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notesMasterIdLst>
    <p:notesMasterId r:id="rId41"/>
  </p:notesMasterIdLst>
  <p:sldIdLst>
    <p:sldId id="256" r:id="rId2"/>
    <p:sldId id="257" r:id="rId3"/>
    <p:sldId id="268" r:id="rId4"/>
    <p:sldId id="269" r:id="rId5"/>
    <p:sldId id="270" r:id="rId6"/>
    <p:sldId id="271" r:id="rId7"/>
    <p:sldId id="273" r:id="rId8"/>
    <p:sldId id="276" r:id="rId9"/>
    <p:sldId id="277" r:id="rId10"/>
    <p:sldId id="278" r:id="rId11"/>
    <p:sldId id="279" r:id="rId12"/>
    <p:sldId id="301" r:id="rId13"/>
    <p:sldId id="281" r:id="rId14"/>
    <p:sldId id="282" r:id="rId15"/>
    <p:sldId id="260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285" r:id="rId24"/>
    <p:sldId id="262" r:id="rId25"/>
    <p:sldId id="263" r:id="rId26"/>
    <p:sldId id="264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67" r:id="rId37"/>
    <p:sldId id="309" r:id="rId38"/>
    <p:sldId id="310" r:id="rId39"/>
    <p:sldId id="311" r:id="rId4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A6962-87D1-447F-A180-DA8042538D9D}" type="datetimeFigureOut">
              <a:rPr lang="id-ID" smtClean="0"/>
              <a:pPr/>
              <a:t>07/09/2014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BB4DF-AC57-4AAE-BF71-57BA879BAE5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969508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70620D5-70E2-4476-B1DB-60E1EC769A1D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1AAED3-2F69-4FFB-9946-29BD8ABF7D82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656C97F-648F-4F8B-BD0B-3872222B01EE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533A32B-8993-49B0-BF58-C5514FD50AB8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3CED884-8AE0-45CD-A46E-21E596B44383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EFEE-1B2A-4814-A054-B228F0191B9F}" type="datetimeFigureOut">
              <a:rPr lang="id-ID" smtClean="0"/>
              <a:pPr/>
              <a:t>07/09/2014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787E5-B61D-4FDF-8DC9-1F47D0F2383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EFEE-1B2A-4814-A054-B228F0191B9F}" type="datetimeFigureOut">
              <a:rPr lang="id-ID" smtClean="0"/>
              <a:pPr/>
              <a:t>07/09/2014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787E5-B61D-4FDF-8DC9-1F47D0F2383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EFEE-1B2A-4814-A054-B228F0191B9F}" type="datetimeFigureOut">
              <a:rPr lang="id-ID" smtClean="0"/>
              <a:pPr/>
              <a:t>07/09/2014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787E5-B61D-4FDF-8DC9-1F47D0F2383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09925-13A2-4BDF-A849-7560D68DCF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565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EFEE-1B2A-4814-A054-B228F0191B9F}" type="datetimeFigureOut">
              <a:rPr lang="id-ID" smtClean="0"/>
              <a:pPr/>
              <a:t>07/09/2014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787E5-B61D-4FDF-8DC9-1F47D0F2383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EFEE-1B2A-4814-A054-B228F0191B9F}" type="datetimeFigureOut">
              <a:rPr lang="id-ID" smtClean="0"/>
              <a:pPr/>
              <a:t>07/09/2014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787E5-B61D-4FDF-8DC9-1F47D0F2383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EFEE-1B2A-4814-A054-B228F0191B9F}" type="datetimeFigureOut">
              <a:rPr lang="id-ID" smtClean="0"/>
              <a:pPr/>
              <a:t>07/09/2014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787E5-B61D-4FDF-8DC9-1F47D0F2383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EFEE-1B2A-4814-A054-B228F0191B9F}" type="datetimeFigureOut">
              <a:rPr lang="id-ID" smtClean="0"/>
              <a:pPr/>
              <a:t>07/09/2014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787E5-B61D-4FDF-8DC9-1F47D0F2383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EFEE-1B2A-4814-A054-B228F0191B9F}" type="datetimeFigureOut">
              <a:rPr lang="id-ID" smtClean="0"/>
              <a:pPr/>
              <a:t>07/09/2014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787E5-B61D-4FDF-8DC9-1F47D0F2383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EFEE-1B2A-4814-A054-B228F0191B9F}" type="datetimeFigureOut">
              <a:rPr lang="id-ID" smtClean="0"/>
              <a:pPr/>
              <a:t>07/09/2014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787E5-B61D-4FDF-8DC9-1F47D0F2383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EFEE-1B2A-4814-A054-B228F0191B9F}" type="datetimeFigureOut">
              <a:rPr lang="id-ID" smtClean="0"/>
              <a:pPr/>
              <a:t>07/09/2014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787E5-B61D-4FDF-8DC9-1F47D0F2383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EFEE-1B2A-4814-A054-B228F0191B9F}" type="datetimeFigureOut">
              <a:rPr lang="id-ID" smtClean="0"/>
              <a:pPr/>
              <a:t>07/09/2014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E787E5-B61D-4FDF-8DC9-1F47D0F2383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3E787E5-B61D-4FDF-8DC9-1F47D0F2383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FD3EFEE-1B2A-4814-A054-B228F0191B9F}" type="datetimeFigureOut">
              <a:rPr lang="id-ID" smtClean="0"/>
              <a:pPr/>
              <a:t>07/09/2014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268760"/>
            <a:ext cx="7992888" cy="2197968"/>
          </a:xfrm>
        </p:spPr>
        <p:txBody>
          <a:bodyPr>
            <a:noAutofit/>
          </a:bodyPr>
          <a:lstStyle/>
          <a:p>
            <a:r>
              <a:rPr lang="id-ID" sz="4400" smtClean="0"/>
              <a:t>KONSEP PERANCANGAN SISTEM INFORMASI</a:t>
            </a:r>
            <a:br>
              <a:rPr lang="id-ID" sz="4400" smtClean="0"/>
            </a:br>
            <a:r>
              <a:rPr lang="id-ID" sz="4400" smtClean="0"/>
              <a:t>BERBASIS OBYEK</a:t>
            </a:r>
            <a:endParaRPr lang="id-ID" sz="4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smtClean="0">
                <a:solidFill>
                  <a:schemeClr val="bg1"/>
                </a:solidFill>
              </a:rPr>
              <a:t>BERORIENTASI OBJEK</a:t>
            </a:r>
            <a:endParaRPr lang="id-ID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002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400" smtClean="0">
                <a:solidFill>
                  <a:schemeClr val="accent1">
                    <a:satMod val="150000"/>
                  </a:schemeClr>
                </a:solidFill>
              </a:rPr>
              <a:t>The </a:t>
            </a:r>
            <a:r>
              <a:rPr lang="en-GB" sz="4400" dirty="0" smtClean="0">
                <a:solidFill>
                  <a:schemeClr val="accent1">
                    <a:satMod val="150000"/>
                  </a:schemeClr>
                </a:solidFill>
              </a:rPr>
              <a:t>Unified </a:t>
            </a:r>
            <a:r>
              <a:rPr lang="en-GB" sz="4400" dirty="0" err="1" smtClean="0">
                <a:solidFill>
                  <a:schemeClr val="accent1">
                    <a:satMod val="150000"/>
                  </a:schemeClr>
                </a:solidFill>
              </a:rPr>
              <a:t>Modeling</a:t>
            </a:r>
            <a:r>
              <a:rPr lang="en-GB" sz="4400" dirty="0" smtClean="0">
                <a:solidFill>
                  <a:schemeClr val="accent1">
                    <a:satMod val="150000"/>
                  </a:schemeClr>
                </a:solidFill>
              </a:rPr>
              <a:t> Language</a:t>
            </a:r>
            <a:endParaRPr lang="id-ID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grpSp>
        <p:nvGrpSpPr>
          <p:cNvPr id="22531" name="Group 4"/>
          <p:cNvGrpSpPr>
            <a:grpSpLocks noGrp="1" noChangeAspect="1"/>
          </p:cNvGrpSpPr>
          <p:nvPr/>
        </p:nvGrpSpPr>
        <p:grpSpPr bwMode="auto">
          <a:xfrm>
            <a:off x="156621" y="1774825"/>
            <a:ext cx="8229600" cy="4625975"/>
            <a:chOff x="375" y="848"/>
            <a:chExt cx="4983" cy="3165"/>
          </a:xfrm>
        </p:grpSpPr>
        <p:sp>
          <p:nvSpPr>
            <p:cNvPr id="22532" name="Line 5"/>
            <p:cNvSpPr>
              <a:spLocks noChangeAspect="1" noChangeShapeType="1"/>
            </p:cNvSpPr>
            <p:nvPr/>
          </p:nvSpPr>
          <p:spPr bwMode="auto">
            <a:xfrm flipV="1">
              <a:off x="3066" y="1632"/>
              <a:ext cx="1373" cy="7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2533" name="Line 6"/>
            <p:cNvSpPr>
              <a:spLocks noChangeAspect="1" noChangeShapeType="1"/>
            </p:cNvSpPr>
            <p:nvPr/>
          </p:nvSpPr>
          <p:spPr bwMode="auto">
            <a:xfrm>
              <a:off x="3157" y="2549"/>
              <a:ext cx="12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2534" name="Line 7"/>
            <p:cNvSpPr>
              <a:spLocks noChangeAspect="1" noChangeShapeType="1"/>
            </p:cNvSpPr>
            <p:nvPr/>
          </p:nvSpPr>
          <p:spPr bwMode="auto">
            <a:xfrm>
              <a:off x="1385" y="1811"/>
              <a:ext cx="1372" cy="6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2535" name="Line 8"/>
            <p:cNvSpPr>
              <a:spLocks noChangeAspect="1" noChangeShapeType="1"/>
            </p:cNvSpPr>
            <p:nvPr/>
          </p:nvSpPr>
          <p:spPr bwMode="auto">
            <a:xfrm flipV="1">
              <a:off x="1896" y="2865"/>
              <a:ext cx="725" cy="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2536" name="Line 9"/>
            <p:cNvSpPr>
              <a:spLocks noChangeAspect="1" noChangeShapeType="1"/>
            </p:cNvSpPr>
            <p:nvPr/>
          </p:nvSpPr>
          <p:spPr bwMode="auto">
            <a:xfrm>
              <a:off x="2411" y="1529"/>
              <a:ext cx="334" cy="8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2537" name="Line 10"/>
            <p:cNvSpPr>
              <a:spLocks noChangeAspect="1" noChangeShapeType="1"/>
            </p:cNvSpPr>
            <p:nvPr/>
          </p:nvSpPr>
          <p:spPr bwMode="auto">
            <a:xfrm>
              <a:off x="1384" y="2549"/>
              <a:ext cx="12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2538" name="Line 11"/>
            <p:cNvSpPr>
              <a:spLocks noChangeAspect="1" noChangeShapeType="1"/>
            </p:cNvSpPr>
            <p:nvPr/>
          </p:nvSpPr>
          <p:spPr bwMode="auto">
            <a:xfrm flipH="1">
              <a:off x="2972" y="1511"/>
              <a:ext cx="334" cy="8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2539" name="Line 12"/>
            <p:cNvSpPr>
              <a:spLocks noChangeAspect="1" noChangeShapeType="1"/>
            </p:cNvSpPr>
            <p:nvPr/>
          </p:nvSpPr>
          <p:spPr bwMode="auto">
            <a:xfrm flipH="1" flipV="1">
              <a:off x="3029" y="2549"/>
              <a:ext cx="1014" cy="5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" name="Rectangle 13"/>
            <p:cNvSpPr>
              <a:spLocks noChangeAspect="1" noChangeArrowheads="1"/>
            </p:cNvSpPr>
            <p:nvPr/>
          </p:nvSpPr>
          <p:spPr bwMode="auto">
            <a:xfrm>
              <a:off x="2245" y="3248"/>
              <a:ext cx="926" cy="569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86173" tIns="43087" rIns="86173" bIns="43087" anchor="ctr"/>
            <a:lstStyle/>
            <a:p>
              <a:pPr marL="384175" indent="-384175" algn="ctr" defTabSz="903288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6BF69"/>
                </a:buClr>
                <a:buFont typeface="Monotype Sorts" charset="2"/>
                <a:buNone/>
                <a:defRPr/>
              </a:pPr>
              <a:endParaRPr lang="en-US" sz="190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endParaRPr>
            </a:p>
          </p:txBody>
        </p:sp>
        <p:grpSp>
          <p:nvGrpSpPr>
            <p:cNvPr id="22541" name="Group 14"/>
            <p:cNvGrpSpPr>
              <a:grpSpLocks noChangeAspect="1"/>
            </p:cNvGrpSpPr>
            <p:nvPr/>
          </p:nvGrpSpPr>
          <p:grpSpPr bwMode="auto">
            <a:xfrm>
              <a:off x="1752" y="1145"/>
              <a:ext cx="1103" cy="753"/>
              <a:chOff x="1151" y="2148"/>
              <a:chExt cx="1166" cy="801"/>
            </a:xfrm>
          </p:grpSpPr>
          <p:sp>
            <p:nvSpPr>
              <p:cNvPr id="48" name="Rectangle 15"/>
              <p:cNvSpPr>
                <a:spLocks noChangeAspect="1" noChangeArrowheads="1"/>
              </p:cNvSpPr>
              <p:nvPr/>
            </p:nvSpPr>
            <p:spPr bwMode="auto">
              <a:xfrm>
                <a:off x="1151" y="2144"/>
                <a:ext cx="968" cy="615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76531" tIns="38266" rIns="76531" bIns="38266" anchor="ctr"/>
              <a:lstStyle/>
              <a:p>
                <a:pPr marL="384175" indent="-384175" algn="ctr" defTabSz="903288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BF69"/>
                  </a:buClr>
                  <a:buFont typeface="Monotype Sorts" charset="2"/>
                  <a:buNone/>
                  <a:defRPr/>
                </a:pPr>
                <a:r>
                  <a:rPr lang="en-US" sz="1900" b="1">
                    <a:solidFill>
                      <a:schemeClr val="bg2"/>
                    </a:solidFill>
                    <a:latin typeface="Arial Narrow" pitchFamily="34" charset="0"/>
                  </a:rPr>
                  <a:t>Use Case</a:t>
                </a:r>
              </a:p>
              <a:p>
                <a:pPr marL="384175" indent="-384175" algn="ctr" defTabSz="903288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BF69"/>
                  </a:buClr>
                  <a:buFont typeface="Monotype Sorts" charset="2"/>
                  <a:buNone/>
                  <a:defRPr/>
                </a:pPr>
                <a:r>
                  <a:rPr lang="en-US" sz="1900" b="1">
                    <a:solidFill>
                      <a:schemeClr val="bg2"/>
                    </a:solidFill>
                    <a:latin typeface="Arial Narrow" pitchFamily="34" charset="0"/>
                  </a:rPr>
                  <a:t>Diagrams</a:t>
                </a:r>
                <a:endParaRPr lang="en-US" sz="19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endParaRPr>
              </a:p>
            </p:txBody>
          </p:sp>
          <p:sp>
            <p:nvSpPr>
              <p:cNvPr id="49" name="Rectangle 16"/>
              <p:cNvSpPr>
                <a:spLocks noChangeAspect="1" noChangeArrowheads="1"/>
              </p:cNvSpPr>
              <p:nvPr/>
            </p:nvSpPr>
            <p:spPr bwMode="auto">
              <a:xfrm>
                <a:off x="1247" y="2241"/>
                <a:ext cx="974" cy="610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76531" tIns="38266" rIns="76531" bIns="38266" anchor="ctr"/>
              <a:lstStyle/>
              <a:p>
                <a:pPr marL="384175" indent="-384175" algn="ctr" defTabSz="903288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BF69"/>
                  </a:buClr>
                  <a:buFont typeface="Monotype Sorts" charset="2"/>
                  <a:buNone/>
                  <a:defRPr/>
                </a:pPr>
                <a:r>
                  <a:rPr lang="en-US" sz="1900" b="1">
                    <a:solidFill>
                      <a:schemeClr val="bg2"/>
                    </a:solidFill>
                    <a:latin typeface="Arial Narrow" pitchFamily="34" charset="0"/>
                  </a:rPr>
                  <a:t>Use Case</a:t>
                </a:r>
              </a:p>
              <a:p>
                <a:pPr marL="384175" indent="-384175" algn="ctr" defTabSz="903288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BF69"/>
                  </a:buClr>
                  <a:buFont typeface="Monotype Sorts" charset="2"/>
                  <a:buNone/>
                  <a:defRPr/>
                </a:pPr>
                <a:r>
                  <a:rPr lang="en-US" sz="1900" b="1">
                    <a:solidFill>
                      <a:schemeClr val="bg2"/>
                    </a:solidFill>
                    <a:latin typeface="Arial Narrow" pitchFamily="34" charset="0"/>
                  </a:rPr>
                  <a:t>Diagrams</a:t>
                </a:r>
                <a:endParaRPr lang="en-US" sz="19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endParaRPr>
              </a:p>
            </p:txBody>
          </p:sp>
          <p:sp>
            <p:nvSpPr>
              <p:cNvPr id="50" name="Rectangle 17"/>
              <p:cNvSpPr>
                <a:spLocks noChangeAspect="1" noChangeArrowheads="1"/>
              </p:cNvSpPr>
              <p:nvPr/>
            </p:nvSpPr>
            <p:spPr bwMode="auto">
              <a:xfrm>
                <a:off x="1349" y="2338"/>
                <a:ext cx="968" cy="611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76531" tIns="38266" rIns="76531" bIns="38266" anchor="ctr"/>
              <a:lstStyle/>
              <a:p>
                <a:pPr marL="384175" indent="-384175" algn="ctr" defTabSz="903288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BF69"/>
                  </a:buClr>
                  <a:buFont typeface="Monotype Sorts" charset="2"/>
                  <a:buNone/>
                  <a:defRPr/>
                </a:pPr>
                <a:r>
                  <a:rPr lang="en-US" sz="1900" b="1" dirty="0">
                    <a:solidFill>
                      <a:schemeClr val="bg2"/>
                    </a:solidFill>
                    <a:latin typeface="Arial Narrow" pitchFamily="34" charset="0"/>
                  </a:rPr>
                  <a:t>Use Case</a:t>
                </a:r>
              </a:p>
              <a:p>
                <a:pPr marL="384175" indent="-384175" algn="ctr" defTabSz="903288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BF69"/>
                  </a:buClr>
                  <a:buFont typeface="Monotype Sorts" charset="2"/>
                  <a:buNone/>
                  <a:defRPr/>
                </a:pPr>
                <a:r>
                  <a:rPr lang="en-US" sz="1900" b="1" dirty="0">
                    <a:solidFill>
                      <a:schemeClr val="bg2"/>
                    </a:solidFill>
                    <a:latin typeface="Arial Narrow" pitchFamily="34" charset="0"/>
                  </a:rPr>
                  <a:t>Diagrams</a:t>
                </a:r>
                <a:endParaRPr lang="en-US" sz="190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endParaRPr>
              </a:p>
            </p:txBody>
          </p:sp>
        </p:grpSp>
        <p:grpSp>
          <p:nvGrpSpPr>
            <p:cNvPr id="22542" name="Group 18"/>
            <p:cNvGrpSpPr>
              <a:grpSpLocks noChangeAspect="1"/>
            </p:cNvGrpSpPr>
            <p:nvPr/>
          </p:nvGrpSpPr>
          <p:grpSpPr bwMode="auto">
            <a:xfrm>
              <a:off x="375" y="2188"/>
              <a:ext cx="1100" cy="752"/>
              <a:chOff x="1070" y="2166"/>
              <a:chExt cx="1100" cy="752"/>
            </a:xfrm>
          </p:grpSpPr>
          <p:sp>
            <p:nvSpPr>
              <p:cNvPr id="45" name="Rectangle 19"/>
              <p:cNvSpPr>
                <a:spLocks noChangeAspect="1" noChangeArrowheads="1"/>
              </p:cNvSpPr>
              <p:nvPr/>
            </p:nvSpPr>
            <p:spPr bwMode="auto">
              <a:xfrm>
                <a:off x="1070" y="2166"/>
                <a:ext cx="918" cy="570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86173" tIns="43087" rIns="86173" bIns="43087" anchor="ctr"/>
              <a:lstStyle/>
              <a:p>
                <a:pPr marL="384175" indent="-384175" algn="ctr" defTabSz="903288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BF69"/>
                  </a:buClr>
                  <a:buFont typeface="Monotype Sorts" charset="2"/>
                  <a:buNone/>
                  <a:defRPr/>
                </a:pPr>
                <a:r>
                  <a:rPr lang="en-US" sz="1900" b="1">
                    <a:solidFill>
                      <a:schemeClr val="bg2"/>
                    </a:solidFill>
                    <a:latin typeface="Arial Narrow" pitchFamily="34" charset="0"/>
                  </a:rPr>
                  <a:t>Scenario</a:t>
                </a:r>
              </a:p>
              <a:p>
                <a:pPr marL="384175" indent="-384175" algn="ctr" defTabSz="903288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BF69"/>
                  </a:buClr>
                  <a:buFont typeface="Monotype Sorts" charset="2"/>
                  <a:buNone/>
                  <a:defRPr/>
                </a:pPr>
                <a:r>
                  <a:rPr lang="en-US" sz="1900" b="1">
                    <a:solidFill>
                      <a:schemeClr val="bg2"/>
                    </a:solidFill>
                    <a:latin typeface="Arial Narrow" pitchFamily="34" charset="0"/>
                  </a:rPr>
                  <a:t>Diagrams</a:t>
                </a:r>
                <a:endParaRPr lang="en-US" sz="19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endParaRPr>
              </a:p>
            </p:txBody>
          </p:sp>
          <p:sp>
            <p:nvSpPr>
              <p:cNvPr id="46" name="Rectangle 20"/>
              <p:cNvSpPr>
                <a:spLocks noChangeAspect="1" noChangeArrowheads="1"/>
              </p:cNvSpPr>
              <p:nvPr/>
            </p:nvSpPr>
            <p:spPr bwMode="auto">
              <a:xfrm>
                <a:off x="1160" y="2255"/>
                <a:ext cx="914" cy="569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86173" tIns="43087" rIns="86173" bIns="43087" anchor="ctr"/>
              <a:lstStyle/>
              <a:p>
                <a:pPr marL="384175" indent="-384175" algn="ctr" defTabSz="903288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BF69"/>
                  </a:buClr>
                  <a:buFont typeface="Monotype Sorts" charset="2"/>
                  <a:buNone/>
                  <a:defRPr/>
                </a:pPr>
                <a:r>
                  <a:rPr lang="en-US" sz="1900" b="1">
                    <a:solidFill>
                      <a:schemeClr val="bg2"/>
                    </a:solidFill>
                    <a:latin typeface="Arial Narrow" pitchFamily="34" charset="0"/>
                  </a:rPr>
                  <a:t>Scenario</a:t>
                </a:r>
              </a:p>
              <a:p>
                <a:pPr marL="384175" indent="-384175" algn="ctr" defTabSz="903288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BF69"/>
                  </a:buClr>
                  <a:buFont typeface="Monotype Sorts" charset="2"/>
                  <a:buNone/>
                  <a:defRPr/>
                </a:pPr>
                <a:r>
                  <a:rPr lang="en-US" sz="1900" b="1">
                    <a:solidFill>
                      <a:schemeClr val="bg2"/>
                    </a:solidFill>
                    <a:latin typeface="Arial Narrow" pitchFamily="34" charset="0"/>
                  </a:rPr>
                  <a:t>Diagrams</a:t>
                </a:r>
                <a:endParaRPr lang="en-US" sz="19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endParaRPr>
              </a:p>
            </p:txBody>
          </p:sp>
          <p:sp>
            <p:nvSpPr>
              <p:cNvPr id="47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1252" y="2348"/>
                <a:ext cx="918" cy="570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86173" tIns="43087" rIns="86173" bIns="43087" anchor="ctr"/>
              <a:lstStyle/>
              <a:p>
                <a:pPr marL="384175" indent="-384175" algn="ctr" defTabSz="903288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BF69"/>
                  </a:buClr>
                  <a:buFont typeface="Monotype Sorts" charset="2"/>
                  <a:buNone/>
                  <a:defRPr/>
                </a:pPr>
                <a:r>
                  <a:rPr lang="en-US" sz="1900" b="1" dirty="0">
                    <a:solidFill>
                      <a:schemeClr val="bg2"/>
                    </a:solidFill>
                    <a:latin typeface="Arial Narrow" pitchFamily="34" charset="0"/>
                  </a:rPr>
                  <a:t>Collaboration</a:t>
                </a:r>
              </a:p>
              <a:p>
                <a:pPr marL="384175" indent="-384175" algn="ctr" defTabSz="903288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BF69"/>
                  </a:buClr>
                  <a:buFont typeface="Monotype Sorts" charset="2"/>
                  <a:buNone/>
                  <a:defRPr/>
                </a:pPr>
                <a:r>
                  <a:rPr lang="en-US" sz="1900" b="1" dirty="0">
                    <a:solidFill>
                      <a:schemeClr val="bg2"/>
                    </a:solidFill>
                    <a:latin typeface="Arial Narrow" pitchFamily="34" charset="0"/>
                  </a:rPr>
                  <a:t>Diagrams</a:t>
                </a:r>
                <a:endParaRPr lang="en-US" sz="190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endParaRPr>
              </a:p>
            </p:txBody>
          </p:sp>
        </p:grpSp>
        <p:grpSp>
          <p:nvGrpSpPr>
            <p:cNvPr id="22543" name="Group 22"/>
            <p:cNvGrpSpPr>
              <a:grpSpLocks noChangeAspect="1"/>
            </p:cNvGrpSpPr>
            <p:nvPr/>
          </p:nvGrpSpPr>
          <p:grpSpPr bwMode="auto">
            <a:xfrm>
              <a:off x="4258" y="2188"/>
              <a:ext cx="1100" cy="753"/>
              <a:chOff x="3070" y="1174"/>
              <a:chExt cx="1100" cy="753"/>
            </a:xfrm>
          </p:grpSpPr>
          <p:sp>
            <p:nvSpPr>
              <p:cNvPr id="42" name="Rectangle 23"/>
              <p:cNvSpPr>
                <a:spLocks noChangeAspect="1" noChangeArrowheads="1"/>
              </p:cNvSpPr>
              <p:nvPr/>
            </p:nvSpPr>
            <p:spPr bwMode="auto">
              <a:xfrm>
                <a:off x="3070" y="1174"/>
                <a:ext cx="918" cy="571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86173" tIns="43087" rIns="86173" bIns="43087" anchor="ctr"/>
              <a:lstStyle/>
              <a:p>
                <a:pPr marL="384175" indent="-384175" algn="ctr" defTabSz="903288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BF69"/>
                  </a:buClr>
                  <a:buFont typeface="Monotype Sorts" charset="2"/>
                  <a:buNone/>
                  <a:defRPr/>
                </a:pPr>
                <a:r>
                  <a:rPr lang="en-US" sz="1900" b="1">
                    <a:solidFill>
                      <a:schemeClr val="bg2"/>
                    </a:solidFill>
                    <a:latin typeface="Arial Narrow" pitchFamily="34" charset="0"/>
                  </a:rPr>
                  <a:t>State</a:t>
                </a:r>
              </a:p>
              <a:p>
                <a:pPr marL="384175" indent="-384175" algn="ctr" defTabSz="903288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BF69"/>
                  </a:buClr>
                  <a:buFont typeface="Monotype Sorts" charset="2"/>
                  <a:buNone/>
                  <a:defRPr/>
                </a:pPr>
                <a:r>
                  <a:rPr lang="en-US" sz="1900" b="1">
                    <a:solidFill>
                      <a:schemeClr val="bg2"/>
                    </a:solidFill>
                    <a:latin typeface="Arial Narrow" pitchFamily="34" charset="0"/>
                  </a:rPr>
                  <a:t>Diagrams</a:t>
                </a:r>
                <a:endParaRPr lang="en-US" sz="19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endParaRPr>
              </a:p>
            </p:txBody>
          </p:sp>
          <p:sp>
            <p:nvSpPr>
              <p:cNvPr id="43" name="Rectangle 24"/>
              <p:cNvSpPr>
                <a:spLocks noChangeAspect="1" noChangeArrowheads="1"/>
              </p:cNvSpPr>
              <p:nvPr/>
            </p:nvSpPr>
            <p:spPr bwMode="auto">
              <a:xfrm>
                <a:off x="3166" y="1263"/>
                <a:ext cx="914" cy="569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86173" tIns="43087" rIns="86173" bIns="43087" anchor="ctr"/>
              <a:lstStyle/>
              <a:p>
                <a:pPr marL="384175" indent="-384175" algn="ctr" defTabSz="903288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BF69"/>
                  </a:buClr>
                  <a:buFont typeface="Monotype Sorts" charset="2"/>
                  <a:buNone/>
                  <a:defRPr/>
                </a:pPr>
                <a:r>
                  <a:rPr lang="en-US" sz="1900" b="1">
                    <a:solidFill>
                      <a:schemeClr val="bg2"/>
                    </a:solidFill>
                    <a:latin typeface="Arial Narrow" pitchFamily="34" charset="0"/>
                  </a:rPr>
                  <a:t>State</a:t>
                </a:r>
              </a:p>
              <a:p>
                <a:pPr marL="384175" indent="-384175" algn="ctr" defTabSz="903288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BF69"/>
                  </a:buClr>
                  <a:buFont typeface="Monotype Sorts" charset="2"/>
                  <a:buNone/>
                  <a:defRPr/>
                </a:pPr>
                <a:r>
                  <a:rPr lang="en-US" sz="1900" b="1">
                    <a:solidFill>
                      <a:schemeClr val="bg2"/>
                    </a:solidFill>
                    <a:latin typeface="Arial Narrow" pitchFamily="34" charset="0"/>
                  </a:rPr>
                  <a:t>Diagrams</a:t>
                </a:r>
                <a:endParaRPr lang="en-US" sz="19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endParaRPr>
              </a:p>
            </p:txBody>
          </p:sp>
          <p:sp>
            <p:nvSpPr>
              <p:cNvPr id="22571" name="Rectangle 25"/>
              <p:cNvSpPr>
                <a:spLocks noChangeAspect="1" noChangeArrowheads="1"/>
              </p:cNvSpPr>
              <p:nvPr/>
            </p:nvSpPr>
            <p:spPr bwMode="auto">
              <a:xfrm>
                <a:off x="3251" y="1354"/>
                <a:ext cx="919" cy="573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lIns="86173" tIns="43087" rIns="86173" bIns="43087" anchor="ctr"/>
              <a:lstStyle/>
              <a:p>
                <a:pPr marL="384175" indent="-384175" algn="ctr" defTabSz="903288">
                  <a:lnSpc>
                    <a:spcPct val="90000"/>
                  </a:lnSpc>
                  <a:buClr>
                    <a:srgbClr val="F6BF69"/>
                  </a:buClr>
                  <a:buFont typeface="Monotype Sorts" charset="2"/>
                  <a:buNone/>
                </a:pPr>
                <a:r>
                  <a:rPr lang="en-US" sz="1900" b="1">
                    <a:solidFill>
                      <a:schemeClr val="bg2"/>
                    </a:solidFill>
                    <a:latin typeface="Arial Narrow" pitchFamily="34" charset="0"/>
                  </a:rPr>
                  <a:t>Component</a:t>
                </a:r>
              </a:p>
              <a:p>
                <a:pPr marL="384175" indent="-384175" algn="ctr" defTabSz="903288">
                  <a:lnSpc>
                    <a:spcPct val="90000"/>
                  </a:lnSpc>
                  <a:buClr>
                    <a:srgbClr val="F6BF69"/>
                  </a:buClr>
                  <a:buFont typeface="Monotype Sorts" charset="2"/>
                  <a:buNone/>
                </a:pPr>
                <a:r>
                  <a:rPr lang="en-US" sz="1900" b="1">
                    <a:solidFill>
                      <a:schemeClr val="bg2"/>
                    </a:solidFill>
                    <a:latin typeface="Arial Narrow" pitchFamily="34" charset="0"/>
                  </a:rPr>
                  <a:t>Diagrams</a:t>
                </a:r>
              </a:p>
            </p:txBody>
          </p:sp>
        </p:grpSp>
        <p:grpSp>
          <p:nvGrpSpPr>
            <p:cNvPr id="22544" name="Group 26"/>
            <p:cNvGrpSpPr>
              <a:grpSpLocks noChangeAspect="1"/>
            </p:cNvGrpSpPr>
            <p:nvPr/>
          </p:nvGrpSpPr>
          <p:grpSpPr bwMode="auto">
            <a:xfrm>
              <a:off x="3556" y="3016"/>
              <a:ext cx="1102" cy="751"/>
              <a:chOff x="3586" y="1386"/>
              <a:chExt cx="1165" cy="800"/>
            </a:xfrm>
          </p:grpSpPr>
          <p:sp>
            <p:nvSpPr>
              <p:cNvPr id="39" name="Rectangle 27"/>
              <p:cNvSpPr>
                <a:spLocks noChangeAspect="1" noChangeArrowheads="1"/>
              </p:cNvSpPr>
              <p:nvPr/>
            </p:nvSpPr>
            <p:spPr bwMode="auto">
              <a:xfrm>
                <a:off x="3586" y="1386"/>
                <a:ext cx="973" cy="612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76531" tIns="38266" rIns="76531" bIns="38266" anchor="ctr"/>
              <a:lstStyle/>
              <a:p>
                <a:pPr marL="384175" indent="-384175" algn="ctr" defTabSz="903288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BF69"/>
                  </a:buClr>
                  <a:buFont typeface="Monotype Sorts" charset="2"/>
                  <a:buNone/>
                  <a:defRPr/>
                </a:pPr>
                <a:r>
                  <a:rPr lang="en-US" sz="1500" b="1">
                    <a:solidFill>
                      <a:schemeClr val="bg2"/>
                    </a:solidFill>
                    <a:latin typeface="Arial Narrow" pitchFamily="34" charset="0"/>
                  </a:rPr>
                  <a:t>Component</a:t>
                </a:r>
              </a:p>
              <a:p>
                <a:pPr marL="384175" indent="-384175" algn="ctr" defTabSz="903288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BF69"/>
                  </a:buClr>
                  <a:buFont typeface="Monotype Sorts" charset="2"/>
                  <a:buNone/>
                  <a:defRPr/>
                </a:pPr>
                <a:r>
                  <a:rPr lang="en-US" sz="1500" b="1">
                    <a:solidFill>
                      <a:schemeClr val="bg2"/>
                    </a:solidFill>
                    <a:latin typeface="Arial Narrow" pitchFamily="34" charset="0"/>
                  </a:rPr>
                  <a:t>Diagrams</a:t>
                </a:r>
                <a:endParaRPr lang="en-US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endParaRPr>
              </a:p>
            </p:txBody>
          </p:sp>
          <p:sp>
            <p:nvSpPr>
              <p:cNvPr id="40" name="Rectangle 28"/>
              <p:cNvSpPr>
                <a:spLocks noChangeAspect="1" noChangeArrowheads="1"/>
              </p:cNvSpPr>
              <p:nvPr/>
            </p:nvSpPr>
            <p:spPr bwMode="auto">
              <a:xfrm>
                <a:off x="3682" y="1482"/>
                <a:ext cx="971" cy="612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76531" tIns="38266" rIns="76531" bIns="38266" anchor="ctr"/>
              <a:lstStyle/>
              <a:p>
                <a:pPr marL="384175" indent="-384175" algn="ctr" defTabSz="903288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BF69"/>
                  </a:buClr>
                  <a:buFont typeface="Monotype Sorts" charset="2"/>
                  <a:buNone/>
                  <a:defRPr/>
                </a:pPr>
                <a:r>
                  <a:rPr lang="en-US" sz="1500" b="1">
                    <a:solidFill>
                      <a:schemeClr val="bg2"/>
                    </a:solidFill>
                    <a:latin typeface="Arial Narrow" pitchFamily="34" charset="0"/>
                  </a:rPr>
                  <a:t>Component</a:t>
                </a:r>
              </a:p>
              <a:p>
                <a:pPr marL="384175" indent="-384175" algn="ctr" defTabSz="903288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BF69"/>
                  </a:buClr>
                  <a:buFont typeface="Monotype Sorts" charset="2"/>
                  <a:buNone/>
                  <a:defRPr/>
                </a:pPr>
                <a:r>
                  <a:rPr lang="en-US" sz="1500" b="1">
                    <a:solidFill>
                      <a:schemeClr val="bg2"/>
                    </a:solidFill>
                    <a:latin typeface="Arial Narrow" pitchFamily="34" charset="0"/>
                  </a:rPr>
                  <a:t>Diagrams</a:t>
                </a:r>
                <a:endParaRPr lang="en-US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endParaRPr>
              </a:p>
            </p:txBody>
          </p:sp>
          <p:sp>
            <p:nvSpPr>
              <p:cNvPr id="41" name="Rectangle 29"/>
              <p:cNvSpPr>
                <a:spLocks noChangeAspect="1" noChangeArrowheads="1"/>
              </p:cNvSpPr>
              <p:nvPr/>
            </p:nvSpPr>
            <p:spPr bwMode="auto">
              <a:xfrm>
                <a:off x="3778" y="1578"/>
                <a:ext cx="973" cy="612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76531" tIns="38266" rIns="76531" bIns="38266" anchor="ctr"/>
              <a:lstStyle/>
              <a:p>
                <a:pPr marL="384175" indent="-384175" algn="ctr" defTabSz="903288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BF69"/>
                  </a:buClr>
                  <a:buFont typeface="Monotype Sorts" charset="2"/>
                  <a:buNone/>
                  <a:defRPr/>
                </a:pPr>
                <a:r>
                  <a:rPr lang="en-US" sz="1900" b="1" dirty="0">
                    <a:solidFill>
                      <a:schemeClr val="bg2"/>
                    </a:solidFill>
                    <a:latin typeface="Arial Narrow" pitchFamily="34" charset="0"/>
                  </a:rPr>
                  <a:t>Deployment</a:t>
                </a:r>
              </a:p>
              <a:p>
                <a:pPr marL="384175" indent="-384175" algn="ctr" defTabSz="903288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BF69"/>
                  </a:buClr>
                  <a:buFont typeface="Monotype Sorts" charset="2"/>
                  <a:buNone/>
                  <a:defRPr/>
                </a:pPr>
                <a:r>
                  <a:rPr lang="en-US" sz="1900" b="1" dirty="0">
                    <a:solidFill>
                      <a:schemeClr val="bg2"/>
                    </a:solidFill>
                    <a:latin typeface="Arial Narrow" pitchFamily="34" charset="0"/>
                  </a:rPr>
                  <a:t>Diagrams</a:t>
                </a:r>
                <a:endParaRPr lang="en-US" sz="280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endParaRPr>
              </a:p>
            </p:txBody>
          </p:sp>
        </p:grpSp>
        <p:grpSp>
          <p:nvGrpSpPr>
            <p:cNvPr id="22545" name="Group 30"/>
            <p:cNvGrpSpPr>
              <a:grpSpLocks noChangeAspect="1"/>
            </p:cNvGrpSpPr>
            <p:nvPr/>
          </p:nvGrpSpPr>
          <p:grpSpPr bwMode="auto">
            <a:xfrm>
              <a:off x="4258" y="1239"/>
              <a:ext cx="1100" cy="754"/>
              <a:chOff x="3070" y="1174"/>
              <a:chExt cx="1100" cy="754"/>
            </a:xfrm>
          </p:grpSpPr>
          <p:sp>
            <p:nvSpPr>
              <p:cNvPr id="36" name="Rectangle 31"/>
              <p:cNvSpPr>
                <a:spLocks noChangeAspect="1" noChangeArrowheads="1"/>
              </p:cNvSpPr>
              <p:nvPr/>
            </p:nvSpPr>
            <p:spPr bwMode="auto">
              <a:xfrm>
                <a:off x="3070" y="1174"/>
                <a:ext cx="918" cy="571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86173" tIns="43087" rIns="86173" bIns="43087" anchor="ctr"/>
              <a:lstStyle/>
              <a:p>
                <a:pPr marL="384175" indent="-384175" algn="ctr" defTabSz="903288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BF69"/>
                  </a:buClr>
                  <a:buFont typeface="Monotype Sorts" charset="2"/>
                  <a:buNone/>
                  <a:defRPr/>
                </a:pPr>
                <a:r>
                  <a:rPr lang="en-US" sz="1900" b="1">
                    <a:solidFill>
                      <a:schemeClr val="bg2"/>
                    </a:solidFill>
                    <a:latin typeface="Arial Narrow" pitchFamily="34" charset="0"/>
                  </a:rPr>
                  <a:t>State</a:t>
                </a:r>
              </a:p>
              <a:p>
                <a:pPr marL="384175" indent="-384175" algn="ctr" defTabSz="903288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BF69"/>
                  </a:buClr>
                  <a:buFont typeface="Monotype Sorts" charset="2"/>
                  <a:buNone/>
                  <a:defRPr/>
                </a:pPr>
                <a:r>
                  <a:rPr lang="en-US" sz="1900" b="1">
                    <a:solidFill>
                      <a:schemeClr val="bg2"/>
                    </a:solidFill>
                    <a:latin typeface="Arial Narrow" pitchFamily="34" charset="0"/>
                  </a:rPr>
                  <a:t>Diagrams</a:t>
                </a:r>
                <a:endParaRPr lang="en-US" sz="19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endParaRPr>
              </a:p>
            </p:txBody>
          </p:sp>
          <p:sp>
            <p:nvSpPr>
              <p:cNvPr id="37" name="Rectangle 32"/>
              <p:cNvSpPr>
                <a:spLocks noChangeAspect="1" noChangeArrowheads="1"/>
              </p:cNvSpPr>
              <p:nvPr/>
            </p:nvSpPr>
            <p:spPr bwMode="auto">
              <a:xfrm>
                <a:off x="3166" y="1263"/>
                <a:ext cx="914" cy="570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86173" tIns="43087" rIns="86173" bIns="43087" anchor="ctr"/>
              <a:lstStyle/>
              <a:p>
                <a:pPr marL="384175" indent="-384175" algn="ctr" defTabSz="903288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BF69"/>
                  </a:buClr>
                  <a:buFont typeface="Monotype Sorts" charset="2"/>
                  <a:buNone/>
                  <a:defRPr/>
                </a:pPr>
                <a:r>
                  <a:rPr lang="en-US" sz="1900" b="1">
                    <a:solidFill>
                      <a:schemeClr val="bg2"/>
                    </a:solidFill>
                    <a:latin typeface="Arial Narrow" pitchFamily="34" charset="0"/>
                  </a:rPr>
                  <a:t>State</a:t>
                </a:r>
              </a:p>
              <a:p>
                <a:pPr marL="384175" indent="-384175" algn="ctr" defTabSz="903288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BF69"/>
                  </a:buClr>
                  <a:buFont typeface="Monotype Sorts" charset="2"/>
                  <a:buNone/>
                  <a:defRPr/>
                </a:pPr>
                <a:r>
                  <a:rPr lang="en-US" sz="1900" b="1">
                    <a:solidFill>
                      <a:schemeClr val="bg2"/>
                    </a:solidFill>
                    <a:latin typeface="Arial Narrow" pitchFamily="34" charset="0"/>
                  </a:rPr>
                  <a:t>Diagrams</a:t>
                </a:r>
                <a:endParaRPr lang="en-US" sz="19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endParaRPr>
              </a:p>
            </p:txBody>
          </p:sp>
          <p:sp>
            <p:nvSpPr>
              <p:cNvPr id="38" name="Rectangle 33"/>
              <p:cNvSpPr>
                <a:spLocks noChangeAspect="1" noChangeArrowheads="1"/>
              </p:cNvSpPr>
              <p:nvPr/>
            </p:nvSpPr>
            <p:spPr bwMode="auto">
              <a:xfrm>
                <a:off x="3252" y="1354"/>
                <a:ext cx="918" cy="56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86173" tIns="43087" rIns="86173" bIns="43087" anchor="ctr"/>
              <a:lstStyle/>
              <a:p>
                <a:pPr marL="384175" indent="-384175" algn="ctr" defTabSz="903288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BF69"/>
                  </a:buClr>
                  <a:buFont typeface="Monotype Sorts" charset="2"/>
                  <a:buNone/>
                  <a:defRPr/>
                </a:pPr>
                <a:r>
                  <a:rPr lang="en-US" sz="1900" b="1" dirty="0">
                    <a:solidFill>
                      <a:schemeClr val="bg2"/>
                    </a:solidFill>
                    <a:latin typeface="Arial Narrow" pitchFamily="34" charset="0"/>
                  </a:rPr>
                  <a:t>Object</a:t>
                </a:r>
              </a:p>
              <a:p>
                <a:pPr marL="384175" indent="-384175" algn="ctr" defTabSz="903288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BF69"/>
                  </a:buClr>
                  <a:buFont typeface="Monotype Sorts" charset="2"/>
                  <a:buNone/>
                  <a:defRPr/>
                </a:pPr>
                <a:r>
                  <a:rPr lang="en-US" sz="1900" b="1" dirty="0">
                    <a:solidFill>
                      <a:schemeClr val="bg2"/>
                    </a:solidFill>
                    <a:latin typeface="Arial Narrow" pitchFamily="34" charset="0"/>
                  </a:rPr>
                  <a:t>Diagrams</a:t>
                </a:r>
                <a:endParaRPr lang="en-US" sz="190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endParaRPr>
              </a:p>
            </p:txBody>
          </p:sp>
        </p:grpSp>
        <p:grpSp>
          <p:nvGrpSpPr>
            <p:cNvPr id="22546" name="Group 34"/>
            <p:cNvGrpSpPr>
              <a:grpSpLocks noChangeAspect="1"/>
            </p:cNvGrpSpPr>
            <p:nvPr/>
          </p:nvGrpSpPr>
          <p:grpSpPr bwMode="auto">
            <a:xfrm>
              <a:off x="795" y="3044"/>
              <a:ext cx="1100" cy="752"/>
              <a:chOff x="1070" y="2166"/>
              <a:chExt cx="1100" cy="752"/>
            </a:xfrm>
          </p:grpSpPr>
          <p:sp>
            <p:nvSpPr>
              <p:cNvPr id="33" name="Rectangle 35"/>
              <p:cNvSpPr>
                <a:spLocks noChangeAspect="1" noChangeArrowheads="1"/>
              </p:cNvSpPr>
              <p:nvPr/>
            </p:nvSpPr>
            <p:spPr bwMode="auto">
              <a:xfrm>
                <a:off x="1070" y="2166"/>
                <a:ext cx="918" cy="570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86173" tIns="43087" rIns="86173" bIns="43087" anchor="ctr"/>
              <a:lstStyle/>
              <a:p>
                <a:pPr marL="384175" indent="-384175" algn="ctr" defTabSz="903288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BF69"/>
                  </a:buClr>
                  <a:buFont typeface="Monotype Sorts" charset="2"/>
                  <a:buNone/>
                  <a:defRPr/>
                </a:pPr>
                <a:r>
                  <a:rPr lang="en-US" sz="1900" b="1">
                    <a:solidFill>
                      <a:schemeClr val="bg2"/>
                    </a:solidFill>
                    <a:latin typeface="Arial Narrow" pitchFamily="34" charset="0"/>
                  </a:rPr>
                  <a:t>Scenario</a:t>
                </a:r>
              </a:p>
              <a:p>
                <a:pPr marL="384175" indent="-384175" algn="ctr" defTabSz="903288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BF69"/>
                  </a:buClr>
                  <a:buFont typeface="Monotype Sorts" charset="2"/>
                  <a:buNone/>
                  <a:defRPr/>
                </a:pPr>
                <a:r>
                  <a:rPr lang="en-US" sz="1900" b="1">
                    <a:solidFill>
                      <a:schemeClr val="bg2"/>
                    </a:solidFill>
                    <a:latin typeface="Arial Narrow" pitchFamily="34" charset="0"/>
                  </a:rPr>
                  <a:t>Diagrams</a:t>
                </a:r>
                <a:endParaRPr lang="en-US" sz="19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endParaRPr>
              </a:p>
            </p:txBody>
          </p:sp>
          <p:sp>
            <p:nvSpPr>
              <p:cNvPr id="34" name="Rectangle 36"/>
              <p:cNvSpPr>
                <a:spLocks noChangeAspect="1" noChangeArrowheads="1"/>
              </p:cNvSpPr>
              <p:nvPr/>
            </p:nvSpPr>
            <p:spPr bwMode="auto">
              <a:xfrm>
                <a:off x="1161" y="2255"/>
                <a:ext cx="914" cy="569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86173" tIns="43087" rIns="86173" bIns="43087" anchor="ctr"/>
              <a:lstStyle/>
              <a:p>
                <a:pPr marL="384175" indent="-384175" algn="ctr" defTabSz="903288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BF69"/>
                  </a:buClr>
                  <a:buFont typeface="Monotype Sorts" charset="2"/>
                  <a:buNone/>
                  <a:defRPr/>
                </a:pPr>
                <a:r>
                  <a:rPr lang="en-US" sz="1900" b="1">
                    <a:solidFill>
                      <a:schemeClr val="bg2"/>
                    </a:solidFill>
                    <a:latin typeface="Arial Narrow" pitchFamily="34" charset="0"/>
                  </a:rPr>
                  <a:t>Scenario</a:t>
                </a:r>
              </a:p>
              <a:p>
                <a:pPr marL="384175" indent="-384175" algn="ctr" defTabSz="903288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BF69"/>
                  </a:buClr>
                  <a:buFont typeface="Monotype Sorts" charset="2"/>
                  <a:buNone/>
                  <a:defRPr/>
                </a:pPr>
                <a:r>
                  <a:rPr lang="en-US" sz="1900" b="1">
                    <a:solidFill>
                      <a:schemeClr val="bg2"/>
                    </a:solidFill>
                    <a:latin typeface="Arial Narrow" pitchFamily="34" charset="0"/>
                  </a:rPr>
                  <a:t>Diagrams</a:t>
                </a:r>
                <a:endParaRPr lang="en-US" sz="19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endParaRPr>
              </a:p>
            </p:txBody>
          </p:sp>
          <p:sp>
            <p:nvSpPr>
              <p:cNvPr id="35" name="Rectangle 37"/>
              <p:cNvSpPr>
                <a:spLocks noChangeAspect="1" noChangeArrowheads="1"/>
              </p:cNvSpPr>
              <p:nvPr/>
            </p:nvSpPr>
            <p:spPr bwMode="auto">
              <a:xfrm>
                <a:off x="1252" y="2346"/>
                <a:ext cx="918" cy="566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86173" tIns="43087" rIns="86173" bIns="43087" anchor="ctr"/>
              <a:lstStyle/>
              <a:p>
                <a:pPr marL="384175" indent="-384175" algn="ctr" defTabSz="903288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BF69"/>
                  </a:buClr>
                  <a:buFont typeface="Monotype Sorts" charset="2"/>
                  <a:buNone/>
                  <a:defRPr/>
                </a:pPr>
                <a:r>
                  <a:rPr lang="en-US" sz="1900" b="1" dirty="0" err="1">
                    <a:solidFill>
                      <a:schemeClr val="bg2"/>
                    </a:solidFill>
                    <a:latin typeface="Arial Narrow" pitchFamily="34" charset="0"/>
                  </a:rPr>
                  <a:t>Statechart</a:t>
                </a:r>
                <a:endParaRPr lang="en-US" sz="1900" b="1" dirty="0">
                  <a:solidFill>
                    <a:schemeClr val="bg2"/>
                  </a:solidFill>
                  <a:latin typeface="Arial Narrow" pitchFamily="34" charset="0"/>
                </a:endParaRPr>
              </a:p>
              <a:p>
                <a:pPr marL="384175" indent="-384175" algn="ctr" defTabSz="903288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BF69"/>
                  </a:buClr>
                  <a:buFont typeface="Monotype Sorts" charset="2"/>
                  <a:buNone/>
                  <a:defRPr/>
                </a:pPr>
                <a:r>
                  <a:rPr lang="en-US" sz="1900" b="1" dirty="0">
                    <a:solidFill>
                      <a:schemeClr val="bg2"/>
                    </a:solidFill>
                    <a:latin typeface="Arial Narrow" pitchFamily="34" charset="0"/>
                  </a:rPr>
                  <a:t>Diagrams</a:t>
                </a:r>
                <a:endParaRPr lang="en-US" sz="190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endParaRPr>
              </a:p>
            </p:txBody>
          </p:sp>
        </p:grpSp>
        <p:grpSp>
          <p:nvGrpSpPr>
            <p:cNvPr id="22547" name="Group 38"/>
            <p:cNvGrpSpPr>
              <a:grpSpLocks noChangeAspect="1"/>
            </p:cNvGrpSpPr>
            <p:nvPr/>
          </p:nvGrpSpPr>
          <p:grpSpPr bwMode="auto">
            <a:xfrm>
              <a:off x="604" y="1353"/>
              <a:ext cx="1102" cy="753"/>
              <a:chOff x="1152" y="2148"/>
              <a:chExt cx="1165" cy="801"/>
            </a:xfrm>
          </p:grpSpPr>
          <p:sp>
            <p:nvSpPr>
              <p:cNvPr id="30" name="Rectangle 39"/>
              <p:cNvSpPr>
                <a:spLocks noChangeAspect="1" noChangeArrowheads="1"/>
              </p:cNvSpPr>
              <p:nvPr/>
            </p:nvSpPr>
            <p:spPr bwMode="auto">
              <a:xfrm>
                <a:off x="1152" y="2148"/>
                <a:ext cx="973" cy="609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76531" tIns="38266" rIns="76531" bIns="38266" anchor="ctr"/>
              <a:lstStyle/>
              <a:p>
                <a:pPr marL="384175" indent="-384175" algn="ctr" defTabSz="903288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BF69"/>
                  </a:buClr>
                  <a:buFont typeface="Monotype Sorts" charset="2"/>
                  <a:buNone/>
                  <a:defRPr/>
                </a:pPr>
                <a:r>
                  <a:rPr lang="en-US" sz="1900" b="1">
                    <a:solidFill>
                      <a:schemeClr val="bg2"/>
                    </a:solidFill>
                    <a:latin typeface="Arial Narrow" pitchFamily="34" charset="0"/>
                  </a:rPr>
                  <a:t>Use Case</a:t>
                </a:r>
              </a:p>
              <a:p>
                <a:pPr marL="384175" indent="-384175" algn="ctr" defTabSz="903288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BF69"/>
                  </a:buClr>
                  <a:buFont typeface="Monotype Sorts" charset="2"/>
                  <a:buNone/>
                  <a:defRPr/>
                </a:pPr>
                <a:r>
                  <a:rPr lang="en-US" sz="1900" b="1">
                    <a:solidFill>
                      <a:schemeClr val="bg2"/>
                    </a:solidFill>
                    <a:latin typeface="Arial Narrow" pitchFamily="34" charset="0"/>
                  </a:rPr>
                  <a:t>Diagrams</a:t>
                </a:r>
                <a:endParaRPr lang="en-US" sz="19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endParaRPr>
              </a:p>
            </p:txBody>
          </p:sp>
          <p:sp>
            <p:nvSpPr>
              <p:cNvPr id="31" name="Rectangle 40"/>
              <p:cNvSpPr>
                <a:spLocks noChangeAspect="1" noChangeArrowheads="1"/>
              </p:cNvSpPr>
              <p:nvPr/>
            </p:nvSpPr>
            <p:spPr bwMode="auto">
              <a:xfrm>
                <a:off x="1248" y="2245"/>
                <a:ext cx="971" cy="607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76531" tIns="38266" rIns="76531" bIns="38266" anchor="ctr"/>
              <a:lstStyle/>
              <a:p>
                <a:pPr marL="384175" indent="-384175" algn="ctr" defTabSz="903288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BF69"/>
                  </a:buClr>
                  <a:buFont typeface="Monotype Sorts" charset="2"/>
                  <a:buNone/>
                  <a:defRPr/>
                </a:pPr>
                <a:r>
                  <a:rPr lang="en-US" sz="1900" b="1">
                    <a:solidFill>
                      <a:schemeClr val="bg2"/>
                    </a:solidFill>
                    <a:latin typeface="Arial Narrow" pitchFamily="34" charset="0"/>
                  </a:rPr>
                  <a:t>Use Case</a:t>
                </a:r>
              </a:p>
              <a:p>
                <a:pPr marL="384175" indent="-384175" algn="ctr" defTabSz="903288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BF69"/>
                  </a:buClr>
                  <a:buFont typeface="Monotype Sorts" charset="2"/>
                  <a:buNone/>
                  <a:defRPr/>
                </a:pPr>
                <a:r>
                  <a:rPr lang="en-US" sz="1900" b="1">
                    <a:solidFill>
                      <a:schemeClr val="bg2"/>
                    </a:solidFill>
                    <a:latin typeface="Arial Narrow" pitchFamily="34" charset="0"/>
                  </a:rPr>
                  <a:t>Diagrams</a:t>
                </a:r>
                <a:endParaRPr lang="en-US" sz="19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endParaRPr>
              </a:p>
            </p:txBody>
          </p:sp>
          <p:sp>
            <p:nvSpPr>
              <p:cNvPr id="32" name="Rectangle 41"/>
              <p:cNvSpPr>
                <a:spLocks noChangeAspect="1" noChangeArrowheads="1"/>
              </p:cNvSpPr>
              <p:nvPr/>
            </p:nvSpPr>
            <p:spPr bwMode="auto">
              <a:xfrm>
                <a:off x="1344" y="2340"/>
                <a:ext cx="973" cy="609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76531" tIns="38266" rIns="76531" bIns="38266" anchor="ctr"/>
              <a:lstStyle/>
              <a:p>
                <a:pPr marL="384175" indent="-384175" algn="ctr" defTabSz="903288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BF69"/>
                  </a:buClr>
                  <a:buFont typeface="Monotype Sorts" charset="2"/>
                  <a:buNone/>
                  <a:defRPr/>
                </a:pPr>
                <a:r>
                  <a:rPr lang="en-US" sz="1900" b="1" dirty="0">
                    <a:solidFill>
                      <a:schemeClr val="bg2"/>
                    </a:solidFill>
                    <a:latin typeface="Arial Narrow" pitchFamily="34" charset="0"/>
                  </a:rPr>
                  <a:t>Sequence</a:t>
                </a:r>
              </a:p>
              <a:p>
                <a:pPr marL="384175" indent="-384175" algn="ctr" defTabSz="903288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BF69"/>
                  </a:buClr>
                  <a:buFont typeface="Monotype Sorts" charset="2"/>
                  <a:buNone/>
                  <a:defRPr/>
                </a:pPr>
                <a:r>
                  <a:rPr lang="en-US" sz="1900" b="1" dirty="0">
                    <a:solidFill>
                      <a:schemeClr val="bg2"/>
                    </a:solidFill>
                    <a:latin typeface="Arial Narrow" pitchFamily="34" charset="0"/>
                  </a:rPr>
                  <a:t>Diagrams</a:t>
                </a:r>
                <a:endParaRPr lang="en-US" sz="190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endParaRPr>
              </a:p>
            </p:txBody>
          </p:sp>
        </p:grpSp>
        <p:grpSp>
          <p:nvGrpSpPr>
            <p:cNvPr id="22548" name="Group 42"/>
            <p:cNvGrpSpPr>
              <a:grpSpLocks noChangeAspect="1"/>
            </p:cNvGrpSpPr>
            <p:nvPr/>
          </p:nvGrpSpPr>
          <p:grpSpPr bwMode="auto">
            <a:xfrm>
              <a:off x="2869" y="848"/>
              <a:ext cx="1102" cy="752"/>
              <a:chOff x="3069" y="1174"/>
              <a:chExt cx="1102" cy="752"/>
            </a:xfrm>
          </p:grpSpPr>
          <p:sp>
            <p:nvSpPr>
              <p:cNvPr id="27" name="Rectangle 43"/>
              <p:cNvSpPr>
                <a:spLocks noChangeAspect="1" noChangeArrowheads="1"/>
              </p:cNvSpPr>
              <p:nvPr/>
            </p:nvSpPr>
            <p:spPr bwMode="auto">
              <a:xfrm>
                <a:off x="3069" y="1174"/>
                <a:ext cx="920" cy="570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86173" tIns="43087" rIns="86173" bIns="43087" anchor="ctr"/>
              <a:lstStyle/>
              <a:p>
                <a:pPr marL="384175" indent="-384175" algn="ctr" defTabSz="903288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BF69"/>
                  </a:buClr>
                  <a:buFont typeface="Monotype Sorts" charset="2"/>
                  <a:buNone/>
                  <a:defRPr/>
                </a:pPr>
                <a:r>
                  <a:rPr lang="en-US" sz="1900" b="1">
                    <a:solidFill>
                      <a:schemeClr val="bg2"/>
                    </a:solidFill>
                    <a:latin typeface="Arial Narrow" pitchFamily="34" charset="0"/>
                  </a:rPr>
                  <a:t>State</a:t>
                </a:r>
              </a:p>
              <a:p>
                <a:pPr marL="384175" indent="-384175" algn="ctr" defTabSz="903288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BF69"/>
                  </a:buClr>
                  <a:buFont typeface="Monotype Sorts" charset="2"/>
                  <a:buNone/>
                  <a:defRPr/>
                </a:pPr>
                <a:r>
                  <a:rPr lang="en-US" sz="1900" b="1">
                    <a:solidFill>
                      <a:schemeClr val="bg2"/>
                    </a:solidFill>
                    <a:latin typeface="Arial Narrow" pitchFamily="34" charset="0"/>
                  </a:rPr>
                  <a:t>Diagrams</a:t>
                </a:r>
                <a:endParaRPr lang="en-US" sz="19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endParaRPr>
              </a:p>
            </p:txBody>
          </p:sp>
          <p:sp>
            <p:nvSpPr>
              <p:cNvPr id="28" name="Rectangle 44"/>
              <p:cNvSpPr>
                <a:spLocks noChangeAspect="1" noChangeArrowheads="1"/>
              </p:cNvSpPr>
              <p:nvPr/>
            </p:nvSpPr>
            <p:spPr bwMode="auto">
              <a:xfrm>
                <a:off x="3166" y="1264"/>
                <a:ext cx="912" cy="568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86173" tIns="43087" rIns="86173" bIns="43087" anchor="ctr"/>
              <a:lstStyle/>
              <a:p>
                <a:pPr marL="384175" indent="-384175" algn="ctr" defTabSz="903288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BF69"/>
                  </a:buClr>
                  <a:buFont typeface="Monotype Sorts" charset="2"/>
                  <a:buNone/>
                  <a:defRPr/>
                </a:pPr>
                <a:r>
                  <a:rPr lang="en-US" sz="1900" b="1">
                    <a:solidFill>
                      <a:schemeClr val="bg2"/>
                    </a:solidFill>
                    <a:latin typeface="Arial Narrow" pitchFamily="34" charset="0"/>
                  </a:rPr>
                  <a:t>State</a:t>
                </a:r>
              </a:p>
              <a:p>
                <a:pPr marL="384175" indent="-384175" algn="ctr" defTabSz="903288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BF69"/>
                  </a:buClr>
                  <a:buFont typeface="Monotype Sorts" charset="2"/>
                  <a:buNone/>
                  <a:defRPr/>
                </a:pPr>
                <a:r>
                  <a:rPr lang="en-US" sz="1900" b="1">
                    <a:solidFill>
                      <a:schemeClr val="bg2"/>
                    </a:solidFill>
                    <a:latin typeface="Arial Narrow" pitchFamily="34" charset="0"/>
                  </a:rPr>
                  <a:t>Diagrams</a:t>
                </a:r>
                <a:endParaRPr lang="en-US" sz="19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endParaRPr>
              </a:p>
            </p:txBody>
          </p:sp>
          <p:sp>
            <p:nvSpPr>
              <p:cNvPr id="29" name="Rectangle 45"/>
              <p:cNvSpPr>
                <a:spLocks noChangeAspect="1" noChangeArrowheads="1"/>
              </p:cNvSpPr>
              <p:nvPr/>
            </p:nvSpPr>
            <p:spPr bwMode="auto">
              <a:xfrm>
                <a:off x="3251" y="1354"/>
                <a:ext cx="920" cy="566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86173" tIns="43087" rIns="86173" bIns="43087" anchor="ctr"/>
              <a:lstStyle/>
              <a:p>
                <a:pPr marL="384175" indent="-384175" algn="ctr" defTabSz="903288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BF69"/>
                  </a:buClr>
                  <a:buFont typeface="Monotype Sorts" charset="2"/>
                  <a:buNone/>
                  <a:defRPr/>
                </a:pPr>
                <a:r>
                  <a:rPr lang="en-US" sz="1900" b="1" dirty="0">
                    <a:solidFill>
                      <a:schemeClr val="bg2"/>
                    </a:solidFill>
                    <a:latin typeface="Arial Narrow" pitchFamily="34" charset="0"/>
                  </a:rPr>
                  <a:t>Class</a:t>
                </a:r>
              </a:p>
              <a:p>
                <a:pPr marL="384175" indent="-384175" algn="ctr" defTabSz="903288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BF69"/>
                  </a:buClr>
                  <a:buFont typeface="Monotype Sorts" charset="2"/>
                  <a:buNone/>
                  <a:defRPr/>
                </a:pPr>
                <a:r>
                  <a:rPr lang="en-US" sz="1900" b="1" dirty="0">
                    <a:solidFill>
                      <a:schemeClr val="bg2"/>
                    </a:solidFill>
                    <a:latin typeface="Arial Narrow" pitchFamily="34" charset="0"/>
                  </a:rPr>
                  <a:t>Diagrams</a:t>
                </a:r>
                <a:endParaRPr lang="en-US" sz="190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endParaRPr>
              </a:p>
            </p:txBody>
          </p:sp>
        </p:grpSp>
        <p:sp>
          <p:nvSpPr>
            <p:cNvPr id="22549" name="Line 46"/>
            <p:cNvSpPr>
              <a:spLocks noChangeAspect="1" noChangeShapeType="1"/>
            </p:cNvSpPr>
            <p:nvPr/>
          </p:nvSpPr>
          <p:spPr bwMode="auto">
            <a:xfrm>
              <a:off x="2869" y="2941"/>
              <a:ext cx="0" cy="2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3" name="Rectangle 47"/>
            <p:cNvSpPr>
              <a:spLocks noChangeAspect="1" noChangeArrowheads="1"/>
            </p:cNvSpPr>
            <p:nvPr/>
          </p:nvSpPr>
          <p:spPr bwMode="auto">
            <a:xfrm>
              <a:off x="2341" y="3344"/>
              <a:ext cx="918" cy="575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86173" tIns="43087" rIns="86173" bIns="43087" anchor="ctr"/>
            <a:lstStyle/>
            <a:p>
              <a:pPr marL="384175" indent="-384175" algn="ctr" defTabSz="903288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6BF69"/>
                </a:buClr>
                <a:buFont typeface="Monotype Sorts" charset="2"/>
                <a:buNone/>
                <a:defRPr/>
              </a:pPr>
              <a:endParaRPr lang="en-US" sz="190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24" name="Rectangle 48"/>
            <p:cNvSpPr>
              <a:spLocks noChangeAspect="1" noChangeArrowheads="1"/>
            </p:cNvSpPr>
            <p:nvPr/>
          </p:nvSpPr>
          <p:spPr bwMode="auto">
            <a:xfrm>
              <a:off x="2437" y="3440"/>
              <a:ext cx="920" cy="573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86173" tIns="43087" rIns="86173" bIns="43087" anchor="ctr"/>
            <a:lstStyle/>
            <a:p>
              <a:pPr marL="384175" indent="-384175" algn="ctr" defTabSz="903288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6BF69"/>
                </a:buClr>
                <a:buFont typeface="Monotype Sorts" charset="2"/>
                <a:buNone/>
                <a:defRPr/>
              </a:pPr>
              <a:r>
                <a:rPr lang="en-US" sz="1900" b="1" dirty="0">
                  <a:solidFill>
                    <a:schemeClr val="bg2"/>
                  </a:solidFill>
                  <a:latin typeface="Arial Narrow" pitchFamily="34" charset="0"/>
                </a:rPr>
                <a:t>Activity</a:t>
              </a:r>
            </a:p>
            <a:p>
              <a:pPr marL="384175" indent="-384175" algn="ctr" defTabSz="903288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6BF69"/>
                </a:buClr>
                <a:buFont typeface="Monotype Sorts" charset="2"/>
                <a:buNone/>
                <a:defRPr/>
              </a:pPr>
              <a:r>
                <a:rPr lang="en-US" sz="1900" b="1" dirty="0">
                  <a:solidFill>
                    <a:schemeClr val="bg2"/>
                  </a:solidFill>
                  <a:latin typeface="Arial Narrow" pitchFamily="34" charset="0"/>
                </a:rPr>
                <a:t>Diagrams</a:t>
              </a:r>
              <a:endParaRPr lang="en-US" sz="19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22552" name="AutoShape 49"/>
            <p:cNvSpPr>
              <a:spLocks noChangeAspect="1" noChangeArrowheads="1"/>
            </p:cNvSpPr>
            <p:nvPr/>
          </p:nvSpPr>
          <p:spPr bwMode="auto">
            <a:xfrm>
              <a:off x="2493" y="2177"/>
              <a:ext cx="807" cy="753"/>
            </a:xfrm>
            <a:prstGeom prst="can">
              <a:avLst>
                <a:gd name="adj" fmla="val 39255"/>
              </a:avLst>
            </a:prstGeom>
            <a:solidFill>
              <a:schemeClr val="bg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107950" tIns="53975" rIns="107950" bIns="53975" anchor="ctr"/>
            <a:lstStyle/>
            <a:p>
              <a:endParaRPr lang="id-ID">
                <a:latin typeface="Corbel" pitchFamily="34" charset="0"/>
              </a:endParaRPr>
            </a:p>
          </p:txBody>
        </p:sp>
        <p:sp>
          <p:nvSpPr>
            <p:cNvPr id="22553" name="Rectangle 50"/>
            <p:cNvSpPr>
              <a:spLocks noChangeAspect="1" noChangeArrowheads="1"/>
            </p:cNvSpPr>
            <p:nvPr/>
          </p:nvSpPr>
          <p:spPr bwMode="auto">
            <a:xfrm>
              <a:off x="2630" y="2515"/>
              <a:ext cx="690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7950" tIns="53975" rIns="107950" bIns="53975">
              <a:spAutoFit/>
            </a:bodyPr>
            <a:lstStyle/>
            <a:p>
              <a:pPr>
                <a:lnSpc>
                  <a:spcPct val="90000"/>
                </a:lnSpc>
                <a:buClr>
                  <a:srgbClr val="F6BF69"/>
                </a:buClr>
                <a:buFont typeface="Monotype Sorts" charset="2"/>
                <a:buNone/>
              </a:pPr>
              <a:r>
                <a:rPr lang="en-US" sz="1900" b="1">
                  <a:latin typeface="Arial Narrow" pitchFamily="34" charset="0"/>
                </a:rPr>
                <a:t>Models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407118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Pemodelan Berdasarkan Aliran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Pemodelan ini mendefinisikan bagaimana obyek – obyek data ditransformasikan oleh fungsi proses.</a:t>
            </a:r>
          </a:p>
          <a:p>
            <a:pPr eaLnBrk="1" hangingPunct="1"/>
            <a:r>
              <a:rPr lang="en-US" smtClean="0"/>
              <a:t>Biasanya dimodelkan dengan Data Flow Diagram</a:t>
            </a:r>
            <a:endParaRPr lang="id-ID" smtClean="0"/>
          </a:p>
          <a:p>
            <a:r>
              <a:rPr lang="en-US"/>
              <a:t>Data Flow Diagram (DFD) adalah representasi grafis sebuah sistem aplikasi berorientasi proses. Komponen-komponen sebuah DFD adalah: proses, aliran data, data store, dan entitas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10766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Contoh DFD</a:t>
            </a:r>
            <a:endParaRPr lang="en-US"/>
          </a:p>
        </p:txBody>
      </p:sp>
      <p:pic>
        <p:nvPicPr>
          <p:cNvPr id="17613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68313" y="2746375"/>
            <a:ext cx="8134350" cy="2657475"/>
          </a:xfrm>
          <a:noFill/>
          <a:ln/>
          <a:extLst>
            <a:ext uri="{91240B29-F687-4F45-9708-019B960494DF}">
              <a14:hiddenLine xmlns:a14="http://schemas.microsoft.com/office/drawing/2010/main" xmlns=""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19097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Pemodelan Berbasis Kelas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Pemodelan ini mendefinisikan obyek, atribut dan relasi</a:t>
            </a:r>
          </a:p>
          <a:p>
            <a:pPr eaLnBrk="1" hangingPunct="1"/>
            <a:r>
              <a:rPr lang="en-US" smtClean="0"/>
              <a:t>Biasanya menggunakan ERD (</a:t>
            </a:r>
            <a:r>
              <a:rPr lang="id-ID" smtClean="0"/>
              <a:t>E</a:t>
            </a:r>
            <a:r>
              <a:rPr lang="en-US" smtClean="0"/>
              <a:t>ntity Relationship Diagram)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465300"/>
            <a:ext cx="4775275" cy="4174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4820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Pemodelan Berbasis Perilaku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784"/>
            <a:ext cx="8226425" cy="2767013"/>
          </a:xfrm>
        </p:spPr>
        <p:txBody>
          <a:bodyPr/>
          <a:lstStyle/>
          <a:p>
            <a:pPr eaLnBrk="1" hangingPunct="1"/>
            <a:r>
              <a:rPr lang="en-US" smtClean="0"/>
              <a:t>Pemodelan ini lebih mengarah pada perilaku dari sistem atau produk.</a:t>
            </a:r>
          </a:p>
          <a:p>
            <a:pPr eaLnBrk="1" hangingPunct="1"/>
            <a:r>
              <a:rPr lang="en-US" smtClean="0"/>
              <a:t>Menggambarkan bagaimana sistem atau perangkat lunak akan merespon jika ada event dari luar.</a:t>
            </a:r>
          </a:p>
        </p:txBody>
      </p:sp>
      <p:pic>
        <p:nvPicPr>
          <p:cNvPr id="5" name="Picture 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827584" y="3212976"/>
            <a:ext cx="6743700" cy="3524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1237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4000" smtClean="0"/>
              <a:t>Konsep Perancangan Berorientasi Objek (OOD-</a:t>
            </a:r>
            <a:r>
              <a:rPr lang="id-ID" sz="4000" i="1" smtClean="0"/>
              <a:t>object oriented design</a:t>
            </a:r>
            <a:r>
              <a:rPr lang="id-ID" sz="4000" smtClean="0"/>
              <a:t>)</a:t>
            </a:r>
            <a:endParaRPr lang="id-ID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/>
              <a:t>Analisis dan disain berorientasi objek adalah cara baru </a:t>
            </a:r>
            <a:r>
              <a:rPr lang="id-ID" smtClean="0"/>
              <a:t>dalam memikirkan </a:t>
            </a:r>
            <a:r>
              <a:rPr lang="id-ID"/>
              <a:t>suatu masalah dengan menggunakan model yang </a:t>
            </a:r>
            <a:r>
              <a:rPr lang="id-ID" smtClean="0"/>
              <a:t>dibuat menurut </a:t>
            </a:r>
            <a:r>
              <a:rPr lang="id-ID"/>
              <a:t>konsep sekitar dunia nyata. Dasar pembuatan adalah objek</a:t>
            </a:r>
            <a:r>
              <a:rPr lang="id-ID" smtClean="0"/>
              <a:t>, yang </a:t>
            </a:r>
            <a:r>
              <a:rPr lang="id-ID"/>
              <a:t>merupakan kombinasi antara struktur data dan perilaku </a:t>
            </a:r>
            <a:r>
              <a:rPr lang="id-ID" smtClean="0"/>
              <a:t>dalam satu </a:t>
            </a:r>
            <a:r>
              <a:rPr lang="id-ID"/>
              <a:t>entitas.</a:t>
            </a:r>
          </a:p>
          <a:p>
            <a:r>
              <a:rPr lang="id-ID"/>
              <a:t>Pengertian </a:t>
            </a:r>
            <a:r>
              <a:rPr lang="id-ID" b="1"/>
              <a:t>"berorientasi </a:t>
            </a:r>
            <a:r>
              <a:rPr lang="id-ID" b="1" smtClean="0"/>
              <a:t>objek</a:t>
            </a:r>
            <a:r>
              <a:rPr lang="id-ID" b="1"/>
              <a:t>" </a:t>
            </a:r>
            <a:r>
              <a:rPr lang="id-ID"/>
              <a:t>berarti bahwa kita </a:t>
            </a:r>
            <a:r>
              <a:rPr lang="id-ID" smtClean="0"/>
              <a:t>mengorganisasi perangkat </a:t>
            </a:r>
            <a:r>
              <a:rPr lang="id-ID"/>
              <a:t>lunak sebagai kumpulan dari objek tertentu yang </a:t>
            </a:r>
            <a:r>
              <a:rPr lang="id-ID" smtClean="0"/>
              <a:t>memiliki struktur </a:t>
            </a:r>
            <a:r>
              <a:rPr lang="id-ID"/>
              <a:t>data dan perilakunya.</a:t>
            </a:r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607226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Karakteristik OOD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smtClean="0"/>
              <a:t>Metodologi pengembangan sistem berorientasi objek mempunyai tiga karakteristik utama </a:t>
            </a:r>
            <a:r>
              <a:rPr lang="id-ID" b="1" i="1" smtClean="0"/>
              <a:t>Encapsulation, Inheritance, Polymorphism</a:t>
            </a:r>
          </a:p>
          <a:p>
            <a:r>
              <a:rPr lang="id-ID" b="1" i="1" smtClean="0"/>
              <a:t>ENCAPSULATION (PENGKAPSULAN)</a:t>
            </a:r>
          </a:p>
          <a:p>
            <a:pPr lvl="1"/>
            <a:r>
              <a:rPr lang="sv-SE" smtClean="0"/>
              <a:t>Encapsulation merupakan dasar untuk pembatasan ruang lingkup</a:t>
            </a:r>
            <a:r>
              <a:rPr lang="id-ID" smtClean="0"/>
              <a:t> program terhadap data yang diproses.</a:t>
            </a:r>
          </a:p>
          <a:p>
            <a:pPr lvl="1"/>
            <a:r>
              <a:rPr lang="id-ID" smtClean="0"/>
              <a:t>Data dan prosedur atau fungsi dikemas bersama-sama dalam  suatu objek, sehingga prosedur atau fungsi lain dari luar tidak dapat mengaksesnya.</a:t>
            </a:r>
          </a:p>
          <a:p>
            <a:pPr lvl="1"/>
            <a:r>
              <a:rPr lang="id-ID" smtClean="0"/>
              <a:t>Data terlindung dari prosedur atau objek lain, kecuali prosedur </a:t>
            </a:r>
            <a:r>
              <a:rPr lang="pt-BR" smtClean="0"/>
              <a:t>yang berada dalam objek itu sendiri.</a:t>
            </a:r>
            <a:endParaRPr lang="id-ID" smtClean="0"/>
          </a:p>
          <a:p>
            <a:r>
              <a:rPr lang="id-ID" smtClean="0"/>
              <a:t>Contoh :</a:t>
            </a:r>
          </a:p>
          <a:p>
            <a:pPr lvl="1"/>
            <a:r>
              <a:rPr lang="id-ID"/>
              <a:t>Informasi/properties objek rekening : No rekening, Nama , alamat dll</a:t>
            </a:r>
          </a:p>
          <a:p>
            <a:pPr lvl="1"/>
            <a:r>
              <a:rPr lang="id-ID"/>
              <a:t>Perilaku/method objek rekening : buka, tutup, penarikan, penyimpanan, ubah nama, ubah alamat dll</a:t>
            </a:r>
          </a:p>
          <a:p>
            <a:pPr lvl="1"/>
            <a:r>
              <a:rPr lang="id-ID"/>
              <a:t>Kita bungkus/encapsulate informasi dan perilaku tersebut pada objek rekening</a:t>
            </a:r>
          </a:p>
          <a:p>
            <a:pPr lvl="1"/>
            <a:r>
              <a:rPr lang="id-ID"/>
              <a:t>Sehingga perubahan-perubahan pada sistem perbankan yang berkaitan dengan rekening diimplementasikan sederhana pada objek rekening</a:t>
            </a:r>
            <a:endParaRPr lang="en-GB"/>
          </a:p>
          <a:p>
            <a:pPr lvl="1"/>
            <a:endParaRPr lang="pt-BR" smtClean="0"/>
          </a:p>
          <a:p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840215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Karakteristik OOD (</a:t>
            </a:r>
            <a:r>
              <a:rPr lang="id-ID" sz="3200" i="1" smtClean="0"/>
              <a:t>cont’d</a:t>
            </a:r>
            <a:r>
              <a:rPr lang="id-ID" smtClean="0"/>
              <a:t>)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b="1" i="1" smtClean="0"/>
              <a:t>INHERITANCE </a:t>
            </a:r>
            <a:r>
              <a:rPr lang="id-ID" b="1" i="1"/>
              <a:t>(PEWARISAN)</a:t>
            </a:r>
          </a:p>
          <a:p>
            <a:pPr lvl="1"/>
            <a:r>
              <a:rPr lang="id-ID" smtClean="0"/>
              <a:t>Inheritance </a:t>
            </a:r>
            <a:r>
              <a:rPr lang="id-ID"/>
              <a:t>adalah teknik yang menyatakan bahwa anak dari </a:t>
            </a:r>
            <a:r>
              <a:rPr lang="id-ID" smtClean="0"/>
              <a:t>objek akan </a:t>
            </a:r>
            <a:r>
              <a:rPr lang="id-ID"/>
              <a:t>mewarisi data/atribut dan metode dari induknya langsung.</a:t>
            </a:r>
          </a:p>
          <a:p>
            <a:pPr lvl="1"/>
            <a:r>
              <a:rPr lang="id-ID"/>
              <a:t>Atribut dan metode dari objek dari objek induk diturunkan </a:t>
            </a:r>
            <a:r>
              <a:rPr lang="id-ID" smtClean="0"/>
              <a:t>kepada anak </a:t>
            </a:r>
            <a:r>
              <a:rPr lang="id-ID"/>
              <a:t>objek, demikian seterusnya.</a:t>
            </a:r>
          </a:p>
          <a:p>
            <a:endParaRPr lang="id-ID"/>
          </a:p>
          <a:p>
            <a:endParaRPr lang="id-ID"/>
          </a:p>
        </p:txBody>
      </p:sp>
      <p:pic>
        <p:nvPicPr>
          <p:cNvPr id="4" name="Picture 3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789040"/>
            <a:ext cx="4953000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22809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Karakteristik OOD (</a:t>
            </a:r>
            <a:r>
              <a:rPr lang="id-ID" sz="3200" i="1"/>
              <a:t>cont’d</a:t>
            </a:r>
            <a:r>
              <a:rPr lang="id-ID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i="1" smtClean="0"/>
              <a:t>POLYMORPHISM </a:t>
            </a:r>
            <a:r>
              <a:rPr lang="id-ID" b="1" i="1"/>
              <a:t>(POLIMORFISME)</a:t>
            </a:r>
          </a:p>
          <a:p>
            <a:pPr lvl="1"/>
            <a:r>
              <a:rPr lang="id-ID" smtClean="0"/>
              <a:t>Polimorfisme </a:t>
            </a:r>
            <a:r>
              <a:rPr lang="id-ID"/>
              <a:t>yaitu konsep yang menyatakan bahwa </a:t>
            </a:r>
            <a:r>
              <a:rPr lang="id-ID" smtClean="0"/>
              <a:t>suatu yang </a:t>
            </a:r>
            <a:r>
              <a:rPr lang="sv-SE" smtClean="0"/>
              <a:t>sama </a:t>
            </a:r>
            <a:r>
              <a:rPr lang="sv-SE"/>
              <a:t>dapat mempunyai bentuk dan perilaku berbeda.</a:t>
            </a:r>
          </a:p>
          <a:p>
            <a:pPr lvl="1"/>
            <a:r>
              <a:rPr lang="id-ID" smtClean="0"/>
              <a:t>Polimorfisme </a:t>
            </a:r>
            <a:r>
              <a:rPr lang="id-ID"/>
              <a:t>mempunyai arti bahwa operasi yang sama </a:t>
            </a:r>
            <a:r>
              <a:rPr lang="id-ID" smtClean="0"/>
              <a:t>mungkin mempunyai </a:t>
            </a:r>
            <a:r>
              <a:rPr lang="id-ID"/>
              <a:t>perbedaan dalam kelas yang berbeda.</a:t>
            </a:r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98278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Konsep Fundamental OOD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/>
              <a:t>Konsep fundamental dalam analisis berorientasi objek adalah </a:t>
            </a:r>
            <a:r>
              <a:rPr lang="id-ID" smtClean="0"/>
              <a:t>objek itu </a:t>
            </a:r>
            <a:r>
              <a:rPr lang="id-ID"/>
              <a:t>sendiri. Sebuah objek adalah sebuah entitas yang mencakup </a:t>
            </a:r>
            <a:r>
              <a:rPr lang="id-ID" smtClean="0"/>
              <a:t>data dan </a:t>
            </a:r>
            <a:r>
              <a:rPr lang="id-ID"/>
              <a:t>metode.</a:t>
            </a:r>
          </a:p>
          <a:p>
            <a:r>
              <a:rPr lang="id-ID"/>
              <a:t>Kelas merupakan satu atau lebih objek dengan persamaan </a:t>
            </a:r>
            <a:r>
              <a:rPr lang="id-ID" smtClean="0"/>
              <a:t>atribut dan </a:t>
            </a:r>
            <a:r>
              <a:rPr lang="id-ID"/>
              <a:t>metode, sedangkan kelas-&amp;-objek adalah kelas dengan </a:t>
            </a:r>
            <a:r>
              <a:rPr lang="id-ID" smtClean="0"/>
              <a:t>satu atau </a:t>
            </a:r>
            <a:r>
              <a:rPr lang="id-ID"/>
              <a:t>lebih objek di dalamnya. </a:t>
            </a:r>
            <a:r>
              <a:rPr lang="id-ID" b="1" i="1"/>
              <a:t>Nama kelas </a:t>
            </a:r>
            <a:r>
              <a:rPr lang="id-ID"/>
              <a:t>adalah </a:t>
            </a:r>
            <a:r>
              <a:rPr lang="id-ID" b="1" i="1"/>
              <a:t>kata </a:t>
            </a:r>
            <a:r>
              <a:rPr lang="id-ID" b="1" i="1" smtClean="0"/>
              <a:t>benda tunggal</a:t>
            </a:r>
            <a:r>
              <a:rPr lang="id-ID"/>
              <a:t>, atau </a:t>
            </a:r>
            <a:r>
              <a:rPr lang="id-ID" b="1" i="1"/>
              <a:t>kata sifat </a:t>
            </a:r>
            <a:r>
              <a:rPr lang="id-ID" b="1"/>
              <a:t>dan </a:t>
            </a:r>
            <a:r>
              <a:rPr lang="id-ID" b="1" i="1"/>
              <a:t>kata benda</a:t>
            </a:r>
            <a:r>
              <a:rPr lang="id-ID"/>
              <a:t>. Nama dari kelas-&amp;-</a:t>
            </a:r>
            <a:r>
              <a:rPr lang="id-ID" smtClean="0"/>
              <a:t>objek harus </a:t>
            </a:r>
            <a:r>
              <a:rPr lang="id-ID"/>
              <a:t>dapat menjelaskan objek tunggal dari suatu kelas.</a:t>
            </a:r>
          </a:p>
          <a:p>
            <a:endParaRPr lang="id-ID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437112"/>
            <a:ext cx="4263777" cy="2170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5956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Outline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 hangingPunct="0"/>
            <a:r>
              <a:rPr lang="id-ID" smtClean="0"/>
              <a:t>Pengembangan Sistem Informasi (SI)</a:t>
            </a:r>
          </a:p>
          <a:p>
            <a:pPr lvl="0" fontAlgn="base" hangingPunct="0"/>
            <a:r>
              <a:rPr lang="id-ID" smtClean="0"/>
              <a:t>Pendekatan Perancangan Sistem</a:t>
            </a:r>
          </a:p>
          <a:p>
            <a:pPr lvl="0" fontAlgn="base" hangingPunct="0"/>
            <a:r>
              <a:rPr lang="id-ID" smtClean="0"/>
              <a:t>Pemodelan Sistem</a:t>
            </a:r>
          </a:p>
          <a:p>
            <a:pPr lvl="0" fontAlgn="base" hangingPunct="0"/>
            <a:r>
              <a:rPr lang="ms-MY" smtClean="0"/>
              <a:t>Konsep </a:t>
            </a:r>
            <a:r>
              <a:rPr lang="ms-MY"/>
              <a:t>Perancangan Berorientasi Obyek</a:t>
            </a:r>
            <a:endParaRPr lang="id-ID"/>
          </a:p>
          <a:p>
            <a:pPr lvl="0" fontAlgn="base" hangingPunct="0"/>
            <a:r>
              <a:rPr lang="ms-MY" smtClean="0"/>
              <a:t>Pengenalan </a:t>
            </a:r>
            <a:r>
              <a:rPr lang="ms-MY"/>
              <a:t>UML</a:t>
            </a:r>
            <a:endParaRPr lang="id-ID"/>
          </a:p>
          <a:p>
            <a:r>
              <a:rPr lang="ms-MY" smtClean="0"/>
              <a:t>Langkah-langkah </a:t>
            </a:r>
            <a:r>
              <a:rPr lang="ms-MY"/>
              <a:t>perancangan </a:t>
            </a:r>
            <a:r>
              <a:rPr lang="id-ID" smtClean="0"/>
              <a:t>SI</a:t>
            </a:r>
            <a:r>
              <a:rPr lang="ms-MY" smtClean="0"/>
              <a:t> </a:t>
            </a:r>
            <a:r>
              <a:rPr lang="ms-MY"/>
              <a:t>menggunakan </a:t>
            </a:r>
            <a:r>
              <a:rPr lang="ms-MY" smtClean="0"/>
              <a:t>UML</a:t>
            </a:r>
            <a:endParaRPr lang="id-ID" smtClean="0"/>
          </a:p>
          <a:p>
            <a:r>
              <a:rPr lang="ms-MY" smtClean="0"/>
              <a:t>Contoh S</a:t>
            </a:r>
            <a:r>
              <a:rPr lang="id-ID" smtClean="0"/>
              <a:t>I</a:t>
            </a:r>
            <a:r>
              <a:rPr lang="ms-MY" smtClean="0"/>
              <a:t> yang dikembangkan dengan pendekatan berorientasi obyek</a:t>
            </a:r>
            <a:endParaRPr lang="id-ID" smtClean="0"/>
          </a:p>
          <a:p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22197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Konsep Fundamental </a:t>
            </a:r>
            <a:r>
              <a:rPr lang="id-ID" sz="2800" i="1" smtClean="0"/>
              <a:t>(cont’d)</a:t>
            </a:r>
            <a:endParaRPr lang="id-ID" i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/>
              <a:t>Atribut</a:t>
            </a:r>
            <a:r>
              <a:rPr lang="id-ID"/>
              <a:t> menggambarkan data yang dapat memberikan </a:t>
            </a:r>
            <a:r>
              <a:rPr lang="id-ID" smtClean="0"/>
              <a:t>informasi mengenai </a:t>
            </a:r>
            <a:r>
              <a:rPr lang="id-ID"/>
              <a:t>kelas atau objek dimana atribut tersebut berada.</a:t>
            </a:r>
          </a:p>
          <a:p>
            <a:endParaRPr lang="id-ID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212976"/>
            <a:ext cx="4076700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21791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Konsep Fundamental </a:t>
            </a:r>
            <a:r>
              <a:rPr lang="id-ID" sz="2800" i="1" smtClean="0"/>
              <a:t>(cont’d)</a:t>
            </a:r>
            <a:endParaRPr lang="id-ID" i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/>
              <a:t>Metode</a:t>
            </a:r>
            <a:r>
              <a:rPr lang="id-ID"/>
              <a:t> (method) disebut juga </a:t>
            </a:r>
            <a:r>
              <a:rPr lang="id-ID" i="1"/>
              <a:t>service </a:t>
            </a:r>
            <a:r>
              <a:rPr lang="id-ID"/>
              <a:t>atau </a:t>
            </a:r>
            <a:r>
              <a:rPr lang="id-ID" i="1"/>
              <a:t>operator </a:t>
            </a:r>
            <a:r>
              <a:rPr lang="id-ID"/>
              <a:t>adalah </a:t>
            </a:r>
            <a:r>
              <a:rPr lang="id-ID" smtClean="0"/>
              <a:t>prosedur atau </a:t>
            </a:r>
            <a:r>
              <a:rPr lang="id-ID"/>
              <a:t>fungsi seperti yang terdapat dalam bahasa Pascal </a:t>
            </a:r>
            <a:r>
              <a:rPr lang="id-ID" smtClean="0"/>
              <a:t>pada umumnya</a:t>
            </a:r>
            <a:r>
              <a:rPr lang="id-ID"/>
              <a:t>, tetapi cara kerjanya agak berlainan. Metode </a:t>
            </a:r>
            <a:r>
              <a:rPr lang="id-ID" smtClean="0"/>
              <a:t>adalah subprogram </a:t>
            </a:r>
            <a:r>
              <a:rPr lang="id-ID"/>
              <a:t>yang tergabung dalam objek bersama-sama </a:t>
            </a:r>
            <a:r>
              <a:rPr lang="id-ID" smtClean="0"/>
              <a:t>dengan </a:t>
            </a:r>
            <a:r>
              <a:rPr lang="nb-NO" smtClean="0"/>
              <a:t>atribut</a:t>
            </a:r>
            <a:r>
              <a:rPr lang="nb-NO"/>
              <a:t>. Metode dipergunakan untuk pengaksesan terhadap data </a:t>
            </a:r>
            <a:r>
              <a:rPr lang="nb-NO" smtClean="0"/>
              <a:t>yang</a:t>
            </a:r>
            <a:r>
              <a:rPr lang="id-ID" smtClean="0"/>
              <a:t> terdapat </a:t>
            </a:r>
            <a:r>
              <a:rPr lang="id-ID"/>
              <a:t>dalam objek tersebut</a:t>
            </a:r>
            <a:r>
              <a:rPr lang="id-ID" smtClean="0"/>
              <a:t>.</a:t>
            </a:r>
          </a:p>
          <a:p>
            <a:r>
              <a:rPr lang="id-ID"/>
              <a:t> </a:t>
            </a:r>
          </a:p>
          <a:p>
            <a:endParaRPr lang="id-ID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077072"/>
            <a:ext cx="4371975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384748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Konsep Fundamental </a:t>
            </a:r>
            <a:r>
              <a:rPr lang="id-ID" sz="2800" i="1"/>
              <a:t>(cont’d)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/>
              <a:t>Message</a:t>
            </a:r>
            <a:r>
              <a:rPr lang="id-ID"/>
              <a:t> merupakan cara untuk berhubungan antara satu </a:t>
            </a:r>
            <a:r>
              <a:rPr lang="id-ID" smtClean="0"/>
              <a:t>objek dengan </a:t>
            </a:r>
            <a:r>
              <a:rPr lang="id-ID"/>
              <a:t>objek lain. Suatu pesan dikirimkan oleh suatu objek </a:t>
            </a:r>
            <a:r>
              <a:rPr lang="id-ID" smtClean="0"/>
              <a:t>kepada objek </a:t>
            </a:r>
            <a:r>
              <a:rPr lang="id-ID"/>
              <a:t>tertentu dapat digambarkan dengan anak panah.</a:t>
            </a:r>
          </a:p>
          <a:p>
            <a:endParaRPr lang="id-ID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429000"/>
            <a:ext cx="5695950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726850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z="3900"/>
              <a:t>UML (Unified Modelling Language)</a:t>
            </a:r>
            <a:endParaRPr lang="en-US" sz="3900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UML merupakan seperangkat diagram dan notasi standar untuk memodelkan sistem-sistem berorientasi objek, dan menjelaskan semantik yang mendasarinya mengenai arti dari diagram-diagram dan simbol-simbol ini</a:t>
            </a:r>
            <a:endParaRPr lang="id-ID" sz="2800"/>
          </a:p>
          <a:p>
            <a:r>
              <a:rPr lang="en-US" sz="2800"/>
              <a:t>UML dapat digunakan untuk memodelkan berbagai jenis sistem: sistem perangkat lunak, sistem perangkat keras, dan organisasi-organisasi dunia nyata. UML menyediakan </a:t>
            </a:r>
            <a:r>
              <a:rPr lang="id-ID" sz="2800" smtClean="0"/>
              <a:t>9</a:t>
            </a:r>
            <a:r>
              <a:rPr lang="en-US" sz="2800" smtClean="0"/>
              <a:t> </a:t>
            </a:r>
            <a:r>
              <a:rPr lang="en-US" sz="2800"/>
              <a:t>jenis diagram</a:t>
            </a:r>
          </a:p>
        </p:txBody>
      </p:sp>
    </p:spTree>
    <p:extLst>
      <p:ext uri="{BB962C8B-B14F-4D97-AF65-F5344CB8AC3E}">
        <p14:creationId xmlns:p14="http://schemas.microsoft.com/office/powerpoint/2010/main" xmlns="" val="85365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Sejarah Singkat UML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ct val="50000"/>
              </a:spcBef>
            </a:pPr>
            <a:r>
              <a:rPr lang="en-US"/>
              <a:t>Th 1994.  Munculnya tokoh pelopor (Booch</a:t>
            </a:r>
            <a:r>
              <a:rPr lang="en-US" smtClean="0"/>
              <a:t>,</a:t>
            </a:r>
            <a:r>
              <a:rPr lang="id-ID" smtClean="0"/>
              <a:t> </a:t>
            </a:r>
            <a:r>
              <a:rPr lang="en-US" smtClean="0"/>
              <a:t>Rumbough </a:t>
            </a:r>
            <a:r>
              <a:rPr lang="en-US"/>
              <a:t>dan Jacobson)</a:t>
            </a:r>
          </a:p>
          <a:p>
            <a:pPr>
              <a:spcBef>
                <a:spcPct val="50000"/>
              </a:spcBef>
            </a:pPr>
            <a:r>
              <a:rPr lang="en-US"/>
              <a:t>Th 1995. </a:t>
            </a:r>
            <a:r>
              <a:rPr lang="en-US" smtClean="0"/>
              <a:t>Di</a:t>
            </a:r>
            <a:r>
              <a:rPr lang="id-ID" smtClean="0"/>
              <a:t>-</a:t>
            </a:r>
            <a:r>
              <a:rPr lang="en-US" smtClean="0"/>
              <a:t>release </a:t>
            </a:r>
            <a:r>
              <a:rPr lang="en-US"/>
              <a:t>draft pertama UML (versi 0.8)</a:t>
            </a:r>
          </a:p>
          <a:p>
            <a:pPr>
              <a:spcBef>
                <a:spcPct val="50000"/>
              </a:spcBef>
            </a:pPr>
            <a:r>
              <a:rPr lang="en-US"/>
              <a:t>Th 1996. Pengkoordinasian oleh Object Management Group (OMG)</a:t>
            </a:r>
          </a:p>
          <a:p>
            <a:pPr>
              <a:spcBef>
                <a:spcPct val="50000"/>
              </a:spcBef>
            </a:pPr>
            <a:r>
              <a:rPr lang="en-US"/>
              <a:t>Th 1997. Munculnya UML (versi 1.1)</a:t>
            </a:r>
          </a:p>
          <a:p>
            <a:pPr>
              <a:spcBef>
                <a:spcPct val="50000"/>
              </a:spcBef>
            </a:pPr>
            <a:r>
              <a:rPr lang="en-US"/>
              <a:t>Th 1999. Penyusunan 3 buku UML oleh (Booch</a:t>
            </a:r>
            <a:r>
              <a:rPr lang="en-US" smtClean="0"/>
              <a:t>,</a:t>
            </a:r>
            <a:r>
              <a:rPr lang="id-ID" smtClean="0"/>
              <a:t> </a:t>
            </a:r>
            <a:r>
              <a:rPr lang="en-US" smtClean="0"/>
              <a:t>Rumbough </a:t>
            </a:r>
            <a:r>
              <a:rPr lang="en-US"/>
              <a:t>dan Jacobson)</a:t>
            </a:r>
          </a:p>
          <a:p>
            <a:pPr>
              <a:spcBef>
                <a:spcPct val="50000"/>
              </a:spcBef>
            </a:pPr>
            <a:r>
              <a:rPr lang="en-US"/>
              <a:t>Th 1999. UML menjadi standart bahasa permodelan berorientasi objek	</a:t>
            </a:r>
          </a:p>
          <a:p>
            <a:pPr>
              <a:spcBef>
                <a:spcPct val="50000"/>
              </a:spcBef>
            </a:pPr>
            <a:r>
              <a:rPr lang="en-US"/>
              <a:t>Th 2003. Direlease UML versi 1.5</a:t>
            </a:r>
          </a:p>
          <a:p>
            <a:pPr>
              <a:spcBef>
                <a:spcPct val="50000"/>
              </a:spcBef>
            </a:pPr>
            <a:r>
              <a:rPr lang="en-US"/>
              <a:t>Th 2004 direlease UML Versi 2.0 (masih dalam pengembangan)</a:t>
            </a:r>
            <a:endParaRPr lang="en-GB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1743248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Standar UML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115616" y="2095500"/>
            <a:ext cx="58674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90577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Tools UML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ArgoUML (Free)</a:t>
            </a:r>
            <a:endParaRPr lang="id-ID"/>
          </a:p>
          <a:p>
            <a:r>
              <a:rPr lang="id-ID"/>
              <a:t>StarUML (Free, OS)</a:t>
            </a:r>
          </a:p>
          <a:p>
            <a:r>
              <a:rPr lang="id-ID"/>
              <a:t>Rational Rhapsody (Commercial)</a:t>
            </a:r>
          </a:p>
          <a:p>
            <a:r>
              <a:rPr lang="id-ID"/>
              <a:t>Power Designer (Commercial)</a:t>
            </a:r>
          </a:p>
          <a:p>
            <a:r>
              <a:rPr lang="id-ID"/>
              <a:t>Visual Paradigm (Free, Commercial</a:t>
            </a:r>
            <a:r>
              <a:rPr lang="id-ID" smtClean="0"/>
              <a:t>)</a:t>
            </a:r>
          </a:p>
          <a:p>
            <a:r>
              <a:rPr lang="id-ID" smtClean="0"/>
              <a:t>dll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6100592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Langkah Awal Memulai UML</a:t>
            </a:r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Salah satu kegiatan yang harus dilakukan terlebih dahulu dalam memodelkan sebuah sistem berskala besar atau sistem pada tingkat Enterprise adalah memecahkan sistem tersebut kedalam area-area yang memudahkan dalam penanganannya</a:t>
            </a:r>
            <a:endParaRPr lang="id-ID" sz="2800"/>
          </a:p>
          <a:p>
            <a:r>
              <a:rPr lang="en-US" sz="2800"/>
              <a:t>Apapun nama dari area-area ini, domain, kategori, atau subsistem, idenya tetap sama: memecahkan sistem tersebut </a:t>
            </a:r>
            <a:r>
              <a:rPr lang="en-US" sz="2800" smtClean="0"/>
              <a:t>ke</a:t>
            </a:r>
            <a:r>
              <a:rPr lang="id-ID" sz="2800" smtClean="0"/>
              <a:t> </a:t>
            </a:r>
            <a:r>
              <a:rPr lang="en-US" sz="2800" smtClean="0"/>
              <a:t>dalam </a:t>
            </a:r>
            <a:r>
              <a:rPr lang="en-US" sz="2800"/>
              <a:t>area-area yang memiliki kesamaan subjektif</a:t>
            </a:r>
          </a:p>
        </p:txBody>
      </p:sp>
    </p:spTree>
    <p:extLst>
      <p:ext uri="{BB962C8B-B14F-4D97-AF65-F5344CB8AC3E}">
        <p14:creationId xmlns:p14="http://schemas.microsoft.com/office/powerpoint/2010/main" xmlns="" val="172367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Diagram dalam UML</a:t>
            </a:r>
            <a:endParaRPr lang="en-US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000" b="1"/>
              <a:t>Use Case Diagram </a:t>
            </a:r>
            <a:r>
              <a:rPr lang="en-US" sz="2000"/>
              <a:t>untuk memodelkan proses-proses bisnis</a:t>
            </a:r>
          </a:p>
          <a:p>
            <a:pPr marL="5715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000" b="1"/>
              <a:t>Sequence Diagram </a:t>
            </a:r>
            <a:r>
              <a:rPr lang="en-US" sz="2000"/>
              <a:t>untuk memodelkan pengiriman pesan antara objek</a:t>
            </a:r>
          </a:p>
          <a:p>
            <a:pPr marL="5715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000" b="1"/>
              <a:t>Collaboration Diagram </a:t>
            </a:r>
            <a:r>
              <a:rPr lang="en-US" sz="2000"/>
              <a:t>untuk memodelkan interaksi objek</a:t>
            </a:r>
          </a:p>
          <a:p>
            <a:pPr marL="5715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000" b="1"/>
              <a:t>State Diagram </a:t>
            </a:r>
            <a:r>
              <a:rPr lang="en-US" sz="2000"/>
              <a:t>untuk memodelkan perilaku objek dalam sistem</a:t>
            </a:r>
          </a:p>
          <a:p>
            <a:pPr marL="5715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000" b="1"/>
              <a:t>Activity Diagram </a:t>
            </a:r>
            <a:r>
              <a:rPr lang="en-US" sz="2000"/>
              <a:t>untuk memodelkan perilaku Use Case, objek, atau operasi</a:t>
            </a:r>
          </a:p>
          <a:p>
            <a:pPr marL="5715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000" b="1"/>
              <a:t>Class Diagram </a:t>
            </a:r>
            <a:r>
              <a:rPr lang="en-US" sz="2000"/>
              <a:t>untuk memodelkan struktur statis Class dalam sistem</a:t>
            </a:r>
          </a:p>
          <a:p>
            <a:pPr marL="5715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000" b="1"/>
              <a:t>Object Diagram </a:t>
            </a:r>
            <a:r>
              <a:rPr lang="en-US" sz="2000"/>
              <a:t>untuk memodelkan struktur statis Objek dalam sistem</a:t>
            </a:r>
          </a:p>
          <a:p>
            <a:pPr marL="5715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000" b="1"/>
              <a:t>Component Diagram </a:t>
            </a:r>
            <a:r>
              <a:rPr lang="en-US" sz="2000"/>
              <a:t>untuk memodelkan komponen</a:t>
            </a:r>
          </a:p>
          <a:p>
            <a:pPr marL="5715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000" b="1"/>
              <a:t>Deployment Diagram </a:t>
            </a:r>
            <a:r>
              <a:rPr lang="en-US" sz="2000"/>
              <a:t>untuk memodelkan distribusi sistem</a:t>
            </a:r>
          </a:p>
        </p:txBody>
      </p:sp>
    </p:spTree>
    <p:extLst>
      <p:ext uri="{BB962C8B-B14F-4D97-AF65-F5344CB8AC3E}">
        <p14:creationId xmlns:p14="http://schemas.microsoft.com/office/powerpoint/2010/main" xmlns="" val="28319861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/>
              <a:t>Contoh Gambaran Proses Bisnis</a:t>
            </a:r>
            <a:endParaRPr lang="en-US" sz="4000"/>
          </a:p>
        </p:txBody>
      </p:sp>
      <p:pic>
        <p:nvPicPr>
          <p:cNvPr id="16794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50825" y="1735138"/>
            <a:ext cx="8569325" cy="4683125"/>
          </a:xfrm>
          <a:noFill/>
          <a:ln/>
          <a:extLst>
            <a:ext uri="{91240B29-F687-4F45-9708-019B960494DF}">
              <a14:hiddenLine xmlns:a14="http://schemas.microsoft.com/office/drawing/2010/main" xmlns=""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96737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smtClean="0"/>
              <a:t>Pengembangan </a:t>
            </a:r>
            <a:br>
              <a:rPr lang="id-ID" sz="4000" smtClean="0"/>
            </a:br>
            <a:r>
              <a:rPr lang="id-ID" sz="4000" smtClean="0"/>
              <a:t>Sistem Informasi</a:t>
            </a:r>
            <a:endParaRPr lang="id-ID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57185500"/>
              </p:ext>
            </p:extLst>
          </p:nvPr>
        </p:nvGraphicFramePr>
        <p:xfrm>
          <a:off x="1835696" y="528637"/>
          <a:ext cx="6097587" cy="6329363"/>
        </p:xfrm>
        <a:graphic>
          <a:graphicData uri="http://schemas.openxmlformats.org/presentationml/2006/ole">
            <p:oleObj spid="_x0000_s2059" name="Picture" r:id="rId3" imgW="6309613" imgH="6314679" progId="Word.Picture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15006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Contoh Use Case</a:t>
            </a:r>
            <a:endParaRPr lang="en-US"/>
          </a:p>
        </p:txBody>
      </p:sp>
      <p:pic>
        <p:nvPicPr>
          <p:cNvPr id="16179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95288" y="2265363"/>
            <a:ext cx="8280400" cy="3622675"/>
          </a:xfrm>
          <a:noFill/>
          <a:ln/>
          <a:extLst>
            <a:ext uri="{91240B29-F687-4F45-9708-019B960494DF}">
              <a14:hiddenLine xmlns:a14="http://schemas.microsoft.com/office/drawing/2010/main" xmlns=""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572455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Contoh Package</a:t>
            </a:r>
            <a:endParaRPr lang="en-US"/>
          </a:p>
        </p:txBody>
      </p:sp>
      <p:pic>
        <p:nvPicPr>
          <p:cNvPr id="16384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95288" y="2027238"/>
            <a:ext cx="8280400" cy="4098925"/>
          </a:xfrm>
          <a:noFill/>
          <a:ln/>
          <a:extLst>
            <a:ext uri="{91240B29-F687-4F45-9708-019B960494DF}">
              <a14:hiddenLine xmlns:a14="http://schemas.microsoft.com/office/drawing/2010/main" xmlns=""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250593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Contoh Activity Diagram</a:t>
            </a:r>
            <a:endParaRPr lang="en-US"/>
          </a:p>
        </p:txBody>
      </p:sp>
      <p:pic>
        <p:nvPicPr>
          <p:cNvPr id="16589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619250" y="1568450"/>
            <a:ext cx="5832475" cy="5016500"/>
          </a:xfrm>
          <a:noFill/>
          <a:ln/>
          <a:extLst>
            <a:ext uri="{91240B29-F687-4F45-9708-019B960494DF}">
              <a14:hiddenLine xmlns:a14="http://schemas.microsoft.com/office/drawing/2010/main" xmlns=""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552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Contoh Sequence Diagram</a:t>
            </a:r>
            <a:endParaRPr lang="en-US"/>
          </a:p>
        </p:txBody>
      </p:sp>
      <p:pic>
        <p:nvPicPr>
          <p:cNvPr id="169992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50825" y="1685925"/>
            <a:ext cx="8569325" cy="4781550"/>
          </a:xfrm>
          <a:noFill/>
          <a:ln/>
          <a:extLst>
            <a:ext uri="{91240B29-F687-4F45-9708-019B960494DF}">
              <a14:hiddenLine xmlns:a14="http://schemas.microsoft.com/office/drawing/2010/main" xmlns=""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773574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Contoh Class Diagram</a:t>
            </a:r>
            <a:endParaRPr lang="en-US"/>
          </a:p>
        </p:txBody>
      </p:sp>
      <p:pic>
        <p:nvPicPr>
          <p:cNvPr id="172038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68313" y="1517650"/>
            <a:ext cx="8134350" cy="5118100"/>
          </a:xfrm>
          <a:noFill/>
          <a:ln/>
          <a:extLst>
            <a:ext uri="{91240B29-F687-4F45-9708-019B960494DF}">
              <a14:hiddenLine xmlns:a14="http://schemas.microsoft.com/office/drawing/2010/main" xmlns=""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076900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Interaction Diagram</a:t>
            </a:r>
            <a:endParaRPr lang="en-US"/>
          </a:p>
        </p:txBody>
      </p:sp>
      <p:pic>
        <p:nvPicPr>
          <p:cNvPr id="17818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631950" y="1508125"/>
            <a:ext cx="5461000" cy="5016500"/>
          </a:xfrm>
          <a:noFill/>
          <a:ln/>
          <a:extLst>
            <a:ext uri="{91240B29-F687-4F45-9708-019B960494DF}">
              <a14:hiddenLine xmlns:a14="http://schemas.microsoft.com/office/drawing/2010/main" xmlns="" w="12700" cap="sq" cmpd="sng" algn="ctr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878972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Contoh</a:t>
            </a:r>
            <a:endParaRPr lang="id-ID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636082"/>
            <a:ext cx="7620000" cy="4728835"/>
          </a:xfrm>
        </p:spPr>
      </p:pic>
    </p:spTree>
    <p:extLst>
      <p:ext uri="{BB962C8B-B14F-4D97-AF65-F5344CB8AC3E}">
        <p14:creationId xmlns:p14="http://schemas.microsoft.com/office/powerpoint/2010/main" xmlns="" val="28092185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636082"/>
            <a:ext cx="7620000" cy="4728835"/>
          </a:xfrm>
        </p:spPr>
      </p:pic>
    </p:spTree>
    <p:extLst>
      <p:ext uri="{BB962C8B-B14F-4D97-AF65-F5344CB8AC3E}">
        <p14:creationId xmlns:p14="http://schemas.microsoft.com/office/powerpoint/2010/main" xmlns="" val="17825419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636082"/>
            <a:ext cx="7620000" cy="4728835"/>
          </a:xfrm>
        </p:spPr>
      </p:pic>
    </p:spTree>
    <p:extLst>
      <p:ext uri="{BB962C8B-B14F-4D97-AF65-F5344CB8AC3E}">
        <p14:creationId xmlns:p14="http://schemas.microsoft.com/office/powerpoint/2010/main" xmlns="" val="10417081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Any questions ?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Next week : Perancangan Sistem Berorientasi Obyek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647121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mtClean="0"/>
              <a:t>Pendekatan Perancangan Sistem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1680" y="1371600"/>
            <a:ext cx="5184576" cy="5405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92036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id-ID" smtClean="0"/>
              <a:t>Pemodelan Sistem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Model adalah </a:t>
            </a:r>
            <a:r>
              <a:rPr lang="id-ID" smtClean="0"/>
              <a:t>r</a:t>
            </a:r>
            <a:r>
              <a:rPr lang="en-US" smtClean="0"/>
              <a:t>epresentasi penyederhanaan dari sebuah realita yang complex (biasanya bertujuan untuk memahami realita tersebut) dan mempunya</a:t>
            </a:r>
            <a:r>
              <a:rPr lang="id-ID" smtClean="0"/>
              <a:t>i</a:t>
            </a:r>
            <a:r>
              <a:rPr lang="en-US" smtClean="0"/>
              <a:t> feature yang sama dengan tiruannya dalam melakukan task atau menyelesaikan permasalahan</a:t>
            </a:r>
            <a:endParaRPr lang="id-ID"/>
          </a:p>
          <a:p>
            <a:r>
              <a:rPr lang="id-ID" smtClean="0"/>
              <a:t>Pemodelan adalah </a:t>
            </a:r>
            <a:r>
              <a:rPr lang="id-ID"/>
              <a:t>suatu bentuk penyederhanaan dari sebuah elemen dan komponen yang sangat komplek untuk memudahkan pemahaman dari informasi yang dibutuhkan.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87450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Child’s First Model. . 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2150268"/>
            <a:ext cx="7848600" cy="37242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400" smtClean="0"/>
              <a:t>Sejak lahir kita menggunakan/berinteraksi dengan model objek</a:t>
            </a:r>
          </a:p>
        </p:txBody>
      </p:sp>
      <p:pic>
        <p:nvPicPr>
          <p:cNvPr id="15364" name="Picture 12"/>
          <p:cNvPicPr>
            <a:picLocks noGrp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266031" y="5280818"/>
            <a:ext cx="2168525" cy="1325563"/>
          </a:xfrm>
          <a:noFill/>
        </p:spPr>
      </p:pic>
      <p:sp>
        <p:nvSpPr>
          <p:cNvPr id="15365" name="Line 5"/>
          <p:cNvSpPr>
            <a:spLocks noChangeShapeType="1"/>
          </p:cNvSpPr>
          <p:nvPr/>
        </p:nvSpPr>
        <p:spPr bwMode="auto">
          <a:xfrm flipV="1">
            <a:off x="1931988" y="4267200"/>
            <a:ext cx="1573212" cy="1243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4878388" y="4649788"/>
            <a:ext cx="582612" cy="811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5945188" y="3811588"/>
            <a:ext cx="1725612" cy="201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pic>
        <p:nvPicPr>
          <p:cNvPr id="15368" name="Picture 8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550" y="3111500"/>
            <a:ext cx="111125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1754188" y="3949700"/>
            <a:ext cx="1192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pic>
        <p:nvPicPr>
          <p:cNvPr id="15370" name="Picture 10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49900" y="4754563"/>
            <a:ext cx="1389063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1" name="Picture 11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602038"/>
            <a:ext cx="1384300" cy="112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2" name="Oval 15"/>
          <p:cNvSpPr>
            <a:spLocks noChangeArrowheads="1"/>
          </p:cNvSpPr>
          <p:nvPr/>
        </p:nvSpPr>
        <p:spPr bwMode="auto">
          <a:xfrm>
            <a:off x="5181600" y="3429000"/>
            <a:ext cx="673100" cy="596900"/>
          </a:xfrm>
          <a:prstGeom prst="ellipse">
            <a:avLst/>
          </a:prstGeom>
          <a:solidFill>
            <a:srgbClr val="7679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5373" name="Line 16"/>
          <p:cNvSpPr>
            <a:spLocks noChangeShapeType="1"/>
          </p:cNvSpPr>
          <p:nvPr/>
        </p:nvSpPr>
        <p:spPr bwMode="auto">
          <a:xfrm>
            <a:off x="5341938" y="3589338"/>
            <a:ext cx="49212" cy="49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5374" name="Line 17"/>
          <p:cNvSpPr>
            <a:spLocks noChangeShapeType="1"/>
          </p:cNvSpPr>
          <p:nvPr/>
        </p:nvSpPr>
        <p:spPr bwMode="auto">
          <a:xfrm flipH="1">
            <a:off x="5621338" y="3589338"/>
            <a:ext cx="100012" cy="49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5375" name="Arc 18"/>
          <p:cNvSpPr>
            <a:spLocks/>
          </p:cNvSpPr>
          <p:nvPr/>
        </p:nvSpPr>
        <p:spPr bwMode="auto">
          <a:xfrm>
            <a:off x="5343525" y="3803650"/>
            <a:ext cx="292100" cy="63500"/>
          </a:xfrm>
          <a:custGeom>
            <a:avLst/>
            <a:gdLst>
              <a:gd name="T0" fmla="*/ 3950112 w 21600"/>
              <a:gd name="T1" fmla="*/ 186678 h 21600"/>
              <a:gd name="T2" fmla="*/ 0 w 21600"/>
              <a:gd name="T3" fmla="*/ 0 h 21600"/>
              <a:gd name="T4" fmla="*/ 3950112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solidFill>
            <a:srgbClr val="767900"/>
          </a:solid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5376" name="Oval 19"/>
          <p:cNvSpPr>
            <a:spLocks noChangeArrowheads="1"/>
          </p:cNvSpPr>
          <p:nvPr/>
        </p:nvSpPr>
        <p:spPr bwMode="auto">
          <a:xfrm>
            <a:off x="3810000" y="3657600"/>
            <a:ext cx="1511300" cy="673100"/>
          </a:xfrm>
          <a:prstGeom prst="ellipse">
            <a:avLst/>
          </a:prstGeom>
          <a:solidFill>
            <a:srgbClr val="7679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5377" name="Oval 20"/>
          <p:cNvSpPr>
            <a:spLocks noChangeArrowheads="1"/>
          </p:cNvSpPr>
          <p:nvPr/>
        </p:nvSpPr>
        <p:spPr bwMode="auto">
          <a:xfrm>
            <a:off x="3200400" y="3733800"/>
            <a:ext cx="673100" cy="215900"/>
          </a:xfrm>
          <a:prstGeom prst="ellipse">
            <a:avLst/>
          </a:prstGeom>
          <a:solidFill>
            <a:srgbClr val="7679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5378" name="Oval 21"/>
          <p:cNvSpPr>
            <a:spLocks noChangeArrowheads="1"/>
          </p:cNvSpPr>
          <p:nvPr/>
        </p:nvSpPr>
        <p:spPr bwMode="auto">
          <a:xfrm>
            <a:off x="3200400" y="4038600"/>
            <a:ext cx="825500" cy="215900"/>
          </a:xfrm>
          <a:prstGeom prst="ellipse">
            <a:avLst/>
          </a:prstGeom>
          <a:solidFill>
            <a:srgbClr val="7679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5379" name="Oval 22"/>
          <p:cNvSpPr>
            <a:spLocks noChangeArrowheads="1"/>
          </p:cNvSpPr>
          <p:nvPr/>
        </p:nvSpPr>
        <p:spPr bwMode="auto">
          <a:xfrm>
            <a:off x="3124200" y="3581400"/>
            <a:ext cx="63500" cy="292100"/>
          </a:xfrm>
          <a:prstGeom prst="ellipse">
            <a:avLst/>
          </a:prstGeom>
          <a:solidFill>
            <a:srgbClr val="7679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5380" name="Oval 23"/>
          <p:cNvSpPr>
            <a:spLocks noChangeArrowheads="1"/>
          </p:cNvSpPr>
          <p:nvPr/>
        </p:nvSpPr>
        <p:spPr bwMode="auto">
          <a:xfrm>
            <a:off x="3124200" y="3886200"/>
            <a:ext cx="63500" cy="292100"/>
          </a:xfrm>
          <a:prstGeom prst="ellipse">
            <a:avLst/>
          </a:prstGeom>
          <a:solidFill>
            <a:srgbClr val="7679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5381" name="Oval 24"/>
          <p:cNvSpPr>
            <a:spLocks noChangeArrowheads="1"/>
          </p:cNvSpPr>
          <p:nvPr/>
        </p:nvSpPr>
        <p:spPr bwMode="auto">
          <a:xfrm>
            <a:off x="4800600" y="3048000"/>
            <a:ext cx="215900" cy="673100"/>
          </a:xfrm>
          <a:prstGeom prst="ellipse">
            <a:avLst/>
          </a:prstGeom>
          <a:solidFill>
            <a:srgbClr val="7679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5382" name="Oval 25"/>
          <p:cNvSpPr>
            <a:spLocks noChangeArrowheads="1"/>
          </p:cNvSpPr>
          <p:nvPr/>
        </p:nvSpPr>
        <p:spPr bwMode="auto">
          <a:xfrm>
            <a:off x="5181600" y="4114800"/>
            <a:ext cx="673100" cy="139700"/>
          </a:xfrm>
          <a:prstGeom prst="ellipse">
            <a:avLst/>
          </a:prstGeom>
          <a:solidFill>
            <a:srgbClr val="7679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5383" name="Oval 26"/>
          <p:cNvSpPr>
            <a:spLocks noChangeArrowheads="1"/>
          </p:cNvSpPr>
          <p:nvPr/>
        </p:nvSpPr>
        <p:spPr bwMode="auto">
          <a:xfrm>
            <a:off x="4267200" y="3962400"/>
            <a:ext cx="63500" cy="63500"/>
          </a:xfrm>
          <a:prstGeom prst="ellipse">
            <a:avLst/>
          </a:prstGeom>
          <a:solidFill>
            <a:srgbClr val="7679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99197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Objek-objek ini 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smtClean="0"/>
              <a:t>Mempunyai atribut</a:t>
            </a:r>
          </a:p>
          <a:p>
            <a:r>
              <a:rPr lang="en-US" sz="2400" smtClean="0"/>
              <a:t>Mempunyai nilai atribut</a:t>
            </a:r>
          </a:p>
          <a:p>
            <a:r>
              <a:rPr lang="en-US" sz="2400" smtClean="0"/>
              <a:t>Mempunyai behaviour</a:t>
            </a:r>
          </a:p>
          <a:p>
            <a:r>
              <a:rPr lang="en-US" sz="2400" smtClean="0"/>
              <a:t>Behaviour dilakukan dengan memberikan pesan</a:t>
            </a: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323528" y="4215618"/>
            <a:ext cx="7988300" cy="2197100"/>
          </a:xfrm>
          <a:prstGeom prst="roundRect">
            <a:avLst>
              <a:gd name="adj" fmla="val 12486"/>
            </a:avLst>
          </a:prstGeom>
          <a:solidFill>
            <a:srgbClr val="31633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2"/>
            </a:outerShdw>
          </a:effectLst>
        </p:spPr>
        <p:txBody>
          <a:bodyPr wrap="none"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Pada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tahap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ini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seorang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anak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berusaha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untuk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memprediksi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dan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memanipulasi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lingkungannya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978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Pemodelan sistem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Pemodelan Berdasarkan Skenario (Scenario Based Modelling)</a:t>
            </a:r>
          </a:p>
          <a:p>
            <a:pPr eaLnBrk="1" hangingPunct="1"/>
            <a:r>
              <a:rPr lang="en-US" smtClean="0"/>
              <a:t>Pemodelan Berorientasi Aliran (Flow-Oriented Modelling)</a:t>
            </a:r>
          </a:p>
          <a:p>
            <a:pPr eaLnBrk="1" hangingPunct="1"/>
            <a:r>
              <a:rPr lang="en-US" smtClean="0"/>
              <a:t>Pemodelan Berdasarkan Kelas (Class-Based Modelling)</a:t>
            </a:r>
          </a:p>
          <a:p>
            <a:pPr eaLnBrk="1" hangingPunct="1"/>
            <a:r>
              <a:rPr lang="en-US" smtClean="0"/>
              <a:t>Pemodelan Perilaku (Behavioral Modelling)</a:t>
            </a:r>
          </a:p>
        </p:txBody>
      </p:sp>
    </p:spTree>
    <p:extLst>
      <p:ext uri="{BB962C8B-B14F-4D97-AF65-F5344CB8AC3E}">
        <p14:creationId xmlns:p14="http://schemas.microsoft.com/office/powerpoint/2010/main" xmlns="" val="66381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Pemodelan Berdasarkan Skenario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Merupakan pemodelan sistem yang dilakukan dari sudut pandang pengguna</a:t>
            </a:r>
          </a:p>
          <a:p>
            <a:pPr eaLnBrk="1" hangingPunct="1"/>
            <a:r>
              <a:rPr lang="en-US" smtClean="0"/>
              <a:t>Pemodelan ini menggunakan UML (Unified Modeling Language)</a:t>
            </a:r>
          </a:p>
        </p:txBody>
      </p:sp>
    </p:spTree>
    <p:extLst>
      <p:ext uri="{BB962C8B-B14F-4D97-AF65-F5344CB8AC3E}">
        <p14:creationId xmlns:p14="http://schemas.microsoft.com/office/powerpoint/2010/main" xmlns="" val="157897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144</TotalTime>
  <Words>1154</Words>
  <Application>Microsoft Office PowerPoint</Application>
  <PresentationFormat>On-screen Show (4:3)</PresentationFormat>
  <Paragraphs>177</Paragraphs>
  <Slides>39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Adjacency</vt:lpstr>
      <vt:lpstr>Picture</vt:lpstr>
      <vt:lpstr>KONSEP PERANCANGAN SISTEM INFORMASI BERBASIS OBYEK</vt:lpstr>
      <vt:lpstr>Outline</vt:lpstr>
      <vt:lpstr>Pengembangan  Sistem Informasi</vt:lpstr>
      <vt:lpstr>Pendekatan Perancangan Sistem</vt:lpstr>
      <vt:lpstr>Pemodelan Sistem</vt:lpstr>
      <vt:lpstr>A Child’s First Model. . .</vt:lpstr>
      <vt:lpstr>Objek-objek ini :</vt:lpstr>
      <vt:lpstr>Pemodelan sistem</vt:lpstr>
      <vt:lpstr>Pemodelan Berdasarkan Skenario</vt:lpstr>
      <vt:lpstr>The Unified Modeling Language</vt:lpstr>
      <vt:lpstr>Pemodelan Berdasarkan Aliran</vt:lpstr>
      <vt:lpstr>Contoh DFD</vt:lpstr>
      <vt:lpstr>Pemodelan Berbasis Kelas</vt:lpstr>
      <vt:lpstr>Pemodelan Berbasis Perilaku</vt:lpstr>
      <vt:lpstr>Konsep Perancangan Berorientasi Objek (OOD-object oriented design)</vt:lpstr>
      <vt:lpstr>Karakteristik OOD</vt:lpstr>
      <vt:lpstr>Karakteristik OOD (cont’d)</vt:lpstr>
      <vt:lpstr>Karakteristik OOD (cont’d)</vt:lpstr>
      <vt:lpstr>Konsep Fundamental OOD</vt:lpstr>
      <vt:lpstr>Konsep Fundamental (cont’d)</vt:lpstr>
      <vt:lpstr>Konsep Fundamental (cont’d)</vt:lpstr>
      <vt:lpstr>Konsep Fundamental (cont’d)</vt:lpstr>
      <vt:lpstr>UML (Unified Modelling Language)</vt:lpstr>
      <vt:lpstr>Sejarah Singkat UML</vt:lpstr>
      <vt:lpstr>Standar UML</vt:lpstr>
      <vt:lpstr>Tools UML</vt:lpstr>
      <vt:lpstr>Langkah Awal Memulai UML</vt:lpstr>
      <vt:lpstr>Diagram dalam UML</vt:lpstr>
      <vt:lpstr>Contoh Gambaran Proses Bisnis</vt:lpstr>
      <vt:lpstr>Contoh Use Case</vt:lpstr>
      <vt:lpstr>Contoh Package</vt:lpstr>
      <vt:lpstr>Contoh Activity Diagram</vt:lpstr>
      <vt:lpstr>Contoh Sequence Diagram</vt:lpstr>
      <vt:lpstr>Contoh Class Diagram</vt:lpstr>
      <vt:lpstr>Interaction Diagram</vt:lpstr>
      <vt:lpstr>Contoh</vt:lpstr>
      <vt:lpstr>Slide 37</vt:lpstr>
      <vt:lpstr>Slide 38</vt:lpstr>
      <vt:lpstr>Any questions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PERANCANGAN SISTEM INFORMASI BERORIENTASI OBJEK</dc:title>
  <dc:creator>Catur Iswahyudi</dc:creator>
  <cp:lastModifiedBy>ASUS</cp:lastModifiedBy>
  <cp:revision>20</cp:revision>
  <dcterms:created xsi:type="dcterms:W3CDTF">2013-02-19T06:14:47Z</dcterms:created>
  <dcterms:modified xsi:type="dcterms:W3CDTF">2014-09-07T14:29:03Z</dcterms:modified>
</cp:coreProperties>
</file>