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6" r:id="rId2"/>
    <p:sldId id="257" r:id="rId3"/>
    <p:sldId id="261" r:id="rId4"/>
    <p:sldId id="262" r:id="rId5"/>
    <p:sldId id="300" r:id="rId6"/>
    <p:sldId id="301" r:id="rId7"/>
    <p:sldId id="263" r:id="rId8"/>
    <p:sldId id="302" r:id="rId9"/>
    <p:sldId id="303" r:id="rId10"/>
    <p:sldId id="304" r:id="rId11"/>
    <p:sldId id="259" r:id="rId12"/>
    <p:sldId id="264" r:id="rId13"/>
    <p:sldId id="265" r:id="rId14"/>
    <p:sldId id="267" r:id="rId15"/>
    <p:sldId id="266" r:id="rId16"/>
    <p:sldId id="268" r:id="rId17"/>
    <p:sldId id="305" r:id="rId18"/>
    <p:sldId id="269" r:id="rId19"/>
    <p:sldId id="270" r:id="rId20"/>
    <p:sldId id="306" r:id="rId21"/>
    <p:sldId id="271" r:id="rId22"/>
    <p:sldId id="272" r:id="rId23"/>
    <p:sldId id="273" r:id="rId24"/>
    <p:sldId id="296" r:id="rId25"/>
    <p:sldId id="307" r:id="rId26"/>
    <p:sldId id="308" r:id="rId27"/>
    <p:sldId id="274" r:id="rId28"/>
    <p:sldId id="275" r:id="rId29"/>
    <p:sldId id="276" r:id="rId30"/>
    <p:sldId id="277" r:id="rId31"/>
    <p:sldId id="283" r:id="rId32"/>
    <p:sldId id="284" r:id="rId33"/>
    <p:sldId id="285" r:id="rId34"/>
    <p:sldId id="286" r:id="rId35"/>
    <p:sldId id="287" r:id="rId36"/>
    <p:sldId id="288" r:id="rId37"/>
    <p:sldId id="289" r:id="rId38"/>
    <p:sldId id="291" r:id="rId39"/>
    <p:sldId id="278" r:id="rId40"/>
    <p:sldId id="279" r:id="rId41"/>
    <p:sldId id="280" r:id="rId42"/>
    <p:sldId id="281" r:id="rId43"/>
    <p:sldId id="282" r:id="rId44"/>
    <p:sldId id="293" r:id="rId45"/>
    <p:sldId id="292" r:id="rId46"/>
    <p:sldId id="298" r:id="rId47"/>
    <p:sldId id="299" r:id="rId48"/>
    <p:sldId id="294" r:id="rId49"/>
    <p:sldId id="29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8E00"/>
    <a:srgbClr val="DE7400"/>
    <a:srgbClr val="4E863A"/>
    <a:srgbClr val="6BA4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4" d="100"/>
          <a:sy n="74" d="100"/>
        </p:scale>
        <p:origin x="-1230" y="-90"/>
      </p:cViewPr>
      <p:guideLst>
        <p:guide orient="horz" pos="2160"/>
        <p:guide pos="2880"/>
      </p:guideLst>
    </p:cSldViewPr>
  </p:slideViewPr>
  <p:notesTextViewPr>
    <p:cViewPr>
      <p:scale>
        <a:sx n="1" d="1"/>
        <a:sy n="1" d="1"/>
      </p:scale>
      <p:origin x="0" y="0"/>
    </p:cViewPr>
  </p:notesTextViewPr>
  <p:notesViewPr>
    <p:cSldViewPr showGuides="1">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A990B0-5BEE-466B-853C-9608DB6BC8FB}" type="datetimeFigureOut">
              <a:rPr lang="en-US" smtClean="0"/>
              <a:t>9/17/2017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C188CF-D49B-46CE-9D2C-173C289C5CB8}" type="slidenum">
              <a:rPr lang="en-US" smtClean="0"/>
              <a:t>‹#›</a:t>
            </a:fld>
            <a:endParaRPr lang="en-US"/>
          </a:p>
        </p:txBody>
      </p:sp>
    </p:spTree>
    <p:extLst>
      <p:ext uri="{BB962C8B-B14F-4D97-AF65-F5344CB8AC3E}">
        <p14:creationId xmlns:p14="http://schemas.microsoft.com/office/powerpoint/2010/main" val="2902529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5B8DFF-3B96-41A0-9B28-6E55A2E48E01}" type="datetimeFigureOut">
              <a:rPr lang="en-US" smtClean="0"/>
              <a:t>9/17/2017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DAC6CA-E053-4EC7-B801-A64BBB9841B3}" type="slidenum">
              <a:rPr lang="en-US" smtClean="0"/>
              <a:t>‹#›</a:t>
            </a:fld>
            <a:endParaRPr lang="en-US"/>
          </a:p>
        </p:txBody>
      </p:sp>
    </p:spTree>
    <p:extLst>
      <p:ext uri="{BB962C8B-B14F-4D97-AF65-F5344CB8AC3E}">
        <p14:creationId xmlns:p14="http://schemas.microsoft.com/office/powerpoint/2010/main" val="2932717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 y="5334000"/>
            <a:ext cx="6019800" cy="1066800"/>
          </a:xfrm>
        </p:spPr>
        <p:txBody>
          <a:bodyPr>
            <a:noAutofit/>
          </a:bodyPr>
          <a:lstStyle>
            <a:lvl1pPr algn="ctr">
              <a:defRPr sz="4800" baseline="0">
                <a:solidFill>
                  <a:schemeClr val="bg1"/>
                </a:solidFill>
                <a:effectLst/>
              </a:defRPr>
            </a:lvl1pPr>
          </a:lstStyle>
          <a:p>
            <a:r>
              <a:rPr lang="en-US" dirty="0" smtClean="0"/>
              <a:t>Your Master Title</a:t>
            </a:r>
            <a:endParaRPr lang="en-US" dirty="0"/>
          </a:p>
        </p:txBody>
      </p:sp>
      <p:sp>
        <p:nvSpPr>
          <p:cNvPr id="3" name="Subtitle 2"/>
          <p:cNvSpPr>
            <a:spLocks noGrp="1"/>
          </p:cNvSpPr>
          <p:nvPr>
            <p:ph type="subTitle" idx="1"/>
          </p:nvPr>
        </p:nvSpPr>
        <p:spPr>
          <a:xfrm>
            <a:off x="685800" y="6400800"/>
            <a:ext cx="4953000" cy="381000"/>
          </a:xfrm>
        </p:spPr>
        <p:txBody>
          <a:bodyPr>
            <a:norm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53074F12-AA26-4AC8-9962-C36BB8F32554}" type="datetimeFigureOut">
              <a:rPr lang="en-US" smtClean="0"/>
              <a:pPr/>
              <a:t>9/17/2017</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53074F12-AA26-4AC8-9962-C36BB8F32554}" type="datetimeFigureOut">
              <a:rPr lang="en-US" smtClean="0"/>
              <a:pPr/>
              <a:t>9/17/2017</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53074F12-AA26-4AC8-9962-C36BB8F32554}" type="datetimeFigureOut">
              <a:rPr lang="en-US" smtClean="0"/>
              <a:pPr/>
              <a:t>9/17/2017</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53074F12-AA26-4AC8-9962-C36BB8F32554}" type="datetimeFigureOut">
              <a:rPr lang="en-US" smtClean="0"/>
              <a:pPr/>
              <a:t>9/17/2017</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82CCC60-E8CD-4174-8B1A-7DF615B22EEF}" type="slidenum">
              <a:rPr lang="en-US" smtClean="0"/>
              <a:pPr/>
              <a:t>‹#›</a:t>
            </a:fld>
            <a:endParaRPr lang="en-US"/>
          </a:p>
        </p:txBody>
      </p:sp>
      <p:pic>
        <p:nvPicPr>
          <p:cNvPr id="7" name="Picture 6" descr="E:\websites\free-power-point-templates\2012\logos.pn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700408" y="3101616"/>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8130"/>
            <a:ext cx="8229600" cy="1143000"/>
          </a:xfrm>
        </p:spPr>
        <p:txBody>
          <a:bodyPr>
            <a:normAutofit/>
          </a:bodyPr>
          <a:lstStyle>
            <a:lvl1pPr algn="l">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8965" y="1443835"/>
            <a:ext cx="8229600" cy="5261765"/>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53074F12-AA26-4AC8-9962-C36BB8F32554}" type="datetimeFigureOut">
              <a:rPr lang="en-US" smtClean="0"/>
              <a:pPr/>
              <a:t>9/17/2017</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82CCC60-E8CD-4174-8B1A-7DF615B22EEF}" type="slidenum">
              <a:rPr lang="en-US" smtClean="0"/>
              <a:pPr/>
              <a:t>‹#›</a:t>
            </a:fld>
            <a:endParaRPr lang="en-US"/>
          </a:p>
        </p:txBody>
      </p:sp>
      <p:pic>
        <p:nvPicPr>
          <p:cNvPr id="7" name="Picture 6" descr="E:\websites\free-power-point-templates\2012\logos.pn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057400" y="-76200"/>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53074F12-AA26-4AC8-9962-C36BB8F32554}" type="datetimeFigureOut">
              <a:rPr lang="en-US" smtClean="0"/>
              <a:pPr/>
              <a:t>9/17/2017</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82CCC60-E8CD-4174-8B1A-7DF615B22EEF}" type="slidenum">
              <a:rPr lang="en-US" smtClean="0"/>
              <a:pPr/>
              <a:t>‹#›</a:t>
            </a:fld>
            <a:endParaRPr lang="en-US"/>
          </a:p>
        </p:txBody>
      </p:sp>
      <p:sp>
        <p:nvSpPr>
          <p:cNvPr id="7" name="Title 1"/>
          <p:cNvSpPr>
            <a:spLocks noGrp="1"/>
          </p:cNvSpPr>
          <p:nvPr>
            <p:ph type="title"/>
          </p:nvPr>
        </p:nvSpPr>
        <p:spPr>
          <a:xfrm>
            <a:off x="914400" y="148130"/>
            <a:ext cx="7772398" cy="1143000"/>
          </a:xfrm>
        </p:spPr>
        <p:txBody>
          <a:bodyPr>
            <a:normAutofit/>
          </a:bodyPr>
          <a:lstStyle>
            <a:lvl1pPr algn="l">
              <a:defRPr sz="3600">
                <a:solidFill>
                  <a:schemeClr val="bg1"/>
                </a:solidFill>
              </a:defRPr>
            </a:lvl1pPr>
          </a:lstStyle>
          <a:p>
            <a:r>
              <a:rPr lang="en-US" smtClean="0"/>
              <a:t>Click to edit Master title style</a:t>
            </a:r>
            <a:endParaRPr lang="en-US" dirty="0"/>
          </a:p>
        </p:txBody>
      </p:sp>
      <p:sp>
        <p:nvSpPr>
          <p:cNvPr id="8" name="Content Placeholder 2"/>
          <p:cNvSpPr>
            <a:spLocks noGrp="1"/>
          </p:cNvSpPr>
          <p:nvPr>
            <p:ph idx="1"/>
          </p:nvPr>
        </p:nvSpPr>
        <p:spPr>
          <a:xfrm>
            <a:off x="914400" y="1443835"/>
            <a:ext cx="7764164" cy="5261765"/>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5648325"/>
            <a:ext cx="6934200" cy="1133475"/>
          </a:xfrm>
        </p:spPr>
        <p:txBody>
          <a:bodyPr anchor="t"/>
          <a:lstStyle>
            <a:lvl1pPr algn="l">
              <a:defRPr sz="36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 y="5194300"/>
            <a:ext cx="6934200" cy="444500"/>
          </a:xfrm>
        </p:spPr>
        <p:txBody>
          <a:bodyPr anchor="b">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53074F12-AA26-4AC8-9962-C36BB8F32554}" type="datetimeFigureOut">
              <a:rPr lang="en-US" smtClean="0"/>
              <a:pPr/>
              <a:t>9/17/2017</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53074F12-AA26-4AC8-9962-C36BB8F32554}" type="datetimeFigureOut">
              <a:rPr lang="en-US" smtClean="0"/>
              <a:pPr/>
              <a:t>9/17/2017</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8130"/>
            <a:ext cx="8229600" cy="1143000"/>
          </a:xfrm>
        </p:spPr>
        <p:txBody>
          <a:bodyPr>
            <a:normAutofit/>
          </a:bodyPr>
          <a:lstStyle>
            <a:lvl1pPr algn="l">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91355"/>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21217"/>
            <a:ext cx="4040188" cy="3798583"/>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91355"/>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21217"/>
            <a:ext cx="4041775" cy="3798583"/>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solidFill>
                  <a:schemeClr val="bg1"/>
                </a:solidFill>
              </a:defRPr>
            </a:lvl1pPr>
          </a:lstStyle>
          <a:p>
            <a:fld id="{53074F12-AA26-4AC8-9962-C36BB8F32554}" type="datetimeFigureOut">
              <a:rPr lang="en-US" smtClean="0"/>
              <a:pPr/>
              <a:t>9/17/2017</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bg1"/>
                </a:solidFill>
              </a:defRPr>
            </a:lvl1pPr>
          </a:lstStyle>
          <a:p>
            <a:fld id="{53074F12-AA26-4AC8-9962-C36BB8F32554}" type="datetimeFigureOut">
              <a:rPr lang="en-US" smtClean="0"/>
              <a:pPr/>
              <a:t>9/17/2017</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53074F12-AA26-4AC8-9962-C36BB8F32554}" type="datetimeFigureOut">
              <a:rPr lang="en-US" smtClean="0"/>
              <a:pPr/>
              <a:t>9/17/2017</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53074F12-AA26-4AC8-9962-C36BB8F32554}" type="datetimeFigureOut">
              <a:rPr lang="en-US" smtClean="0"/>
              <a:pPr/>
              <a:t>9/17/2017</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53074F12-AA26-4AC8-9962-C36BB8F32554}" type="datetimeFigureOut">
              <a:rPr lang="en-US" smtClean="0"/>
              <a:pPr/>
              <a:t>9/17/2017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Microsoft New Tai Lue" pitchFamily="34" charset="0"/>
          <a:ea typeface="Microsoft Himalaya" pitchFamily="2" charset="0"/>
          <a:cs typeface="Microsoft New Tai Lue" pitchFamily="34" charset="0"/>
        </a:defRPr>
      </a:lvl1pPr>
    </p:titleStyle>
    <p:bodyStyle>
      <a:lvl1pPr marL="342900" indent="-342900" algn="just" defTabSz="914400" rtl="0" eaLnBrk="1" latinLnBrk="0" hangingPunct="1">
        <a:spcBef>
          <a:spcPct val="20000"/>
        </a:spcBef>
        <a:buFont typeface="Arial" pitchFamily="34" charset="0"/>
        <a:buChar char="•"/>
        <a:defRPr sz="2800" kern="1200">
          <a:solidFill>
            <a:schemeClr val="bg1"/>
          </a:solidFill>
          <a:latin typeface="Microsoft New Tai Lue" pitchFamily="34" charset="0"/>
          <a:ea typeface="+mn-ea"/>
          <a:cs typeface="Microsoft New Tai Lue" pitchFamily="34" charset="0"/>
        </a:defRPr>
      </a:lvl1pPr>
      <a:lvl2pPr marL="742950" indent="-285750" algn="just" defTabSz="914400" rtl="0" eaLnBrk="1" latinLnBrk="0" hangingPunct="1">
        <a:spcBef>
          <a:spcPct val="20000"/>
        </a:spcBef>
        <a:buFont typeface="Arial" pitchFamily="34" charset="0"/>
        <a:buChar char="–"/>
        <a:defRPr sz="2400" kern="1200">
          <a:solidFill>
            <a:schemeClr val="bg1"/>
          </a:solidFill>
          <a:latin typeface="Microsoft New Tai Lue" pitchFamily="34" charset="0"/>
          <a:ea typeface="+mn-ea"/>
          <a:cs typeface="Microsoft New Tai Lue" pitchFamily="34" charset="0"/>
        </a:defRPr>
      </a:lvl2pPr>
      <a:lvl3pPr marL="1143000" indent="-228600" algn="just" defTabSz="914400" rtl="0" eaLnBrk="1" latinLnBrk="0" hangingPunct="1">
        <a:spcBef>
          <a:spcPct val="20000"/>
        </a:spcBef>
        <a:buFont typeface="Arial" pitchFamily="34" charset="0"/>
        <a:buChar char="•"/>
        <a:defRPr sz="2000" kern="1200">
          <a:solidFill>
            <a:schemeClr val="bg1"/>
          </a:solidFill>
          <a:latin typeface="Microsoft New Tai Lue" pitchFamily="34" charset="0"/>
          <a:ea typeface="+mn-ea"/>
          <a:cs typeface="Microsoft New Tai Lue" pitchFamily="34" charset="0"/>
        </a:defRPr>
      </a:lvl3pPr>
      <a:lvl4pPr marL="1600200" indent="-228600" algn="just" defTabSz="914400" rtl="0" eaLnBrk="1" latinLnBrk="0" hangingPunct="1">
        <a:spcBef>
          <a:spcPct val="20000"/>
        </a:spcBef>
        <a:buFont typeface="Arial" pitchFamily="34" charset="0"/>
        <a:buChar char="–"/>
        <a:defRPr sz="1800" kern="1200">
          <a:solidFill>
            <a:schemeClr val="bg1"/>
          </a:solidFill>
          <a:latin typeface="Microsoft New Tai Lue" pitchFamily="34" charset="0"/>
          <a:ea typeface="+mn-ea"/>
          <a:cs typeface="Microsoft New Tai Lue" pitchFamily="34" charset="0"/>
        </a:defRPr>
      </a:lvl4pPr>
      <a:lvl5pPr marL="2057400" indent="-228600" algn="just" defTabSz="914400" rtl="0" eaLnBrk="1" latinLnBrk="0" hangingPunct="1">
        <a:spcBef>
          <a:spcPct val="20000"/>
        </a:spcBef>
        <a:buFont typeface="Arial" pitchFamily="34" charset="0"/>
        <a:buChar char="»"/>
        <a:defRPr sz="1800" kern="1200">
          <a:solidFill>
            <a:schemeClr val="bg1"/>
          </a:solidFill>
          <a:latin typeface="Microsoft New Tai Lue" pitchFamily="34" charset="0"/>
          <a:ea typeface="+mn-ea"/>
          <a:cs typeface="Microsoft New Tai Lue"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t>
            </a:r>
            <a:r>
              <a:rPr lang="id-ID" dirty="0" smtClean="0"/>
              <a:t>ertemuan 2</a:t>
            </a:r>
            <a:endParaRPr lang="en-US" dirty="0"/>
          </a:p>
        </p:txBody>
      </p:sp>
      <p:sp>
        <p:nvSpPr>
          <p:cNvPr id="3" name="Subtitle 2"/>
          <p:cNvSpPr>
            <a:spLocks noGrp="1"/>
          </p:cNvSpPr>
          <p:nvPr>
            <p:ph type="subTitle" idx="1"/>
          </p:nvPr>
        </p:nvSpPr>
        <p:spPr/>
        <p:txBody>
          <a:bodyPr>
            <a:normAutofit lnSpcReduction="10000"/>
          </a:bodyPr>
          <a:lstStyle/>
          <a:p>
            <a:r>
              <a:rPr lang="id-ID" dirty="0" smtClean="0"/>
              <a:t>Amida Yusriana, M.I.Kom</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394602">
            <a:off x="6526936" y="4887069"/>
            <a:ext cx="2849679" cy="1972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1600200"/>
            <a:ext cx="7767943"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7873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dirty="0" smtClean="0"/>
              <a:t>Pentingnya Pemasaran</a:t>
            </a:r>
            <a:endParaRPr lang="en-US" dirty="0"/>
          </a:p>
        </p:txBody>
      </p:sp>
      <p:sp>
        <p:nvSpPr>
          <p:cNvPr id="5" name="Content Placeholder 4"/>
          <p:cNvSpPr>
            <a:spLocks noGrp="1"/>
          </p:cNvSpPr>
          <p:nvPr>
            <p:ph idx="1"/>
          </p:nvPr>
        </p:nvSpPr>
        <p:spPr/>
        <p:txBody>
          <a:bodyPr/>
          <a:lstStyle/>
          <a:p>
            <a:pPr algn="just"/>
            <a:r>
              <a:rPr lang="id-ID" dirty="0" smtClean="0"/>
              <a:t>Pemasaran penting karena ia merupakan lini depan dari sebuah perusahaan.</a:t>
            </a:r>
          </a:p>
          <a:p>
            <a:pPr algn="just"/>
            <a:r>
              <a:rPr lang="id-ID" dirty="0" smtClean="0"/>
              <a:t>Sebaik apapun sebuah produk, semenarik apapun harga yang ditawarkan, akan percuma jika tidak diiringi dengan pemasaran yang baik.</a:t>
            </a:r>
          </a:p>
          <a:p>
            <a:pPr algn="just"/>
            <a:r>
              <a:rPr lang="id-ID" dirty="0" smtClean="0"/>
              <a:t>Sebuah perusahaan harus dapat secara dinamis melakukan perubahan pada produk mereka untuk meningkatkan daya jual.</a:t>
            </a:r>
            <a:endParaRPr lang="en-US" dirty="0" smtClean="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19416233" flipH="1">
            <a:off x="-969166" y="516341"/>
            <a:ext cx="2377207" cy="1686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633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DEFINISI PEMASARAN</a:t>
            </a:r>
            <a:endParaRPr lang="id-ID" dirty="0"/>
          </a:p>
        </p:txBody>
      </p:sp>
      <p:sp>
        <p:nvSpPr>
          <p:cNvPr id="3" name="Content Placeholder 2"/>
          <p:cNvSpPr>
            <a:spLocks noGrp="1"/>
          </p:cNvSpPr>
          <p:nvPr>
            <p:ph idx="1"/>
          </p:nvPr>
        </p:nvSpPr>
        <p:spPr/>
        <p:txBody>
          <a:bodyPr>
            <a:normAutofit/>
          </a:bodyPr>
          <a:lstStyle/>
          <a:p>
            <a:pPr algn="just"/>
            <a:r>
              <a:rPr lang="id-ID" dirty="0" smtClean="0"/>
              <a:t>Definisi AMA (</a:t>
            </a:r>
            <a:r>
              <a:rPr lang="id-ID" i="1" dirty="0" smtClean="0"/>
              <a:t>American Marketing Association) </a:t>
            </a:r>
            <a:r>
              <a:rPr lang="id-ID" dirty="0" smtClean="0"/>
              <a:t>menawarkan definisi formal </a:t>
            </a:r>
            <a:r>
              <a:rPr lang="id-ID" dirty="0" smtClean="0"/>
              <a:t>berikut:</a:t>
            </a:r>
          </a:p>
          <a:p>
            <a:pPr marL="0" indent="0" algn="l">
              <a:buNone/>
            </a:pPr>
            <a:r>
              <a:rPr lang="id-ID" b="1" i="1" dirty="0" smtClean="0"/>
              <a:t>“</a:t>
            </a:r>
            <a:r>
              <a:rPr lang="id-ID" b="1" i="1" dirty="0" smtClean="0"/>
              <a:t>Pemasaran </a:t>
            </a:r>
            <a:r>
              <a:rPr lang="id-ID" b="1" i="1" dirty="0" smtClean="0"/>
              <a:t>adalah suatu fungsi organisasi dan serangkaian proses untuk menciptakan, mengkomunikasikan, dan memberikan nilai kepada pelanggan dan untuk mengelola hubungan pelanggan dengan cara yang menguntungkan organisasi dan pemangku </a:t>
            </a:r>
            <a:r>
              <a:rPr lang="id-ID" b="1" i="1" dirty="0" smtClean="0"/>
              <a:t>kepentingan”</a:t>
            </a:r>
            <a:endParaRPr lang="id-ID" b="1" i="1" dirty="0"/>
          </a:p>
        </p:txBody>
      </p:sp>
    </p:spTree>
    <p:extLst>
      <p:ext uri="{BB962C8B-B14F-4D97-AF65-F5344CB8AC3E}">
        <p14:creationId xmlns:p14="http://schemas.microsoft.com/office/powerpoint/2010/main" val="1172686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DEFINISI SEDERHANA</a:t>
            </a:r>
            <a:endParaRPr lang="id-ID" dirty="0"/>
          </a:p>
        </p:txBody>
      </p:sp>
      <p:sp>
        <p:nvSpPr>
          <p:cNvPr id="3" name="Content Placeholder 2"/>
          <p:cNvSpPr>
            <a:spLocks noGrp="1"/>
          </p:cNvSpPr>
          <p:nvPr>
            <p:ph idx="1"/>
          </p:nvPr>
        </p:nvSpPr>
        <p:spPr/>
        <p:txBody>
          <a:bodyPr/>
          <a:lstStyle/>
          <a:p>
            <a:pPr algn="just"/>
            <a:r>
              <a:rPr lang="id-ID" dirty="0"/>
              <a:t>Inti dari pemasaran adalah mengidentifikasi dan memenuhi kebutuhan manusia dan sosial</a:t>
            </a:r>
          </a:p>
          <a:p>
            <a:pPr algn="just"/>
            <a:r>
              <a:rPr lang="id-ID" dirty="0"/>
              <a:t>Definisi termudah dalam menjelaskan pemasaran adalah memenuhi kebutuhan dengan cara yang </a:t>
            </a:r>
            <a:r>
              <a:rPr lang="id-ID" dirty="0" smtClean="0"/>
              <a:t>menguntungkan</a:t>
            </a:r>
            <a:endParaRPr lang="id-ID" dirty="0"/>
          </a:p>
        </p:txBody>
      </p:sp>
    </p:spTree>
    <p:extLst>
      <p:ext uri="{BB962C8B-B14F-4D97-AF65-F5344CB8AC3E}">
        <p14:creationId xmlns:p14="http://schemas.microsoft.com/office/powerpoint/2010/main" val="2677078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343400"/>
            <a:ext cx="8229600" cy="1143000"/>
          </a:xfrm>
        </p:spPr>
        <p:txBody>
          <a:bodyPr/>
          <a:lstStyle/>
          <a:p>
            <a:r>
              <a:rPr lang="id-ID" dirty="0" smtClean="0"/>
              <a:t>Bisakah Anda Memberikan Contoh Penjelasan di atas?</a:t>
            </a:r>
            <a:endParaRPr lang="id-ID" dirty="0"/>
          </a:p>
        </p:txBody>
      </p:sp>
      <p:pic>
        <p:nvPicPr>
          <p:cNvPr id="1026" name="Picture 2" descr="http://previews.123rf.com/images/artenot/artenot1205/artenot120500182/13502494-funny-cartoon-mechanic-Stock-Vector-question-asking-mar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2737" y="304800"/>
            <a:ext cx="37433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302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GOJEK</a:t>
            </a:r>
            <a:endParaRPr lang="id-ID" dirty="0"/>
          </a:p>
        </p:txBody>
      </p:sp>
      <p:pic>
        <p:nvPicPr>
          <p:cNvPr id="2052" name="Picture 4" descr="http://www.go-jek.com/images/gallery/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03324"/>
            <a:ext cx="5619750" cy="3743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0" name="Picture 2" descr="http://beritadunesia.com/foto_berita/86gojek-berita-dunesia-berita%20positif%20dan%20berimbang.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00598" y="3352800"/>
            <a:ext cx="3701143"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3281053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GRABBIKE</a:t>
            </a:r>
            <a:endParaRPr lang="id-ID" dirty="0"/>
          </a:p>
        </p:txBody>
      </p:sp>
      <p:pic>
        <p:nvPicPr>
          <p:cNvPr id="3074" name="Picture 2" descr="https://ardisaz.files.wordpress.com/2015/06/grabbik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2133997"/>
            <a:ext cx="7764463" cy="3882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4599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TONGKAT E-TOLL</a:t>
            </a:r>
            <a:endParaRPr lang="id-ID"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847045"/>
            <a:ext cx="4800600" cy="469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7657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KESALAHPAHAMAN DALAM PEMASARAN</a:t>
            </a:r>
            <a:endParaRPr lang="id-ID" dirty="0"/>
          </a:p>
        </p:txBody>
      </p:sp>
      <p:sp>
        <p:nvSpPr>
          <p:cNvPr id="3" name="Content Placeholder 2"/>
          <p:cNvSpPr>
            <a:spLocks noGrp="1"/>
          </p:cNvSpPr>
          <p:nvPr>
            <p:ph idx="1"/>
          </p:nvPr>
        </p:nvSpPr>
        <p:spPr/>
        <p:txBody>
          <a:bodyPr>
            <a:normAutofit fontScale="92500" lnSpcReduction="10000"/>
          </a:bodyPr>
          <a:lstStyle/>
          <a:p>
            <a:r>
              <a:rPr lang="id-ID" dirty="0" smtClean="0"/>
              <a:t>Selama ini terjadi kesalahpahaman dalam definisi pemasaran, banyak orang beranggapan pemasaran adalah tentang menjual</a:t>
            </a:r>
          </a:p>
          <a:p>
            <a:r>
              <a:rPr lang="id-ID" dirty="0" smtClean="0"/>
              <a:t>Menurut Peter Drucker:</a:t>
            </a:r>
          </a:p>
          <a:p>
            <a:pPr marL="0" indent="0">
              <a:buNone/>
            </a:pPr>
            <a:r>
              <a:rPr lang="id-ID" dirty="0" smtClean="0"/>
              <a:t>“</a:t>
            </a:r>
            <a:r>
              <a:rPr lang="id-ID" i="1" dirty="0" smtClean="0"/>
              <a:t>Selalu akan ada kebutuhan akan penjualan. Namun tujuan dari pemasaran adalah membuat penjualan berlimpah. Tujuan pemasaran adalah mengetahui dan memahami pelanggan dengan baik sehingga produk atau jasa bisa sesuai dengan kebutuhannya sehingga terjual sendiri. Idealnya, pemasaran harus menghasilkan seorang pelanggan yang siap untuk membeli. Dengan demikian yang dibutuhkan hanyalah memastikan produk dan jasa tersedia</a:t>
            </a:r>
            <a:r>
              <a:rPr lang="id-ID" dirty="0" smtClean="0"/>
              <a:t>.”</a:t>
            </a:r>
          </a:p>
        </p:txBody>
      </p:sp>
    </p:spTree>
    <p:extLst>
      <p:ext uri="{BB962C8B-B14F-4D97-AF65-F5344CB8AC3E}">
        <p14:creationId xmlns:p14="http://schemas.microsoft.com/office/powerpoint/2010/main" val="1056315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APA YANG DIPASARKAN?</a:t>
            </a:r>
            <a:endParaRPr lang="id-ID" dirty="0"/>
          </a:p>
        </p:txBody>
      </p:sp>
      <p:sp>
        <p:nvSpPr>
          <p:cNvPr id="3" name="Content Placeholder 2"/>
          <p:cNvSpPr>
            <a:spLocks noGrp="1"/>
          </p:cNvSpPr>
          <p:nvPr>
            <p:ph idx="1"/>
          </p:nvPr>
        </p:nvSpPr>
        <p:spPr/>
        <p:txBody>
          <a:bodyPr/>
          <a:lstStyle/>
          <a:p>
            <a:r>
              <a:rPr lang="id-ID" dirty="0" smtClean="0"/>
              <a:t>Barang</a:t>
            </a:r>
          </a:p>
          <a:p>
            <a:r>
              <a:rPr lang="id-ID" dirty="0" smtClean="0"/>
              <a:t>Jasa</a:t>
            </a:r>
          </a:p>
          <a:p>
            <a:r>
              <a:rPr lang="id-ID" dirty="0" smtClean="0"/>
              <a:t>Acara</a:t>
            </a:r>
          </a:p>
          <a:p>
            <a:r>
              <a:rPr lang="id-ID" dirty="0" smtClean="0"/>
              <a:t>Pengalaman</a:t>
            </a:r>
          </a:p>
          <a:p>
            <a:r>
              <a:rPr lang="id-ID" dirty="0" smtClean="0"/>
              <a:t>Orang</a:t>
            </a:r>
          </a:p>
          <a:p>
            <a:r>
              <a:rPr lang="id-ID" dirty="0" smtClean="0"/>
              <a:t>Tempat</a:t>
            </a:r>
          </a:p>
          <a:p>
            <a:r>
              <a:rPr lang="id-ID" dirty="0" smtClean="0"/>
              <a:t>Properti</a:t>
            </a:r>
          </a:p>
          <a:p>
            <a:r>
              <a:rPr lang="id-ID" dirty="0" smtClean="0"/>
              <a:t>Organisasi</a:t>
            </a:r>
          </a:p>
          <a:p>
            <a:r>
              <a:rPr lang="id-ID" dirty="0" smtClean="0"/>
              <a:t>Informasi</a:t>
            </a:r>
          </a:p>
          <a:p>
            <a:r>
              <a:rPr lang="id-ID" dirty="0" smtClean="0"/>
              <a:t>Ide</a:t>
            </a:r>
            <a:endParaRPr lang="id-ID" dirty="0"/>
          </a:p>
        </p:txBody>
      </p:sp>
    </p:spTree>
    <p:extLst>
      <p:ext uri="{BB962C8B-B14F-4D97-AF65-F5344CB8AC3E}">
        <p14:creationId xmlns:p14="http://schemas.microsoft.com/office/powerpoint/2010/main" val="2883276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PENGANTAR PEMASARAN</a:t>
            </a:r>
            <a:endParaRPr lang="en-US" dirty="0"/>
          </a:p>
        </p:txBody>
      </p:sp>
      <p:sp>
        <p:nvSpPr>
          <p:cNvPr id="3" name="Content Placeholder 2"/>
          <p:cNvSpPr>
            <a:spLocks noGrp="1"/>
          </p:cNvSpPr>
          <p:nvPr>
            <p:ph idx="1"/>
          </p:nvPr>
        </p:nvSpPr>
        <p:spPr/>
        <p:txBody>
          <a:bodyPr/>
          <a:lstStyle/>
          <a:p>
            <a:r>
              <a:rPr lang="id-ID" dirty="0" smtClean="0"/>
              <a:t>Pentingnya Pemasaran</a:t>
            </a:r>
            <a:endParaRPr lang="en-US" dirty="0" smtClean="0"/>
          </a:p>
          <a:p>
            <a:r>
              <a:rPr lang="id-ID" dirty="0" smtClean="0"/>
              <a:t>Ruang Lingkup Pemasaran</a:t>
            </a:r>
            <a:endParaRPr lang="en-US" dirty="0" smtClean="0"/>
          </a:p>
          <a:p>
            <a:r>
              <a:rPr lang="id-ID" dirty="0" smtClean="0"/>
              <a:t>Konsep Inti dalam Pemasaran</a:t>
            </a:r>
            <a:endParaRPr lang="en-US" dirty="0" smtClean="0"/>
          </a:p>
          <a:p>
            <a:r>
              <a:rPr lang="id-ID" dirty="0" smtClean="0"/>
              <a:t>Realitas Pemasaran Baru</a:t>
            </a:r>
            <a:endParaRPr lang="en-US" dirty="0" smtClean="0"/>
          </a:p>
          <a:p>
            <a:endParaRPr lang="en-US" dirty="0" smtClean="0"/>
          </a:p>
          <a:p>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0180268" flipH="1">
            <a:off x="-752191" y="3149365"/>
            <a:ext cx="2377207" cy="1686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309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bimo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558" y="838200"/>
            <a:ext cx="7001093"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922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PEMASAR</a:t>
            </a:r>
            <a:endParaRPr lang="id-ID" dirty="0"/>
          </a:p>
        </p:txBody>
      </p:sp>
      <p:sp>
        <p:nvSpPr>
          <p:cNvPr id="3" name="Content Placeholder 2"/>
          <p:cNvSpPr>
            <a:spLocks noGrp="1"/>
          </p:cNvSpPr>
          <p:nvPr>
            <p:ph idx="1"/>
          </p:nvPr>
        </p:nvSpPr>
        <p:spPr/>
        <p:txBody>
          <a:bodyPr/>
          <a:lstStyle/>
          <a:p>
            <a:r>
              <a:rPr lang="id-ID" dirty="0" smtClean="0"/>
              <a:t>Pemasar adalah seseorang yang mencari respon – perhatian, pembelian, dukungan, sumbangan – dari pihak lain yang disebut prospek.</a:t>
            </a:r>
          </a:p>
          <a:p>
            <a:r>
              <a:rPr lang="id-ID" dirty="0" smtClean="0"/>
              <a:t>Prospek adalah seseorang yang menjadi sasaran pemasar</a:t>
            </a:r>
            <a:endParaRPr lang="id-ID" dirty="0"/>
          </a:p>
        </p:txBody>
      </p:sp>
    </p:spTree>
    <p:extLst>
      <p:ext uri="{BB962C8B-B14F-4D97-AF65-F5344CB8AC3E}">
        <p14:creationId xmlns:p14="http://schemas.microsoft.com/office/powerpoint/2010/main" val="35009453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KEADAAN PERMINTAAN</a:t>
            </a:r>
            <a:endParaRPr lang="id-ID" dirty="0"/>
          </a:p>
        </p:txBody>
      </p:sp>
      <p:sp>
        <p:nvSpPr>
          <p:cNvPr id="3" name="Content Placeholder 2"/>
          <p:cNvSpPr>
            <a:spLocks noGrp="1"/>
          </p:cNvSpPr>
          <p:nvPr>
            <p:ph idx="1"/>
          </p:nvPr>
        </p:nvSpPr>
        <p:spPr/>
        <p:txBody>
          <a:bodyPr>
            <a:normAutofit fontScale="92500" lnSpcReduction="10000"/>
          </a:bodyPr>
          <a:lstStyle/>
          <a:p>
            <a:r>
              <a:rPr lang="id-ID" b="1" dirty="0" smtClean="0"/>
              <a:t>Permintaan Negatif:</a:t>
            </a:r>
            <a:r>
              <a:rPr lang="id-ID" dirty="0" smtClean="0"/>
              <a:t> Konsumen tidak menyukai produk dan mungkin bahkan berusaha menghindarinya, co: produk MLM</a:t>
            </a:r>
          </a:p>
          <a:p>
            <a:r>
              <a:rPr lang="id-ID" b="1" dirty="0" smtClean="0"/>
              <a:t>Permintaan yang tidak ada:</a:t>
            </a:r>
            <a:r>
              <a:rPr lang="id-ID" dirty="0" smtClean="0"/>
              <a:t> Konsumen mungkin tidak sadar akan atau tidak tertarik pada produk, co: The TrackR</a:t>
            </a:r>
          </a:p>
          <a:p>
            <a:r>
              <a:rPr lang="id-ID" b="1" dirty="0" smtClean="0"/>
              <a:t>Permintaan Laten:</a:t>
            </a:r>
            <a:r>
              <a:rPr lang="id-ID" dirty="0" smtClean="0"/>
              <a:t> Konsumen mungkin memiliki suatu kebutuhan yang kuat yang tidak bisa dipenuhi produk yang ada., co: Pintu Kemana </a:t>
            </a:r>
            <a:r>
              <a:rPr lang="id-ID" dirty="0" smtClean="0"/>
              <a:t>saja, mobil anti macet</a:t>
            </a:r>
            <a:endParaRPr lang="id-ID" dirty="0" smtClean="0"/>
          </a:p>
          <a:p>
            <a:r>
              <a:rPr lang="id-ID" b="1" dirty="0" smtClean="0"/>
              <a:t>Permintaan yang menurun:</a:t>
            </a:r>
            <a:r>
              <a:rPr lang="id-ID" dirty="0" smtClean="0"/>
              <a:t> Konsumen mulai </a:t>
            </a:r>
            <a:r>
              <a:rPr lang="id-ID" dirty="0" smtClean="0"/>
              <a:t>jarang </a:t>
            </a:r>
            <a:r>
              <a:rPr lang="id-ID" dirty="0" smtClean="0"/>
              <a:t>membeli produk atau tidak membeli sama sekali, co: Jamu tradisional</a:t>
            </a:r>
            <a:endParaRPr lang="id-ID" dirty="0"/>
          </a:p>
        </p:txBody>
      </p:sp>
    </p:spTree>
    <p:extLst>
      <p:ext uri="{BB962C8B-B14F-4D97-AF65-F5344CB8AC3E}">
        <p14:creationId xmlns:p14="http://schemas.microsoft.com/office/powerpoint/2010/main" val="17737715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Lanjutan...</a:t>
            </a:r>
            <a:endParaRPr lang="id-ID" dirty="0"/>
          </a:p>
        </p:txBody>
      </p:sp>
      <p:sp>
        <p:nvSpPr>
          <p:cNvPr id="3" name="Content Placeholder 2"/>
          <p:cNvSpPr>
            <a:spLocks noGrp="1"/>
          </p:cNvSpPr>
          <p:nvPr>
            <p:ph idx="1"/>
          </p:nvPr>
        </p:nvSpPr>
        <p:spPr/>
        <p:txBody>
          <a:bodyPr>
            <a:normAutofit fontScale="92500"/>
          </a:bodyPr>
          <a:lstStyle/>
          <a:p>
            <a:r>
              <a:rPr lang="id-ID" b="1" dirty="0" smtClean="0"/>
              <a:t>Permintaan tidak teratur:</a:t>
            </a:r>
            <a:r>
              <a:rPr lang="id-ID" dirty="0" smtClean="0"/>
              <a:t> Konsumen membeli secara musiman, bulanan, mingguan, harian atau bahkan dalam hitungan jam, co: Sparepart</a:t>
            </a:r>
          </a:p>
          <a:p>
            <a:r>
              <a:rPr lang="id-ID" b="1" dirty="0" smtClean="0"/>
              <a:t>Permintaan Penuh:</a:t>
            </a:r>
            <a:r>
              <a:rPr lang="id-ID" dirty="0" smtClean="0"/>
              <a:t> Konsumen membeli semua produk yang dilempar ke pasar, co: handphone</a:t>
            </a:r>
          </a:p>
          <a:p>
            <a:r>
              <a:rPr lang="id-ID" b="1" dirty="0" smtClean="0"/>
              <a:t>Permintaan Berlimpah:</a:t>
            </a:r>
            <a:r>
              <a:rPr lang="id-ID" dirty="0" smtClean="0"/>
              <a:t> Konsumen mau membeli produk lebih banyak daripada produk yang ada, co: cuci gudang</a:t>
            </a:r>
          </a:p>
          <a:p>
            <a:r>
              <a:rPr lang="id-ID" b="1" dirty="0" smtClean="0"/>
              <a:t>Permintaan Tak Sehat:</a:t>
            </a:r>
            <a:r>
              <a:rPr lang="id-ID" dirty="0" smtClean="0"/>
              <a:t> Konsumen mungkin tertarik pada produk yang memiliki konsekuensi sosial yang tidak diinginkan, co: senjata</a:t>
            </a:r>
            <a:endParaRPr lang="id-ID" dirty="0"/>
          </a:p>
        </p:txBody>
      </p:sp>
    </p:spTree>
    <p:extLst>
      <p:ext uri="{BB962C8B-B14F-4D97-AF65-F5344CB8AC3E}">
        <p14:creationId xmlns:p14="http://schemas.microsoft.com/office/powerpoint/2010/main" val="42251099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rackr.my/upload/press_img/07ca5_20150106035410.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10504229" cy="5497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0961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nike big sale grand indones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665797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nike big sale grand indones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368539"/>
            <a:ext cx="5410200" cy="304178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nike big sale grand indones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39624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484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pcc p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52600"/>
            <a:ext cx="6315075" cy="3638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992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DEFINISI PASAR</a:t>
            </a:r>
            <a:endParaRPr lang="id-ID" dirty="0"/>
          </a:p>
        </p:txBody>
      </p:sp>
      <p:sp>
        <p:nvSpPr>
          <p:cNvPr id="3" name="Content Placeholder 2"/>
          <p:cNvSpPr>
            <a:spLocks noGrp="1"/>
          </p:cNvSpPr>
          <p:nvPr>
            <p:ph idx="1"/>
          </p:nvPr>
        </p:nvSpPr>
        <p:spPr/>
        <p:txBody>
          <a:bodyPr/>
          <a:lstStyle/>
          <a:p>
            <a:r>
              <a:rPr lang="id-ID" dirty="0" smtClean="0"/>
              <a:t>Secara tradisional, pasar adalah tempat fisik di mana pembeli dan penjual berkumpul untuk membeli dan menjual </a:t>
            </a:r>
            <a:r>
              <a:rPr lang="id-ID" dirty="0" smtClean="0"/>
              <a:t>barang</a:t>
            </a:r>
            <a:endParaRPr lang="id-ID" dirty="0" smtClean="0"/>
          </a:p>
          <a:p>
            <a:r>
              <a:rPr lang="id-ID" dirty="0" smtClean="0"/>
              <a:t>Menurut ekonom, pasar adalah sekumpulan pembeli dan penjual yang bertransaksi atas suatu produk atau kelas produk </a:t>
            </a:r>
            <a:r>
              <a:rPr lang="id-ID" dirty="0" smtClean="0"/>
              <a:t>tertentu</a:t>
            </a:r>
            <a:endParaRPr lang="id-ID" dirty="0"/>
          </a:p>
        </p:txBody>
      </p:sp>
    </p:spTree>
    <p:extLst>
      <p:ext uri="{BB962C8B-B14F-4D97-AF65-F5344CB8AC3E}">
        <p14:creationId xmlns:p14="http://schemas.microsoft.com/office/powerpoint/2010/main" val="8811790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MACAM PASAR</a:t>
            </a:r>
            <a:endParaRPr lang="id-ID" dirty="0"/>
          </a:p>
        </p:txBody>
      </p:sp>
      <p:sp>
        <p:nvSpPr>
          <p:cNvPr id="3" name="Content Placeholder 2"/>
          <p:cNvSpPr>
            <a:spLocks noGrp="1"/>
          </p:cNvSpPr>
          <p:nvPr>
            <p:ph idx="1"/>
          </p:nvPr>
        </p:nvSpPr>
        <p:spPr/>
        <p:txBody>
          <a:bodyPr>
            <a:normAutofit lnSpcReduction="10000"/>
          </a:bodyPr>
          <a:lstStyle/>
          <a:p>
            <a:r>
              <a:rPr lang="id-ID" b="1" dirty="0" smtClean="0"/>
              <a:t>Pasar Konsumen:</a:t>
            </a:r>
            <a:r>
              <a:rPr lang="id-ID" dirty="0" smtClean="0"/>
              <a:t> Perusahaan yang menjual barang – barang kebutuhan konsumen dan jasa dalam jumlah besar. </a:t>
            </a:r>
          </a:p>
          <a:p>
            <a:r>
              <a:rPr lang="id-ID" b="1" dirty="0" smtClean="0"/>
              <a:t>Pasar Bisnis:</a:t>
            </a:r>
            <a:r>
              <a:rPr lang="id-ID" dirty="0" smtClean="0"/>
              <a:t> Perusahaan yang menjual barang dan jasa untuk bisnis sering menghadapi pembeli profesional yang terlatih dan dibekali informasi yang cukup, yang terampil dalam mengevaluasi penawaran yang kompetitif. </a:t>
            </a:r>
          </a:p>
          <a:p>
            <a:r>
              <a:rPr lang="id-ID" b="1" dirty="0" smtClean="0"/>
              <a:t>Pasar Global: </a:t>
            </a:r>
            <a:r>
              <a:rPr lang="id-ID" dirty="0" smtClean="0"/>
              <a:t>Perusahaan yang menjual barang dan jasa di pasar yang lebih luas yakni lintas negara, co: World Tobacco Asia 2016</a:t>
            </a:r>
            <a:endParaRPr lang="id-ID" dirty="0"/>
          </a:p>
        </p:txBody>
      </p:sp>
    </p:spTree>
    <p:extLst>
      <p:ext uri="{BB962C8B-B14F-4D97-AF65-F5344CB8AC3E}">
        <p14:creationId xmlns:p14="http://schemas.microsoft.com/office/powerpoint/2010/main" val="41808125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Tugas Pemasar</a:t>
            </a:r>
            <a:endParaRPr lang="id-ID" dirty="0"/>
          </a:p>
        </p:txBody>
      </p:sp>
      <p:sp>
        <p:nvSpPr>
          <p:cNvPr id="3" name="Content Placeholder 2"/>
          <p:cNvSpPr>
            <a:spLocks noGrp="1"/>
          </p:cNvSpPr>
          <p:nvPr>
            <p:ph idx="1"/>
          </p:nvPr>
        </p:nvSpPr>
        <p:spPr/>
        <p:txBody>
          <a:bodyPr/>
          <a:lstStyle/>
          <a:p>
            <a:pPr marL="0" indent="0">
              <a:buNone/>
            </a:pPr>
            <a:r>
              <a:rPr lang="id-ID" dirty="0" smtClean="0"/>
              <a:t>Seorang pemasar harus mengelola dengan baik setiap titik kontak dengan pelanggan yaitu </a:t>
            </a:r>
            <a:r>
              <a:rPr lang="id-ID" i="1" dirty="0" smtClean="0"/>
              <a:t>layout </a:t>
            </a:r>
            <a:r>
              <a:rPr lang="id-ID" dirty="0" smtClean="0"/>
              <a:t>toko, desain kemasan, fungsi produk, pelatihan karyawan, metode pengiriman dan logistik.</a:t>
            </a:r>
          </a:p>
          <a:p>
            <a:pPr marL="0" indent="0">
              <a:buNone/>
            </a:pPr>
            <a:r>
              <a:rPr lang="id-ID" dirty="0" smtClean="0"/>
              <a:t>Proses perencanaan pemasaran terdiri dari analisis terhadap peluang pemasaran, pemilihan pasar sasaran, rancangan strategi pemasaran, pengembangan program pemasaran dan pengelolaan upaya – upaya pemasaran. </a:t>
            </a:r>
            <a:endParaRPr lang="id-ID" dirty="0"/>
          </a:p>
        </p:txBody>
      </p:sp>
    </p:spTree>
    <p:extLst>
      <p:ext uri="{BB962C8B-B14F-4D97-AF65-F5344CB8AC3E}">
        <p14:creationId xmlns:p14="http://schemas.microsoft.com/office/powerpoint/2010/main" val="50878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PEMASARAN DI ABAD 21</a:t>
            </a:r>
            <a:endParaRPr lang="id-ID" dirty="0"/>
          </a:p>
        </p:txBody>
      </p:sp>
      <p:sp>
        <p:nvSpPr>
          <p:cNvPr id="3" name="Content Placeholder 2"/>
          <p:cNvSpPr>
            <a:spLocks noGrp="1"/>
          </p:cNvSpPr>
          <p:nvPr>
            <p:ph idx="1"/>
          </p:nvPr>
        </p:nvSpPr>
        <p:spPr/>
        <p:txBody>
          <a:bodyPr/>
          <a:lstStyle/>
          <a:p>
            <a:pPr marL="0" indent="0" algn="just">
              <a:buNone/>
            </a:pPr>
            <a:r>
              <a:rPr lang="id-ID" dirty="0" smtClean="0"/>
              <a:t>Dua remaja berjalan memasuki kedai </a:t>
            </a:r>
            <a:r>
              <a:rPr lang="id-ID" dirty="0" smtClean="0"/>
              <a:t>Starbucks </a:t>
            </a:r>
            <a:r>
              <a:rPr lang="id-ID" dirty="0" smtClean="0"/>
              <a:t>di </a:t>
            </a:r>
            <a:r>
              <a:rPr lang="id-ID" dirty="0" smtClean="0"/>
              <a:t>Paragon Mall Semarang</a:t>
            </a:r>
            <a:r>
              <a:rPr lang="id-ID" dirty="0" smtClean="0"/>
              <a:t>. Satu menuju konter dan menunggu untuk </a:t>
            </a:r>
            <a:r>
              <a:rPr lang="id-ID" dirty="0" smtClean="0"/>
              <a:t>membayar menggunakan aplikasi OVO </a:t>
            </a:r>
            <a:r>
              <a:rPr lang="id-ID" dirty="0" smtClean="0"/>
              <a:t>untuk dua </a:t>
            </a:r>
            <a:r>
              <a:rPr lang="id-ID" dirty="0" smtClean="0"/>
              <a:t>Cafe </a:t>
            </a:r>
            <a:r>
              <a:rPr lang="id-ID" dirty="0" smtClean="0"/>
              <a:t>Latte</a:t>
            </a:r>
            <a:r>
              <a:rPr lang="id-ID" dirty="0" smtClean="0"/>
              <a:t>. Gadis lain duduk dan menyalakan laptop MacBook Air miliknya. Dalam beberapa detik, dia terhubung ke internet, yang disediakan oleh Starbucks bekerja sama dengan Telkom. Setelah terhubung, gadis itu menggunakan </a:t>
            </a:r>
            <a:r>
              <a:rPr lang="id-ID" dirty="0" smtClean="0"/>
              <a:t>Twitter</a:t>
            </a:r>
            <a:r>
              <a:rPr lang="id-ID" dirty="0" smtClean="0"/>
              <a:t>. </a:t>
            </a:r>
            <a:r>
              <a:rPr lang="id-ID" dirty="0" smtClean="0"/>
              <a:t>Di tangan kanannya, ia terhubung dengan teman – temannya melalui layanan chatting WhatsApp.</a:t>
            </a:r>
            <a:endParaRPr lang="id-ID" dirty="0"/>
          </a:p>
        </p:txBody>
      </p:sp>
    </p:spTree>
    <p:extLst>
      <p:ext uri="{BB962C8B-B14F-4D97-AF65-F5344CB8AC3E}">
        <p14:creationId xmlns:p14="http://schemas.microsoft.com/office/powerpoint/2010/main" val="1032954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KONSEP INTI DALAM PEMASARAN</a:t>
            </a:r>
            <a:endParaRPr lang="id-ID" dirty="0"/>
          </a:p>
        </p:txBody>
      </p:sp>
      <p:sp>
        <p:nvSpPr>
          <p:cNvPr id="3" name="Content Placeholder 2"/>
          <p:cNvSpPr>
            <a:spLocks noGrp="1"/>
          </p:cNvSpPr>
          <p:nvPr>
            <p:ph idx="1"/>
          </p:nvPr>
        </p:nvSpPr>
        <p:spPr/>
        <p:txBody>
          <a:bodyPr/>
          <a:lstStyle/>
          <a:p>
            <a:r>
              <a:rPr lang="id-ID" dirty="0" smtClean="0"/>
              <a:t>Kebutuhan, keinginan dan Permintaan</a:t>
            </a:r>
          </a:p>
          <a:p>
            <a:r>
              <a:rPr lang="id-ID" dirty="0" smtClean="0"/>
              <a:t>Pasar Sasaran, </a:t>
            </a:r>
            <a:r>
              <a:rPr lang="id-ID" i="1" dirty="0" smtClean="0"/>
              <a:t>Positioning</a:t>
            </a:r>
            <a:r>
              <a:rPr lang="id-ID" dirty="0" smtClean="0"/>
              <a:t>, dan Segmentasi </a:t>
            </a:r>
          </a:p>
          <a:p>
            <a:r>
              <a:rPr lang="id-ID" dirty="0" smtClean="0"/>
              <a:t>Penawaran dan Merek</a:t>
            </a:r>
          </a:p>
          <a:p>
            <a:r>
              <a:rPr lang="id-ID" dirty="0" smtClean="0"/>
              <a:t>Nilai dan Kepuasan</a:t>
            </a:r>
          </a:p>
          <a:p>
            <a:r>
              <a:rPr lang="id-ID" dirty="0" smtClean="0"/>
              <a:t>Saluran Pemasaran</a:t>
            </a:r>
          </a:p>
          <a:p>
            <a:r>
              <a:rPr lang="id-ID" dirty="0" smtClean="0"/>
              <a:t>Rantai Pasokan</a:t>
            </a:r>
          </a:p>
          <a:p>
            <a:r>
              <a:rPr lang="id-ID" dirty="0" smtClean="0"/>
              <a:t>Persaingan</a:t>
            </a:r>
          </a:p>
          <a:p>
            <a:r>
              <a:rPr lang="id-ID" dirty="0" smtClean="0"/>
              <a:t>Lingkungan Pemasaran</a:t>
            </a:r>
          </a:p>
        </p:txBody>
      </p:sp>
    </p:spTree>
    <p:extLst>
      <p:ext uri="{BB962C8B-B14F-4D97-AF65-F5344CB8AC3E}">
        <p14:creationId xmlns:p14="http://schemas.microsoft.com/office/powerpoint/2010/main" val="25417995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Penjelasan...</a:t>
            </a:r>
            <a:endParaRPr lang="id-ID" dirty="0"/>
          </a:p>
        </p:txBody>
      </p:sp>
      <p:sp>
        <p:nvSpPr>
          <p:cNvPr id="3" name="Content Placeholder 2"/>
          <p:cNvSpPr>
            <a:spLocks noGrp="1"/>
          </p:cNvSpPr>
          <p:nvPr>
            <p:ph idx="1"/>
          </p:nvPr>
        </p:nvSpPr>
        <p:spPr/>
        <p:txBody>
          <a:bodyPr/>
          <a:lstStyle/>
          <a:p>
            <a:r>
              <a:rPr lang="id-ID" dirty="0" smtClean="0"/>
              <a:t>Kebutuhan, keinginan dan pemasaran</a:t>
            </a:r>
          </a:p>
          <a:p>
            <a:pPr>
              <a:buFont typeface="Wingdings" panose="05000000000000000000" pitchFamily="2" charset="2"/>
              <a:buChar char="ü"/>
            </a:pPr>
            <a:r>
              <a:rPr lang="id-ID" dirty="0" smtClean="0"/>
              <a:t>Kebutuhan adalah syarat hidup dasar manusia</a:t>
            </a:r>
          </a:p>
          <a:p>
            <a:pPr>
              <a:buFont typeface="Wingdings" panose="05000000000000000000" pitchFamily="2" charset="2"/>
              <a:buChar char="ü"/>
            </a:pPr>
            <a:r>
              <a:rPr lang="id-ID" dirty="0" smtClean="0"/>
              <a:t>Keinginan adalah kebutuhan yang diarahkan kepada objek tertentu</a:t>
            </a:r>
          </a:p>
          <a:p>
            <a:pPr>
              <a:buFont typeface="Wingdings" panose="05000000000000000000" pitchFamily="2" charset="2"/>
              <a:buChar char="ü"/>
            </a:pPr>
            <a:r>
              <a:rPr lang="id-ID" dirty="0" smtClean="0"/>
              <a:t>Permintaan adalah keinginan akan produk tertentu yang didukung kemampuan untuk membayar</a:t>
            </a:r>
          </a:p>
          <a:p>
            <a:pPr marL="0" indent="0">
              <a:buNone/>
            </a:pPr>
            <a:endParaRPr lang="id-ID" dirty="0"/>
          </a:p>
          <a:p>
            <a:pPr marL="0" indent="0">
              <a:buNone/>
            </a:pPr>
            <a:r>
              <a:rPr lang="id-ID" dirty="0" smtClean="0"/>
              <a:t>Kebutuhan – Pemasar – Keinginan - Permintaan</a:t>
            </a:r>
            <a:endParaRPr lang="id-ID" dirty="0"/>
          </a:p>
        </p:txBody>
      </p:sp>
    </p:spTree>
    <p:extLst>
      <p:ext uri="{BB962C8B-B14F-4D97-AF65-F5344CB8AC3E}">
        <p14:creationId xmlns:p14="http://schemas.microsoft.com/office/powerpoint/2010/main" val="31226287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Lima Tipe Kebutuhan:</a:t>
            </a:r>
            <a:endParaRPr lang="id-ID" dirty="0"/>
          </a:p>
        </p:txBody>
      </p:sp>
      <p:sp>
        <p:nvSpPr>
          <p:cNvPr id="3" name="Content Placeholder 2"/>
          <p:cNvSpPr>
            <a:spLocks noGrp="1"/>
          </p:cNvSpPr>
          <p:nvPr>
            <p:ph idx="1"/>
          </p:nvPr>
        </p:nvSpPr>
        <p:spPr/>
        <p:txBody>
          <a:bodyPr>
            <a:normAutofit/>
          </a:bodyPr>
          <a:lstStyle/>
          <a:p>
            <a:r>
              <a:rPr lang="id-ID" dirty="0" smtClean="0"/>
              <a:t>Kebutuhan Yang dinyatakan </a:t>
            </a:r>
          </a:p>
          <a:p>
            <a:pPr marL="0" indent="0">
              <a:buNone/>
            </a:pPr>
            <a:r>
              <a:rPr lang="id-ID" dirty="0" smtClean="0"/>
              <a:t>Mis: Pelanggan menginginkan mobil murah</a:t>
            </a:r>
          </a:p>
          <a:p>
            <a:r>
              <a:rPr lang="id-ID" dirty="0" smtClean="0"/>
              <a:t>Kebutuhan yang sebenarnya</a:t>
            </a:r>
          </a:p>
          <a:p>
            <a:pPr marL="0" indent="0">
              <a:buNone/>
            </a:pPr>
            <a:r>
              <a:rPr lang="id-ID" dirty="0" smtClean="0"/>
              <a:t>Mis: Pelanggan menginginkan mobil yang biaya operasinya murah bukan harga awalnya rendah</a:t>
            </a:r>
          </a:p>
          <a:p>
            <a:r>
              <a:rPr lang="id-ID" dirty="0" smtClean="0"/>
              <a:t>Kebutuhan yang tidak dinyatakan</a:t>
            </a:r>
          </a:p>
          <a:p>
            <a:pPr marL="0" indent="0">
              <a:buNone/>
            </a:pPr>
            <a:r>
              <a:rPr lang="id-ID" dirty="0" smtClean="0"/>
              <a:t>Mis: Pelanggan mengharapkan pelayanan yang baik dari dealer</a:t>
            </a:r>
          </a:p>
        </p:txBody>
      </p:sp>
    </p:spTree>
    <p:extLst>
      <p:ext uri="{BB962C8B-B14F-4D97-AF65-F5344CB8AC3E}">
        <p14:creationId xmlns:p14="http://schemas.microsoft.com/office/powerpoint/2010/main" val="29050040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Lanjutan...</a:t>
            </a:r>
            <a:endParaRPr lang="id-ID" dirty="0"/>
          </a:p>
        </p:txBody>
      </p:sp>
      <p:sp>
        <p:nvSpPr>
          <p:cNvPr id="3" name="Content Placeholder 2"/>
          <p:cNvSpPr>
            <a:spLocks noGrp="1"/>
          </p:cNvSpPr>
          <p:nvPr>
            <p:ph idx="1"/>
          </p:nvPr>
        </p:nvSpPr>
        <p:spPr/>
        <p:txBody>
          <a:bodyPr/>
          <a:lstStyle/>
          <a:p>
            <a:r>
              <a:rPr lang="id-ID" dirty="0"/>
              <a:t>Kebutuhan kesenangan</a:t>
            </a:r>
          </a:p>
          <a:p>
            <a:pPr marL="0" indent="0">
              <a:buNone/>
            </a:pPr>
            <a:r>
              <a:rPr lang="id-ID" dirty="0"/>
              <a:t>Mis: Kebutuhan navigasi GPS</a:t>
            </a:r>
          </a:p>
          <a:p>
            <a:r>
              <a:rPr lang="id-ID" dirty="0"/>
              <a:t>Kebutuhan rahasia</a:t>
            </a:r>
          </a:p>
          <a:p>
            <a:pPr marL="0" indent="0">
              <a:buNone/>
            </a:pPr>
            <a:r>
              <a:rPr lang="id-ID" dirty="0"/>
              <a:t>Mis: Pelanggan ingin agar temannya memandang dirinya sebagai pelanggan yang cerdas</a:t>
            </a:r>
          </a:p>
          <a:p>
            <a:pPr marL="0" indent="0">
              <a:buNone/>
            </a:pPr>
            <a:endParaRPr lang="id-ID" dirty="0"/>
          </a:p>
        </p:txBody>
      </p:sp>
    </p:spTree>
    <p:extLst>
      <p:ext uri="{BB962C8B-B14F-4D97-AF65-F5344CB8AC3E}">
        <p14:creationId xmlns:p14="http://schemas.microsoft.com/office/powerpoint/2010/main" val="39091760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Lanjutan...</a:t>
            </a:r>
            <a:endParaRPr lang="id-ID" dirty="0"/>
          </a:p>
        </p:txBody>
      </p:sp>
      <p:sp>
        <p:nvSpPr>
          <p:cNvPr id="3" name="Content Placeholder 2"/>
          <p:cNvSpPr>
            <a:spLocks noGrp="1"/>
          </p:cNvSpPr>
          <p:nvPr>
            <p:ph idx="1"/>
          </p:nvPr>
        </p:nvSpPr>
        <p:spPr/>
        <p:txBody>
          <a:bodyPr/>
          <a:lstStyle/>
          <a:p>
            <a:r>
              <a:rPr lang="id-ID" dirty="0" smtClean="0"/>
              <a:t>Hanya melayani kebutuhan yang dinyatakan saja berarti tidak memberi pelanggan apa yang benar – benar dibtuhkannya</a:t>
            </a:r>
          </a:p>
          <a:p>
            <a:r>
              <a:rPr lang="id-ID" dirty="0" smtClean="0"/>
              <a:t>Banyak konsumen yang tidak tahu apa yang diinginkannya dalam sebuah produk</a:t>
            </a:r>
          </a:p>
          <a:p>
            <a:r>
              <a:rPr lang="id-ID" dirty="0" smtClean="0"/>
              <a:t>Memberi pelanggan apa yang mereka inginkan kini tidak lagi cukup</a:t>
            </a:r>
          </a:p>
          <a:p>
            <a:r>
              <a:rPr lang="id-ID" dirty="0" smtClean="0"/>
              <a:t>Untuk memperoleh keuntungan, perusahaan harus membantu pelanggan dalam mempelajari apa yang mereka inginkan</a:t>
            </a:r>
            <a:endParaRPr lang="id-ID" dirty="0"/>
          </a:p>
        </p:txBody>
      </p:sp>
    </p:spTree>
    <p:extLst>
      <p:ext uri="{BB962C8B-B14F-4D97-AF65-F5344CB8AC3E}">
        <p14:creationId xmlns:p14="http://schemas.microsoft.com/office/powerpoint/2010/main" val="27036097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Penawaran dan Merek</a:t>
            </a:r>
            <a:endParaRPr lang="id-ID" dirty="0"/>
          </a:p>
        </p:txBody>
      </p:sp>
      <p:sp>
        <p:nvSpPr>
          <p:cNvPr id="3" name="Content Placeholder 2"/>
          <p:cNvSpPr>
            <a:spLocks noGrp="1"/>
          </p:cNvSpPr>
          <p:nvPr>
            <p:ph idx="1"/>
          </p:nvPr>
        </p:nvSpPr>
        <p:spPr/>
        <p:txBody>
          <a:bodyPr/>
          <a:lstStyle/>
          <a:p>
            <a:r>
              <a:rPr lang="id-ID" dirty="0" smtClean="0"/>
              <a:t>Perusahaan memenuhi kebutuhan dengan mengajukan sebuah proposisi nilai, yaitu serangkaian keuntungan yang mereka tawarkan kepada pelanggan untuk memenuhi kebutuhan pelanggan. Proposisi nilai yang tidak berwujud tersebut dibuat berwujud dengan </a:t>
            </a:r>
            <a:r>
              <a:rPr lang="id-ID" b="1" dirty="0" smtClean="0"/>
              <a:t>penawaran</a:t>
            </a:r>
          </a:p>
          <a:p>
            <a:r>
              <a:rPr lang="id-ID" dirty="0" smtClean="0"/>
              <a:t>Penawaran dapat berupa kombinasi produk, jasa, informasi, dll</a:t>
            </a:r>
          </a:p>
          <a:p>
            <a:r>
              <a:rPr lang="id-ID" b="1" dirty="0" smtClean="0"/>
              <a:t>Merek</a:t>
            </a:r>
            <a:r>
              <a:rPr lang="id-ID" dirty="0" smtClean="0"/>
              <a:t> adalah suatu penawaran dari sumber yang diketahui</a:t>
            </a:r>
            <a:endParaRPr lang="id-ID" dirty="0"/>
          </a:p>
        </p:txBody>
      </p:sp>
    </p:spTree>
    <p:extLst>
      <p:ext uri="{BB962C8B-B14F-4D97-AF65-F5344CB8AC3E}">
        <p14:creationId xmlns:p14="http://schemas.microsoft.com/office/powerpoint/2010/main" val="35250235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Contoh Penawaran dan Merk</a:t>
            </a:r>
            <a:endParaRPr lang="id-ID" dirty="0"/>
          </a:p>
        </p:txBody>
      </p:sp>
      <p:sp>
        <p:nvSpPr>
          <p:cNvPr id="3" name="Content Placeholder 2"/>
          <p:cNvSpPr>
            <a:spLocks noGrp="1"/>
          </p:cNvSpPr>
          <p:nvPr>
            <p:ph idx="1"/>
          </p:nvPr>
        </p:nvSpPr>
        <p:spPr/>
        <p:txBody>
          <a:bodyPr/>
          <a:lstStyle/>
          <a:p>
            <a:r>
              <a:rPr lang="id-ID" dirty="0" smtClean="0"/>
              <a:t>Kebutuhan: Anda lapar</a:t>
            </a:r>
          </a:p>
          <a:p>
            <a:r>
              <a:rPr lang="id-ID" dirty="0" smtClean="0"/>
              <a:t>Proposisi Nilai: Makanan yang dapat menghilangkan lapar</a:t>
            </a:r>
          </a:p>
          <a:p>
            <a:r>
              <a:rPr lang="id-ID" dirty="0" smtClean="0"/>
              <a:t>Penawaran: Ayam goreng, Nasi, Minuman</a:t>
            </a:r>
          </a:p>
          <a:p>
            <a:r>
              <a:rPr lang="id-ID" dirty="0" smtClean="0"/>
              <a:t>Merek: KFC</a:t>
            </a:r>
          </a:p>
          <a:p>
            <a:endParaRPr lang="id-ID" dirty="0"/>
          </a:p>
        </p:txBody>
      </p:sp>
    </p:spTree>
    <p:extLst>
      <p:ext uri="{BB962C8B-B14F-4D97-AF65-F5344CB8AC3E}">
        <p14:creationId xmlns:p14="http://schemas.microsoft.com/office/powerpoint/2010/main" val="33901044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14600"/>
            <a:ext cx="8229600" cy="1143000"/>
          </a:xfrm>
        </p:spPr>
        <p:txBody>
          <a:bodyPr/>
          <a:lstStyle/>
          <a:p>
            <a:r>
              <a:rPr lang="id-ID" dirty="0" smtClean="0"/>
              <a:t>Buatlah contoh kebutuhan hingga merek</a:t>
            </a:r>
            <a:endParaRPr lang="id-ID" dirty="0"/>
          </a:p>
        </p:txBody>
      </p:sp>
    </p:spTree>
    <p:extLst>
      <p:ext uri="{BB962C8B-B14F-4D97-AF65-F5344CB8AC3E}">
        <p14:creationId xmlns:p14="http://schemas.microsoft.com/office/powerpoint/2010/main" val="22297510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NILAI DAN KEPUASAN</a:t>
            </a:r>
            <a:endParaRPr lang="id-ID" dirty="0"/>
          </a:p>
        </p:txBody>
      </p:sp>
      <p:sp>
        <p:nvSpPr>
          <p:cNvPr id="3" name="Content Placeholder 2"/>
          <p:cNvSpPr>
            <a:spLocks noGrp="1"/>
          </p:cNvSpPr>
          <p:nvPr>
            <p:ph idx="1"/>
          </p:nvPr>
        </p:nvSpPr>
        <p:spPr/>
        <p:txBody>
          <a:bodyPr/>
          <a:lstStyle/>
          <a:p>
            <a:r>
              <a:rPr lang="id-ID" dirty="0" smtClean="0"/>
              <a:t>Penawaran akan berhasil jika memberikan nilai dan kepuasan kepada pembeli sasaran</a:t>
            </a:r>
          </a:p>
          <a:p>
            <a:r>
              <a:rPr lang="id-ID" dirty="0" smtClean="0"/>
              <a:t>Nilai mencerminkan sejumlah manfaat, baik yang berwujud, tidak berwujud, dan biaya yang dipersepsikan oleh pelanggan. </a:t>
            </a:r>
          </a:p>
          <a:p>
            <a:r>
              <a:rPr lang="id-ID" dirty="0" smtClean="0"/>
              <a:t>Nilai adalah kualitas, pelayanan dan harga </a:t>
            </a:r>
          </a:p>
          <a:p>
            <a:r>
              <a:rPr lang="id-ID" dirty="0" smtClean="0"/>
              <a:t>Kepuasan mencerminkan penilaian seseorang tentang kinerja produk dalam kaitannya dengan ekspektasi</a:t>
            </a:r>
            <a:endParaRPr lang="id-ID" dirty="0"/>
          </a:p>
        </p:txBody>
      </p:sp>
    </p:spTree>
    <p:extLst>
      <p:ext uri="{BB962C8B-B14F-4D97-AF65-F5344CB8AC3E}">
        <p14:creationId xmlns:p14="http://schemas.microsoft.com/office/powerpoint/2010/main" val="40681495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REALITAS PEMASARAN BARU</a:t>
            </a:r>
            <a:endParaRPr lang="id-ID" dirty="0"/>
          </a:p>
        </p:txBody>
      </p:sp>
      <p:sp>
        <p:nvSpPr>
          <p:cNvPr id="3" name="Content Placeholder 2"/>
          <p:cNvSpPr>
            <a:spLocks noGrp="1"/>
          </p:cNvSpPr>
          <p:nvPr>
            <p:ph idx="1"/>
          </p:nvPr>
        </p:nvSpPr>
        <p:spPr/>
        <p:txBody>
          <a:bodyPr/>
          <a:lstStyle/>
          <a:p>
            <a:r>
              <a:rPr lang="id-ID" dirty="0" smtClean="0"/>
              <a:t>Teknologi Informasi Jaringan</a:t>
            </a:r>
          </a:p>
          <a:p>
            <a:pPr marL="0" indent="0">
              <a:buNone/>
            </a:pPr>
            <a:r>
              <a:rPr lang="id-ID" dirty="0" smtClean="0"/>
              <a:t>Revolusi digital telah menciptakan era informasi. Era industri dicirikan oleh produksi massal dan konsumsi massal, toko penuh dengan barang, iklan dimana mana, dan diskon yang agresif. Era informasi menjanjikan tingkat produksi yang lebih akurat, komunikasi yang lebih tepat sasaran dan penetapan harga yang relevan</a:t>
            </a:r>
            <a:endParaRPr lang="id-ID" dirty="0"/>
          </a:p>
        </p:txBody>
      </p:sp>
    </p:spTree>
    <p:extLst>
      <p:ext uri="{BB962C8B-B14F-4D97-AF65-F5344CB8AC3E}">
        <p14:creationId xmlns:p14="http://schemas.microsoft.com/office/powerpoint/2010/main" val="3583523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Lanjutan...</a:t>
            </a:r>
            <a:endParaRPr lang="id-ID" dirty="0"/>
          </a:p>
        </p:txBody>
      </p:sp>
      <p:sp>
        <p:nvSpPr>
          <p:cNvPr id="3" name="Content Placeholder 2"/>
          <p:cNvSpPr>
            <a:spLocks noGrp="1"/>
          </p:cNvSpPr>
          <p:nvPr>
            <p:ph idx="1"/>
          </p:nvPr>
        </p:nvSpPr>
        <p:spPr/>
        <p:txBody>
          <a:bodyPr/>
          <a:lstStyle/>
          <a:p>
            <a:pPr marL="0" indent="0">
              <a:buNone/>
            </a:pPr>
            <a:r>
              <a:rPr lang="id-ID" dirty="0" smtClean="0"/>
              <a:t>Setelah selesai memesan, gadis lain kembali dan memamerkan jam tangan barunya, hasil membeli di toko online </a:t>
            </a:r>
            <a:r>
              <a:rPr lang="id-ID" dirty="0" smtClean="0"/>
              <a:t>Tokopedia</a:t>
            </a:r>
            <a:r>
              <a:rPr lang="id-ID" dirty="0" smtClean="0"/>
              <a:t> </a:t>
            </a:r>
            <a:r>
              <a:rPr lang="id-ID" dirty="0" smtClean="0"/>
              <a:t>karena ia sudah sangat membutuhkan jam namun tidak punya waktu untuk sekedar pergi ke Mall. </a:t>
            </a:r>
            <a:endParaRPr lang="id-ID" dirty="0"/>
          </a:p>
        </p:txBody>
      </p:sp>
    </p:spTree>
    <p:extLst>
      <p:ext uri="{BB962C8B-B14F-4D97-AF65-F5344CB8AC3E}">
        <p14:creationId xmlns:p14="http://schemas.microsoft.com/office/powerpoint/2010/main" val="19221210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Lanjutan...</a:t>
            </a:r>
            <a:endParaRPr lang="id-ID" dirty="0"/>
          </a:p>
        </p:txBody>
      </p:sp>
      <p:sp>
        <p:nvSpPr>
          <p:cNvPr id="3" name="Content Placeholder 2"/>
          <p:cNvSpPr>
            <a:spLocks noGrp="1"/>
          </p:cNvSpPr>
          <p:nvPr>
            <p:ph idx="1"/>
          </p:nvPr>
        </p:nvSpPr>
        <p:spPr/>
        <p:txBody>
          <a:bodyPr/>
          <a:lstStyle/>
          <a:p>
            <a:r>
              <a:rPr lang="id-ID" dirty="0" smtClean="0"/>
              <a:t>Globalisasi</a:t>
            </a:r>
          </a:p>
          <a:p>
            <a:pPr marL="0" indent="0">
              <a:buNone/>
            </a:pPr>
            <a:r>
              <a:rPr lang="id-ID" dirty="0" smtClean="0"/>
              <a:t>Kemajuan tekhnologi dalam transportasi, pengiriman barang dan komunikasi telah mempermudah perusahaan dalam memasarkan produknya ke negara lain, dan juga mempermudah konsumen untuk membeli produk dan jasa dari pemasar di negara lain</a:t>
            </a:r>
            <a:endParaRPr lang="id-ID" dirty="0"/>
          </a:p>
        </p:txBody>
      </p:sp>
    </p:spTree>
    <p:extLst>
      <p:ext uri="{BB962C8B-B14F-4D97-AF65-F5344CB8AC3E}">
        <p14:creationId xmlns:p14="http://schemas.microsoft.com/office/powerpoint/2010/main" val="41548923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Lanjutan...</a:t>
            </a:r>
            <a:endParaRPr lang="id-ID" dirty="0"/>
          </a:p>
        </p:txBody>
      </p:sp>
      <p:sp>
        <p:nvSpPr>
          <p:cNvPr id="3" name="Content Placeholder 2"/>
          <p:cNvSpPr>
            <a:spLocks noGrp="1"/>
          </p:cNvSpPr>
          <p:nvPr>
            <p:ph idx="1"/>
          </p:nvPr>
        </p:nvSpPr>
        <p:spPr/>
        <p:txBody>
          <a:bodyPr/>
          <a:lstStyle/>
          <a:p>
            <a:r>
              <a:rPr lang="id-ID" dirty="0" smtClean="0"/>
              <a:t>Deregulasi</a:t>
            </a:r>
          </a:p>
          <a:p>
            <a:pPr marL="0" indent="0">
              <a:buNone/>
            </a:pPr>
            <a:r>
              <a:rPr lang="id-ID" dirty="0" smtClean="0"/>
              <a:t>Banyak negara telah melakukan deregulasi terhadap industri untuk menciptakan persaingan dan peluang pertumbuhan yang lebih besar. </a:t>
            </a:r>
          </a:p>
          <a:p>
            <a:r>
              <a:rPr lang="id-ID" dirty="0"/>
              <a:t>Privatisasi </a:t>
            </a:r>
          </a:p>
          <a:p>
            <a:pPr marL="0" indent="0">
              <a:buNone/>
            </a:pPr>
            <a:r>
              <a:rPr lang="id-ID" dirty="0"/>
              <a:t>Banyak negara telah mengubah perusahaan umum menjadi perusahaan swasta demi meningkatkan efisiensinya</a:t>
            </a:r>
          </a:p>
          <a:p>
            <a:pPr marL="0" indent="0">
              <a:buNone/>
            </a:pPr>
            <a:endParaRPr lang="id-ID" dirty="0" smtClean="0"/>
          </a:p>
          <a:p>
            <a:pPr marL="0" indent="0">
              <a:buNone/>
            </a:pPr>
            <a:endParaRPr lang="id-ID" dirty="0"/>
          </a:p>
        </p:txBody>
      </p:sp>
    </p:spTree>
    <p:extLst>
      <p:ext uri="{BB962C8B-B14F-4D97-AF65-F5344CB8AC3E}">
        <p14:creationId xmlns:p14="http://schemas.microsoft.com/office/powerpoint/2010/main" val="1481205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Lanjutan...</a:t>
            </a:r>
            <a:endParaRPr lang="id-ID" dirty="0"/>
          </a:p>
        </p:txBody>
      </p:sp>
      <p:sp>
        <p:nvSpPr>
          <p:cNvPr id="3" name="Content Placeholder 2"/>
          <p:cNvSpPr>
            <a:spLocks noGrp="1"/>
          </p:cNvSpPr>
          <p:nvPr>
            <p:ph idx="1"/>
          </p:nvPr>
        </p:nvSpPr>
        <p:spPr/>
        <p:txBody>
          <a:bodyPr/>
          <a:lstStyle/>
          <a:p>
            <a:r>
              <a:rPr lang="id-ID" dirty="0" smtClean="0"/>
              <a:t>Persaingan Yang Meningkat</a:t>
            </a:r>
          </a:p>
          <a:p>
            <a:pPr marL="0" indent="0">
              <a:buNone/>
            </a:pPr>
            <a:r>
              <a:rPr lang="id-ID" dirty="0" smtClean="0"/>
              <a:t>Produsen merk menghadapi persaingan yang semakin ketat dari merek domestik dan asing. Akibatnya biaya promosi meningkat dan margin keuntungan mengecil. </a:t>
            </a:r>
          </a:p>
          <a:p>
            <a:r>
              <a:rPr lang="id-ID" dirty="0" smtClean="0"/>
              <a:t>Konvergensi Industri</a:t>
            </a:r>
          </a:p>
          <a:p>
            <a:pPr marL="0" indent="0">
              <a:buNone/>
            </a:pPr>
            <a:r>
              <a:rPr lang="id-ID" dirty="0" smtClean="0"/>
              <a:t>Batas – batas industri mengabur dengan cepat karena perusahaan – perusahaan menyadari adanya peluang di persinggungan antara dua industri atau lebih. Misal: pembauran telepon, kamera, MP3, komputer menjadi smartphone</a:t>
            </a:r>
            <a:endParaRPr lang="id-ID" dirty="0"/>
          </a:p>
        </p:txBody>
      </p:sp>
    </p:spTree>
    <p:extLst>
      <p:ext uri="{BB962C8B-B14F-4D97-AF65-F5344CB8AC3E}">
        <p14:creationId xmlns:p14="http://schemas.microsoft.com/office/powerpoint/2010/main" val="10186188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Lanjutan...</a:t>
            </a:r>
            <a:endParaRPr lang="id-ID" dirty="0"/>
          </a:p>
        </p:txBody>
      </p:sp>
      <p:sp>
        <p:nvSpPr>
          <p:cNvPr id="3" name="Content Placeholder 2"/>
          <p:cNvSpPr>
            <a:spLocks noGrp="1"/>
          </p:cNvSpPr>
          <p:nvPr>
            <p:ph idx="1"/>
          </p:nvPr>
        </p:nvSpPr>
        <p:spPr/>
        <p:txBody>
          <a:bodyPr>
            <a:normAutofit fontScale="92500" lnSpcReduction="20000"/>
          </a:bodyPr>
          <a:lstStyle/>
          <a:p>
            <a:r>
              <a:rPr lang="id-ID" dirty="0" smtClean="0"/>
              <a:t>Resistensi Konsumen</a:t>
            </a:r>
          </a:p>
          <a:p>
            <a:pPr marL="0" indent="0">
              <a:buNone/>
            </a:pPr>
            <a:r>
              <a:rPr lang="id-ID" dirty="0" smtClean="0"/>
              <a:t>Terlalu banyaknya iklan  dan pemasaran ternyata justru memunculkan fenomena resistensi pada diri konsumen. Konsumen menghindari produk yang dinilai berlebihan dalam pemasarannya. Contoh: Iklan provider </a:t>
            </a:r>
          </a:p>
          <a:p>
            <a:r>
              <a:rPr lang="id-ID" dirty="0" smtClean="0"/>
              <a:t>Transformasi Eceran</a:t>
            </a:r>
          </a:p>
          <a:p>
            <a:pPr marL="0" indent="0">
              <a:buNone/>
            </a:pPr>
            <a:r>
              <a:rPr lang="id-ID" dirty="0" smtClean="0"/>
              <a:t>Perusahaan – perusahaan kecil kalah dengan perusahaan besar, kemudian mereka melakukan inovasi penawaran pengalaman saat menggunakan produk mereka. Misal: Kopi seduh kalah dengan produksi kopi pabrikan (Kapal Api, WhiteCoffee, dll) karenanya kemudian mereka membuat cafe kopi yang memberikan pengalaman tertentu</a:t>
            </a:r>
          </a:p>
          <a:p>
            <a:pPr marL="0" indent="0">
              <a:buNone/>
            </a:pPr>
            <a:endParaRPr lang="id-ID" dirty="0"/>
          </a:p>
        </p:txBody>
      </p:sp>
    </p:spTree>
    <p:extLst>
      <p:ext uri="{BB962C8B-B14F-4D97-AF65-F5344CB8AC3E}">
        <p14:creationId xmlns:p14="http://schemas.microsoft.com/office/powerpoint/2010/main" val="16263453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MAC COSMETIC INC.</a:t>
            </a:r>
            <a:endParaRPr lang="id-ID" dirty="0"/>
          </a:p>
        </p:txBody>
      </p:sp>
      <p:sp>
        <p:nvSpPr>
          <p:cNvPr id="3" name="Content Placeholder 2"/>
          <p:cNvSpPr>
            <a:spLocks noGrp="1"/>
          </p:cNvSpPr>
          <p:nvPr>
            <p:ph idx="1"/>
          </p:nvPr>
        </p:nvSpPr>
        <p:spPr/>
        <p:txBody>
          <a:bodyPr/>
          <a:lstStyle/>
          <a:p>
            <a:r>
              <a:rPr lang="id-ID" dirty="0" smtClean="0"/>
              <a:t>Mac memberikan pengalaman prospek mereka dengan menyelenggarakan beauty class. Mereka menyewa seorang artis dan melakukan peragaan penggunaan make up. Kemudian para prospek diberi voucher diskon pembelian dan bonus produk.</a:t>
            </a:r>
          </a:p>
          <a:p>
            <a:r>
              <a:rPr lang="id-ID" dirty="0" smtClean="0"/>
              <a:t>Pengalaman yang diperoleh adalah harapan bahwa mereka akan mampu menggunakan make up sama persis dengan saat mengikuti beauty class</a:t>
            </a:r>
          </a:p>
        </p:txBody>
      </p:sp>
    </p:spTree>
    <p:extLst>
      <p:ext uri="{BB962C8B-B14F-4D97-AF65-F5344CB8AC3E}">
        <p14:creationId xmlns:p14="http://schemas.microsoft.com/office/powerpoint/2010/main" val="36445150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Lanjutan...</a:t>
            </a:r>
            <a:endParaRPr lang="id-ID" dirty="0"/>
          </a:p>
        </p:txBody>
      </p:sp>
      <p:sp>
        <p:nvSpPr>
          <p:cNvPr id="3" name="Content Placeholder 2"/>
          <p:cNvSpPr>
            <a:spLocks noGrp="1"/>
          </p:cNvSpPr>
          <p:nvPr>
            <p:ph idx="1"/>
          </p:nvPr>
        </p:nvSpPr>
        <p:spPr/>
        <p:txBody>
          <a:bodyPr/>
          <a:lstStyle/>
          <a:p>
            <a:r>
              <a:rPr lang="id-ID" dirty="0" smtClean="0"/>
              <a:t>Disintermediasi</a:t>
            </a:r>
          </a:p>
          <a:p>
            <a:pPr marL="0" indent="0">
              <a:buNone/>
            </a:pPr>
            <a:r>
              <a:rPr lang="id-ID" dirty="0" smtClean="0"/>
              <a:t>Disintermediasi adalah melakukan penjembatanan aliran barang tradisional dengan distribusi. Dengan kata lain adalah online. Belanja online menggunakan jasa kurir untuk mengantar.</a:t>
            </a:r>
          </a:p>
          <a:p>
            <a:pPr marL="0" indent="0">
              <a:buNone/>
            </a:pPr>
            <a:r>
              <a:rPr lang="id-ID" dirty="0" smtClean="0"/>
              <a:t>Karenanya banyak perusahaan – perusahaan berusaha membuat versi online dari katalog mereka dan melakukan disintermediasi.</a:t>
            </a:r>
          </a:p>
          <a:p>
            <a:pPr marL="0" indent="0">
              <a:buNone/>
            </a:pPr>
            <a:r>
              <a:rPr lang="id-ID" dirty="0" smtClean="0"/>
              <a:t>Misal: Toko kosmetik yang memiliki gerai dan online shop</a:t>
            </a:r>
            <a:endParaRPr lang="id-ID" dirty="0"/>
          </a:p>
        </p:txBody>
      </p:sp>
    </p:spTree>
    <p:extLst>
      <p:ext uri="{BB962C8B-B14F-4D97-AF65-F5344CB8AC3E}">
        <p14:creationId xmlns:p14="http://schemas.microsoft.com/office/powerpoint/2010/main" val="18104873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38200" y="2362417"/>
            <a:ext cx="7764463" cy="4365378"/>
          </a:xfrm>
          <a:prstGeom prst="rect">
            <a:avLst/>
          </a:prstGeom>
        </p:spPr>
      </p:pic>
      <p:pic>
        <p:nvPicPr>
          <p:cNvPr id="2050" name="Picture 2" descr="https://sekolahbisa.files.wordpress.com/2012/09/body-sh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7431" y="80899"/>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1030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04800" y="1600200"/>
            <a:ext cx="8674102" cy="4876800"/>
          </a:xfrm>
          <a:prstGeom prst="rect">
            <a:avLst/>
          </a:prstGeom>
        </p:spPr>
      </p:pic>
    </p:spTree>
    <p:extLst>
      <p:ext uri="{BB962C8B-B14F-4D97-AF65-F5344CB8AC3E}">
        <p14:creationId xmlns:p14="http://schemas.microsoft.com/office/powerpoint/2010/main" val="34725429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KEMAMPUAN BARU KONSUMEN</a:t>
            </a:r>
            <a:endParaRPr lang="id-ID" dirty="0"/>
          </a:p>
        </p:txBody>
      </p:sp>
      <p:sp>
        <p:nvSpPr>
          <p:cNvPr id="3" name="Content Placeholder 2"/>
          <p:cNvSpPr>
            <a:spLocks noGrp="1"/>
          </p:cNvSpPr>
          <p:nvPr>
            <p:ph idx="1"/>
          </p:nvPr>
        </p:nvSpPr>
        <p:spPr/>
        <p:txBody>
          <a:bodyPr/>
          <a:lstStyle/>
          <a:p>
            <a:r>
              <a:rPr lang="id-ID" dirty="0" smtClean="0"/>
              <a:t>Peningkatan yang berarti dalam hal daya beli</a:t>
            </a:r>
          </a:p>
          <a:p>
            <a:pPr marL="0" indent="0">
              <a:buNone/>
            </a:pPr>
            <a:r>
              <a:rPr lang="id-ID" dirty="0" smtClean="0"/>
              <a:t>Pembeli hanya memerlukan satu klik untuk membandingkan harga dan atribut produk bersaing di internet. </a:t>
            </a:r>
          </a:p>
          <a:p>
            <a:r>
              <a:rPr lang="id-ID" dirty="0" smtClean="0"/>
              <a:t>Ragam barang dan jasa yang lebih banyak</a:t>
            </a:r>
          </a:p>
          <a:p>
            <a:pPr marL="0" indent="0">
              <a:buNone/>
            </a:pPr>
            <a:r>
              <a:rPr lang="id-ID" dirty="0" smtClean="0"/>
              <a:t>Amazon.com dengan cepat menjadi toko buku terbesar di dunia, namun selain itu mulai merambah eceran musik, film, pakaian dan aksesoris, serta elektronik. Pembeli dapat membeli secara online dan menghindari tawaran lokal yang terbatas</a:t>
            </a:r>
            <a:endParaRPr lang="id-ID" dirty="0"/>
          </a:p>
        </p:txBody>
      </p:sp>
    </p:spTree>
    <p:extLst>
      <p:ext uri="{BB962C8B-B14F-4D97-AF65-F5344CB8AC3E}">
        <p14:creationId xmlns:p14="http://schemas.microsoft.com/office/powerpoint/2010/main" val="14797575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Lanjutan...</a:t>
            </a:r>
            <a:endParaRPr lang="id-ID" dirty="0"/>
          </a:p>
        </p:txBody>
      </p:sp>
      <p:sp>
        <p:nvSpPr>
          <p:cNvPr id="3" name="Content Placeholder 2"/>
          <p:cNvSpPr>
            <a:spLocks noGrp="1"/>
          </p:cNvSpPr>
          <p:nvPr>
            <p:ph idx="1"/>
          </p:nvPr>
        </p:nvSpPr>
        <p:spPr/>
        <p:txBody>
          <a:bodyPr/>
          <a:lstStyle/>
          <a:p>
            <a:r>
              <a:rPr lang="id-ID" dirty="0" smtClean="0"/>
              <a:t>Sejumlah besar informasi hampir tentang apa saja</a:t>
            </a:r>
          </a:p>
          <a:p>
            <a:r>
              <a:rPr lang="id-ID" dirty="0" smtClean="0"/>
              <a:t>Kemudahan yang lebih besar dalam memesan dan menerima pesanan</a:t>
            </a:r>
          </a:p>
          <a:p>
            <a:r>
              <a:rPr lang="id-ID" dirty="0" smtClean="0"/>
              <a:t>Kemampuan untuk membandingkan catatan tentang produk dan jasa</a:t>
            </a:r>
          </a:p>
          <a:p>
            <a:r>
              <a:rPr lang="id-ID" dirty="0" smtClean="0"/>
              <a:t>Suara yang lebih kuat untuk memengaruhi teman sepergaulan dan pendapat umum</a:t>
            </a:r>
            <a:endParaRPr lang="id-ID" dirty="0"/>
          </a:p>
        </p:txBody>
      </p:sp>
    </p:spTree>
    <p:extLst>
      <p:ext uri="{BB962C8B-B14F-4D97-AF65-F5344CB8AC3E}">
        <p14:creationId xmlns:p14="http://schemas.microsoft.com/office/powerpoint/2010/main" val="1540024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lstStyle/>
          <a:p>
            <a:r>
              <a:rPr lang="id-ID" dirty="0" smtClean="0"/>
              <a:t>SEPERTI ITUKAH KESEHARIAN KITA?</a:t>
            </a:r>
            <a:endParaRPr lang="id-ID" dirty="0"/>
          </a:p>
        </p:txBody>
      </p:sp>
    </p:spTree>
    <p:extLst>
      <p:ext uri="{BB962C8B-B14F-4D97-AF65-F5344CB8AC3E}">
        <p14:creationId xmlns:p14="http://schemas.microsoft.com/office/powerpoint/2010/main" val="3944973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r>
              <a:rPr lang="id-ID" dirty="0" smtClean="0"/>
              <a:t>Dari Narasi tsb, sebutkan yang menjadi bagian dari gaya hidup anda!</a:t>
            </a:r>
            <a:endParaRPr lang="id-ID" dirty="0"/>
          </a:p>
        </p:txBody>
      </p:sp>
    </p:spTree>
    <p:extLst>
      <p:ext uri="{BB962C8B-B14F-4D97-AF65-F5344CB8AC3E}">
        <p14:creationId xmlns:p14="http://schemas.microsoft.com/office/powerpoint/2010/main" val="575281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KONSEP PEMASARAN</a:t>
            </a:r>
            <a:endParaRPr lang="id-ID" dirty="0"/>
          </a:p>
        </p:txBody>
      </p:sp>
      <p:sp>
        <p:nvSpPr>
          <p:cNvPr id="3" name="Content Placeholder 2"/>
          <p:cNvSpPr>
            <a:spLocks noGrp="1"/>
          </p:cNvSpPr>
          <p:nvPr>
            <p:ph idx="1"/>
          </p:nvPr>
        </p:nvSpPr>
        <p:spPr/>
        <p:txBody>
          <a:bodyPr/>
          <a:lstStyle/>
          <a:p>
            <a:r>
              <a:rPr lang="id-ID" dirty="0" smtClean="0"/>
              <a:t>Pemasaran yang baik bukan sebuah kebetulan, melainkan hasil dari perencanaan dan pelaksanaan yang cermat. </a:t>
            </a:r>
          </a:p>
          <a:p>
            <a:r>
              <a:rPr lang="id-ID" dirty="0" smtClean="0"/>
              <a:t>Pemasaran adalah seni sekaligus ilmu, selalu ada hubungan antara sisi formulasi dan sisi kreatif. </a:t>
            </a:r>
          </a:p>
          <a:p>
            <a:r>
              <a:rPr lang="id-ID" dirty="0" smtClean="0"/>
              <a:t>Dalam mata kuliah ini akan lebih banyak membahas sisi formulasi</a:t>
            </a:r>
            <a:endParaRPr lang="id-ID" dirty="0"/>
          </a:p>
        </p:txBody>
      </p:sp>
    </p:spTree>
    <p:extLst>
      <p:ext uri="{BB962C8B-B14F-4D97-AF65-F5344CB8AC3E}">
        <p14:creationId xmlns:p14="http://schemas.microsoft.com/office/powerpoint/2010/main" val="3724630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8" y="1295400"/>
            <a:ext cx="7447577"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494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81000"/>
            <a:ext cx="5410200" cy="6034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188084"/>
      </p:ext>
    </p:extLst>
  </p:cSld>
  <p:clrMapOvr>
    <a:masterClrMapping/>
  </p:clrMapOvr>
</p:sld>
</file>

<file path=ppt/theme/theme1.xml><?xml version="1.0" encoding="utf-8"?>
<a:theme xmlns:a="http://schemas.openxmlformats.org/drawingml/2006/main" name="20230-customer-lifecycle-chalkhand-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1042</TotalTime>
  <Words>1602</Words>
  <Application>Microsoft Office PowerPoint</Application>
  <PresentationFormat>On-screen Show (4:3)</PresentationFormat>
  <Paragraphs>156</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20230-customer-lifecycle-chalkhand-black</vt:lpstr>
      <vt:lpstr>Pertemuan 2</vt:lpstr>
      <vt:lpstr>PENGANTAR PEMASARAN</vt:lpstr>
      <vt:lpstr>PEMASARAN DI ABAD 21</vt:lpstr>
      <vt:lpstr>Lanjutan...</vt:lpstr>
      <vt:lpstr>SEPERTI ITUKAH KESEHARIAN KITA?</vt:lpstr>
      <vt:lpstr>Dari Narasi tsb, sebutkan yang menjadi bagian dari gaya hidup anda!</vt:lpstr>
      <vt:lpstr>KONSEP PEMASARAN</vt:lpstr>
      <vt:lpstr>PowerPoint Presentation</vt:lpstr>
      <vt:lpstr>PowerPoint Presentation</vt:lpstr>
      <vt:lpstr>PowerPoint Presentation</vt:lpstr>
      <vt:lpstr>Pentingnya Pemasaran</vt:lpstr>
      <vt:lpstr>DEFINISI PEMASARAN</vt:lpstr>
      <vt:lpstr>DEFINISI SEDERHANA</vt:lpstr>
      <vt:lpstr>Bisakah Anda Memberikan Contoh Penjelasan di atas?</vt:lpstr>
      <vt:lpstr>GOJEK</vt:lpstr>
      <vt:lpstr>GRABBIKE</vt:lpstr>
      <vt:lpstr>TONGKAT E-TOLL</vt:lpstr>
      <vt:lpstr>KESALAHPAHAMAN DALAM PEMASARAN</vt:lpstr>
      <vt:lpstr>APA YANG DIPASARKAN?</vt:lpstr>
      <vt:lpstr>PowerPoint Presentation</vt:lpstr>
      <vt:lpstr>PEMASAR</vt:lpstr>
      <vt:lpstr>KEADAAN PERMINTAAN</vt:lpstr>
      <vt:lpstr>Lanjutan...</vt:lpstr>
      <vt:lpstr>PowerPoint Presentation</vt:lpstr>
      <vt:lpstr>PowerPoint Presentation</vt:lpstr>
      <vt:lpstr>PowerPoint Presentation</vt:lpstr>
      <vt:lpstr>DEFINISI PASAR</vt:lpstr>
      <vt:lpstr>MACAM PASAR</vt:lpstr>
      <vt:lpstr>Tugas Pemasar</vt:lpstr>
      <vt:lpstr>KONSEP INTI DALAM PEMASARAN</vt:lpstr>
      <vt:lpstr>Penjelasan...</vt:lpstr>
      <vt:lpstr>Lima Tipe Kebutuhan:</vt:lpstr>
      <vt:lpstr>Lanjutan...</vt:lpstr>
      <vt:lpstr>Lanjutan...</vt:lpstr>
      <vt:lpstr>Penawaran dan Merek</vt:lpstr>
      <vt:lpstr>Contoh Penawaran dan Merk</vt:lpstr>
      <vt:lpstr>Buatlah contoh kebutuhan hingga merek</vt:lpstr>
      <vt:lpstr>NILAI DAN KEPUASAN</vt:lpstr>
      <vt:lpstr>REALITAS PEMASARAN BARU</vt:lpstr>
      <vt:lpstr>Lanjutan...</vt:lpstr>
      <vt:lpstr>Lanjutan...</vt:lpstr>
      <vt:lpstr>Lanjutan...</vt:lpstr>
      <vt:lpstr>Lanjutan...</vt:lpstr>
      <vt:lpstr>MAC COSMETIC INC.</vt:lpstr>
      <vt:lpstr>Lanjutan...</vt:lpstr>
      <vt:lpstr>PowerPoint Presentation</vt:lpstr>
      <vt:lpstr>PowerPoint Presentation</vt:lpstr>
      <vt:lpstr>KEMAMPUAN BARU KONSUMEN</vt:lpstr>
      <vt:lpstr>Lanjutan...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Lemuel Conde</dc:creator>
  <cp:lastModifiedBy>Vaio</cp:lastModifiedBy>
  <cp:revision>104</cp:revision>
  <dcterms:created xsi:type="dcterms:W3CDTF">2014-01-21T04:35:43Z</dcterms:created>
  <dcterms:modified xsi:type="dcterms:W3CDTF">2017-09-17T10:42:26Z</dcterms:modified>
</cp:coreProperties>
</file>