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33"/>
  </p:notesMasterIdLst>
  <p:sldIdLst>
    <p:sldId id="256" r:id="rId2"/>
    <p:sldId id="315" r:id="rId3"/>
    <p:sldId id="292" r:id="rId4"/>
    <p:sldId id="274" r:id="rId5"/>
    <p:sldId id="291" r:id="rId6"/>
    <p:sldId id="317" r:id="rId7"/>
    <p:sldId id="309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2" r:id="rId22"/>
    <p:sldId id="331" r:id="rId23"/>
    <p:sldId id="333" r:id="rId24"/>
    <p:sldId id="335" r:id="rId25"/>
    <p:sldId id="334" r:id="rId26"/>
    <p:sldId id="336" r:id="rId27"/>
    <p:sldId id="337" r:id="rId28"/>
    <p:sldId id="338" r:id="rId29"/>
    <p:sldId id="339" r:id="rId30"/>
    <p:sldId id="341" r:id="rId31"/>
    <p:sldId id="342" r:id="rId32"/>
  </p:sldIdLst>
  <p:sldSz cx="9144000" cy="5400675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72" y="72"/>
      </p:cViewPr>
      <p:guideLst>
        <p:guide orient="horz" pos="17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D9309-DF07-4652-8143-27D34A28279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2" csCatId="colorful" phldr="1"/>
      <dgm:spPr/>
    </dgm:pt>
    <dgm:pt modelId="{A9C701FE-6B54-45F3-86D9-1FB040F354A0}">
      <dgm:prSet phldrT="[Text]" custT="1"/>
      <dgm:spPr/>
      <dgm:t>
        <a:bodyPr/>
        <a:lstStyle/>
        <a:p>
          <a:r>
            <a:rPr lang="id-ID" sz="1400" dirty="0"/>
            <a:t>Kebutuhan pasar </a:t>
          </a:r>
          <a:endParaRPr lang="id-ID" sz="500" dirty="0"/>
        </a:p>
      </dgm:t>
    </dgm:pt>
    <dgm:pt modelId="{74A54B60-46CF-45C1-A054-A2614A25128E}" type="parTrans" cxnId="{E8C29D23-3E11-4840-AFFF-F2793BFA3E10}">
      <dgm:prSet/>
      <dgm:spPr/>
      <dgm:t>
        <a:bodyPr/>
        <a:lstStyle/>
        <a:p>
          <a:endParaRPr lang="id-ID"/>
        </a:p>
      </dgm:t>
    </dgm:pt>
    <dgm:pt modelId="{F0B32197-AAAD-412B-BCED-A2A46D6B1988}" type="sibTrans" cxnId="{E8C29D23-3E11-4840-AFFF-F2793BFA3E10}">
      <dgm:prSet/>
      <dgm:spPr/>
      <dgm:t>
        <a:bodyPr/>
        <a:lstStyle/>
        <a:p>
          <a:endParaRPr lang="id-ID"/>
        </a:p>
      </dgm:t>
    </dgm:pt>
    <dgm:pt modelId="{690934F5-E514-4A98-AD6E-5B113CD9ED37}">
      <dgm:prSet phldrT="[Text]" custT="1"/>
      <dgm:spPr/>
      <dgm:t>
        <a:bodyPr/>
        <a:lstStyle/>
        <a:p>
          <a:r>
            <a:rPr lang="id-ID" sz="1400" dirty="0"/>
            <a:t>ketersediaan sumber daya</a:t>
          </a:r>
          <a:endParaRPr lang="id-ID" sz="500" dirty="0"/>
        </a:p>
      </dgm:t>
    </dgm:pt>
    <dgm:pt modelId="{C7D98D3E-4719-45C8-A3E6-DEBF82D5CD11}" type="parTrans" cxnId="{1BF4F6F4-31CD-425A-AB1C-581D813C28C4}">
      <dgm:prSet/>
      <dgm:spPr/>
      <dgm:t>
        <a:bodyPr/>
        <a:lstStyle/>
        <a:p>
          <a:endParaRPr lang="id-ID"/>
        </a:p>
      </dgm:t>
    </dgm:pt>
    <dgm:pt modelId="{9BB3895A-44CF-4183-B439-06400DFB13D1}" type="sibTrans" cxnId="{1BF4F6F4-31CD-425A-AB1C-581D813C28C4}">
      <dgm:prSet/>
      <dgm:spPr/>
      <dgm:t>
        <a:bodyPr/>
        <a:lstStyle/>
        <a:p>
          <a:endParaRPr lang="id-ID"/>
        </a:p>
      </dgm:t>
    </dgm:pt>
    <dgm:pt modelId="{E65D2F09-9772-4F11-955D-66AC5AEDD2DB}">
      <dgm:prSet phldrT="[Text]"/>
      <dgm:spPr/>
      <dgm:t>
        <a:bodyPr/>
        <a:lstStyle/>
        <a:p>
          <a:r>
            <a:rPr lang="id-ID" sz="1800" dirty="0"/>
            <a:t>strategi operasi</a:t>
          </a:r>
          <a:endParaRPr lang="id-ID" dirty="0"/>
        </a:p>
      </dgm:t>
    </dgm:pt>
    <dgm:pt modelId="{89E7C2C2-994F-4504-B379-7C0C4FA19BC2}" type="parTrans" cxnId="{E5A69F64-DD71-415B-803E-DB9CFEA04B6B}">
      <dgm:prSet/>
      <dgm:spPr/>
      <dgm:t>
        <a:bodyPr/>
        <a:lstStyle/>
        <a:p>
          <a:endParaRPr lang="id-ID"/>
        </a:p>
      </dgm:t>
    </dgm:pt>
    <dgm:pt modelId="{515FAF9F-3EF1-48E4-AA19-D40EB67B2110}" type="sibTrans" cxnId="{E5A69F64-DD71-415B-803E-DB9CFEA04B6B}">
      <dgm:prSet/>
      <dgm:spPr/>
      <dgm:t>
        <a:bodyPr/>
        <a:lstStyle/>
        <a:p>
          <a:endParaRPr lang="id-ID"/>
        </a:p>
      </dgm:t>
    </dgm:pt>
    <dgm:pt modelId="{68D71E84-976C-4F9A-A2AC-06B4E2254275}" type="pres">
      <dgm:prSet presAssocID="{821D9309-DF07-4652-8143-27D34A28279D}" presName="Name0" presStyleCnt="0">
        <dgm:presLayoutVars>
          <dgm:dir/>
          <dgm:resizeHandles val="exact"/>
        </dgm:presLayoutVars>
      </dgm:prSet>
      <dgm:spPr/>
    </dgm:pt>
    <dgm:pt modelId="{0F3A3238-8DE9-4573-AD06-5A884A176714}" type="pres">
      <dgm:prSet presAssocID="{821D9309-DF07-4652-8143-27D34A28279D}" presName="vNodes" presStyleCnt="0"/>
      <dgm:spPr/>
    </dgm:pt>
    <dgm:pt modelId="{4E18F187-D294-46B1-9383-8087F27EF4AD}" type="pres">
      <dgm:prSet presAssocID="{A9C701FE-6B54-45F3-86D9-1FB040F354A0}" presName="node" presStyleLbl="node1" presStyleIdx="0" presStyleCnt="3" custScaleX="353281" custScaleY="270021">
        <dgm:presLayoutVars>
          <dgm:bulletEnabled val="1"/>
        </dgm:presLayoutVars>
      </dgm:prSet>
      <dgm:spPr/>
    </dgm:pt>
    <dgm:pt modelId="{7C0C5765-DFBA-4028-81A1-FB9A402017C6}" type="pres">
      <dgm:prSet presAssocID="{F0B32197-AAAD-412B-BCED-A2A46D6B1988}" presName="spacerT" presStyleCnt="0"/>
      <dgm:spPr/>
    </dgm:pt>
    <dgm:pt modelId="{39E6D131-B9B6-4DFE-A437-81DA87A7D7C6}" type="pres">
      <dgm:prSet presAssocID="{F0B32197-AAAD-412B-BCED-A2A46D6B1988}" presName="sibTrans" presStyleLbl="sibTrans2D1" presStyleIdx="0" presStyleCnt="2"/>
      <dgm:spPr/>
    </dgm:pt>
    <dgm:pt modelId="{141CA365-CAA0-47CE-AC46-65BB84D21B37}" type="pres">
      <dgm:prSet presAssocID="{F0B32197-AAAD-412B-BCED-A2A46D6B1988}" presName="spacerB" presStyleCnt="0"/>
      <dgm:spPr/>
    </dgm:pt>
    <dgm:pt modelId="{4C2BC06F-7319-4F9B-B5F3-501AD48F5D38}" type="pres">
      <dgm:prSet presAssocID="{690934F5-E514-4A98-AD6E-5B113CD9ED37}" presName="node" presStyleLbl="node1" presStyleIdx="1" presStyleCnt="3" custScaleX="353426" custScaleY="278479">
        <dgm:presLayoutVars>
          <dgm:bulletEnabled val="1"/>
        </dgm:presLayoutVars>
      </dgm:prSet>
      <dgm:spPr/>
    </dgm:pt>
    <dgm:pt modelId="{FB7954B7-4FC0-4BC7-83EE-612F19DBC795}" type="pres">
      <dgm:prSet presAssocID="{821D9309-DF07-4652-8143-27D34A28279D}" presName="sibTransLast" presStyleLbl="sibTrans2D1" presStyleIdx="1" presStyleCnt="2" custScaleX="272375" custScaleY="260323" custLinFactNeighborX="-34068"/>
      <dgm:spPr/>
    </dgm:pt>
    <dgm:pt modelId="{2864AA58-FC3B-4DE8-900C-29402E935D4F}" type="pres">
      <dgm:prSet presAssocID="{821D9309-DF07-4652-8143-27D34A28279D}" presName="connectorText" presStyleLbl="sibTrans2D1" presStyleIdx="1" presStyleCnt="2"/>
      <dgm:spPr/>
    </dgm:pt>
    <dgm:pt modelId="{363454B1-0769-423A-9FF6-7C958B60CA17}" type="pres">
      <dgm:prSet presAssocID="{821D9309-DF07-4652-8143-27D34A28279D}" presName="lastNode" presStyleLbl="node1" presStyleIdx="2" presStyleCnt="3" custScaleX="200614" custScaleY="162093">
        <dgm:presLayoutVars>
          <dgm:bulletEnabled val="1"/>
        </dgm:presLayoutVars>
      </dgm:prSet>
      <dgm:spPr/>
    </dgm:pt>
  </dgm:ptLst>
  <dgm:cxnLst>
    <dgm:cxn modelId="{335E9006-7098-4E39-9967-B1D577E3CDF6}" type="presOf" srcId="{F0B32197-AAAD-412B-BCED-A2A46D6B1988}" destId="{39E6D131-B9B6-4DFE-A437-81DA87A7D7C6}" srcOrd="0" destOrd="0" presId="urn:microsoft.com/office/officeart/2005/8/layout/equation2"/>
    <dgm:cxn modelId="{E8C29D23-3E11-4840-AFFF-F2793BFA3E10}" srcId="{821D9309-DF07-4652-8143-27D34A28279D}" destId="{A9C701FE-6B54-45F3-86D9-1FB040F354A0}" srcOrd="0" destOrd="0" parTransId="{74A54B60-46CF-45C1-A054-A2614A25128E}" sibTransId="{F0B32197-AAAD-412B-BCED-A2A46D6B1988}"/>
    <dgm:cxn modelId="{D5909734-044A-4F0B-8D84-8EE9E5B3908B}" type="presOf" srcId="{9BB3895A-44CF-4183-B439-06400DFB13D1}" destId="{2864AA58-FC3B-4DE8-900C-29402E935D4F}" srcOrd="1" destOrd="0" presId="urn:microsoft.com/office/officeart/2005/8/layout/equation2"/>
    <dgm:cxn modelId="{CA097162-A60C-4F15-98AD-5F0D36988F10}" type="presOf" srcId="{690934F5-E514-4A98-AD6E-5B113CD9ED37}" destId="{4C2BC06F-7319-4F9B-B5F3-501AD48F5D38}" srcOrd="0" destOrd="0" presId="urn:microsoft.com/office/officeart/2005/8/layout/equation2"/>
    <dgm:cxn modelId="{E5A69F64-DD71-415B-803E-DB9CFEA04B6B}" srcId="{821D9309-DF07-4652-8143-27D34A28279D}" destId="{E65D2F09-9772-4F11-955D-66AC5AEDD2DB}" srcOrd="2" destOrd="0" parTransId="{89E7C2C2-994F-4504-B379-7C0C4FA19BC2}" sibTransId="{515FAF9F-3EF1-48E4-AA19-D40EB67B2110}"/>
    <dgm:cxn modelId="{9233A452-CD40-41F1-8FA6-C77F10C47C0E}" type="presOf" srcId="{821D9309-DF07-4652-8143-27D34A28279D}" destId="{68D71E84-976C-4F9A-A2AC-06B4E2254275}" srcOrd="0" destOrd="0" presId="urn:microsoft.com/office/officeart/2005/8/layout/equation2"/>
    <dgm:cxn modelId="{229BF9B3-C213-49AE-AE62-E9712BC4F0F7}" type="presOf" srcId="{A9C701FE-6B54-45F3-86D9-1FB040F354A0}" destId="{4E18F187-D294-46B1-9383-8087F27EF4AD}" srcOrd="0" destOrd="0" presId="urn:microsoft.com/office/officeart/2005/8/layout/equation2"/>
    <dgm:cxn modelId="{ED4B3FC6-C8CC-47DE-B96C-A70B35531595}" type="presOf" srcId="{E65D2F09-9772-4F11-955D-66AC5AEDD2DB}" destId="{363454B1-0769-423A-9FF6-7C958B60CA17}" srcOrd="0" destOrd="0" presId="urn:microsoft.com/office/officeart/2005/8/layout/equation2"/>
    <dgm:cxn modelId="{9F0FF9D2-CD51-429D-8C5E-1B6F566CDDEC}" type="presOf" srcId="{9BB3895A-44CF-4183-B439-06400DFB13D1}" destId="{FB7954B7-4FC0-4BC7-83EE-612F19DBC795}" srcOrd="0" destOrd="0" presId="urn:microsoft.com/office/officeart/2005/8/layout/equation2"/>
    <dgm:cxn modelId="{1BF4F6F4-31CD-425A-AB1C-581D813C28C4}" srcId="{821D9309-DF07-4652-8143-27D34A28279D}" destId="{690934F5-E514-4A98-AD6E-5B113CD9ED37}" srcOrd="1" destOrd="0" parTransId="{C7D98D3E-4719-45C8-A3E6-DEBF82D5CD11}" sibTransId="{9BB3895A-44CF-4183-B439-06400DFB13D1}"/>
    <dgm:cxn modelId="{7E4C40FC-FDE1-4A29-8333-162FC870EAF7}" type="presParOf" srcId="{68D71E84-976C-4F9A-A2AC-06B4E2254275}" destId="{0F3A3238-8DE9-4573-AD06-5A884A176714}" srcOrd="0" destOrd="0" presId="urn:microsoft.com/office/officeart/2005/8/layout/equation2"/>
    <dgm:cxn modelId="{203FF228-553A-473A-ADEC-77CC192DEEA7}" type="presParOf" srcId="{0F3A3238-8DE9-4573-AD06-5A884A176714}" destId="{4E18F187-D294-46B1-9383-8087F27EF4AD}" srcOrd="0" destOrd="0" presId="urn:microsoft.com/office/officeart/2005/8/layout/equation2"/>
    <dgm:cxn modelId="{0FCBDD68-531E-4803-999D-7DCD02394F38}" type="presParOf" srcId="{0F3A3238-8DE9-4573-AD06-5A884A176714}" destId="{7C0C5765-DFBA-4028-81A1-FB9A402017C6}" srcOrd="1" destOrd="0" presId="urn:microsoft.com/office/officeart/2005/8/layout/equation2"/>
    <dgm:cxn modelId="{E9197AC2-5C76-4834-BBD6-FCA58E84760C}" type="presParOf" srcId="{0F3A3238-8DE9-4573-AD06-5A884A176714}" destId="{39E6D131-B9B6-4DFE-A437-81DA87A7D7C6}" srcOrd="2" destOrd="0" presId="urn:microsoft.com/office/officeart/2005/8/layout/equation2"/>
    <dgm:cxn modelId="{172C56A4-EAD8-4333-85AA-E17BE4EEBCEE}" type="presParOf" srcId="{0F3A3238-8DE9-4573-AD06-5A884A176714}" destId="{141CA365-CAA0-47CE-AC46-65BB84D21B37}" srcOrd="3" destOrd="0" presId="urn:microsoft.com/office/officeart/2005/8/layout/equation2"/>
    <dgm:cxn modelId="{F6C513A1-CB2C-4130-8DDE-0FD6EA785723}" type="presParOf" srcId="{0F3A3238-8DE9-4573-AD06-5A884A176714}" destId="{4C2BC06F-7319-4F9B-B5F3-501AD48F5D38}" srcOrd="4" destOrd="0" presId="urn:microsoft.com/office/officeart/2005/8/layout/equation2"/>
    <dgm:cxn modelId="{294403E1-3394-4958-B4C1-42316887A807}" type="presParOf" srcId="{68D71E84-976C-4F9A-A2AC-06B4E2254275}" destId="{FB7954B7-4FC0-4BC7-83EE-612F19DBC795}" srcOrd="1" destOrd="0" presId="urn:microsoft.com/office/officeart/2005/8/layout/equation2"/>
    <dgm:cxn modelId="{E06CA421-A661-47B5-83C9-B9517AF96696}" type="presParOf" srcId="{FB7954B7-4FC0-4BC7-83EE-612F19DBC795}" destId="{2864AA58-FC3B-4DE8-900C-29402E935D4F}" srcOrd="0" destOrd="0" presId="urn:microsoft.com/office/officeart/2005/8/layout/equation2"/>
    <dgm:cxn modelId="{4BC9F56B-5BB3-4050-93EB-FA9C3438CD45}" type="presParOf" srcId="{68D71E84-976C-4F9A-A2AC-06B4E2254275}" destId="{363454B1-0769-423A-9FF6-7C958B60CA1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8F187-D294-46B1-9383-8087F27EF4AD}">
      <dsp:nvSpPr>
        <dsp:cNvPr id="0" name=""/>
        <dsp:cNvSpPr/>
      </dsp:nvSpPr>
      <dsp:spPr>
        <a:xfrm>
          <a:off x="143147" y="652"/>
          <a:ext cx="1332126" cy="10181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Kebutuhan pasar </a:t>
          </a:r>
          <a:endParaRPr lang="id-ID" sz="500" kern="1200" dirty="0"/>
        </a:p>
      </dsp:txBody>
      <dsp:txXfrm>
        <a:off x="338232" y="149760"/>
        <a:ext cx="941956" cy="719959"/>
      </dsp:txXfrm>
    </dsp:sp>
    <dsp:sp modelId="{39E6D131-B9B6-4DFE-A437-81DA87A7D7C6}">
      <dsp:nvSpPr>
        <dsp:cNvPr id="0" name=""/>
        <dsp:cNvSpPr/>
      </dsp:nvSpPr>
      <dsp:spPr>
        <a:xfrm>
          <a:off x="699859" y="1049446"/>
          <a:ext cx="218702" cy="218702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/>
        </a:p>
      </dsp:txBody>
      <dsp:txXfrm>
        <a:off x="728848" y="1133078"/>
        <a:ext cx="160724" cy="51438"/>
      </dsp:txXfrm>
    </dsp:sp>
    <dsp:sp modelId="{4C2BC06F-7319-4F9B-B5F3-501AD48F5D38}">
      <dsp:nvSpPr>
        <dsp:cNvPr id="0" name=""/>
        <dsp:cNvSpPr/>
      </dsp:nvSpPr>
      <dsp:spPr>
        <a:xfrm>
          <a:off x="142874" y="1298766"/>
          <a:ext cx="1332672" cy="1050068"/>
        </a:xfrm>
        <a:prstGeom prst="ellipse">
          <a:avLst/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ketersediaan sumber daya</a:t>
          </a:r>
          <a:endParaRPr lang="id-ID" sz="500" kern="1200" dirty="0"/>
        </a:p>
      </dsp:txBody>
      <dsp:txXfrm>
        <a:off x="338039" y="1452545"/>
        <a:ext cx="942342" cy="742510"/>
      </dsp:txXfrm>
    </dsp:sp>
    <dsp:sp modelId="{FB7954B7-4FC0-4BC7-83EE-612F19DBC795}">
      <dsp:nvSpPr>
        <dsp:cNvPr id="0" name=""/>
        <dsp:cNvSpPr/>
      </dsp:nvSpPr>
      <dsp:spPr>
        <a:xfrm>
          <a:off x="1387910" y="992165"/>
          <a:ext cx="326602" cy="3651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600" kern="1200"/>
        </a:p>
      </dsp:txBody>
      <dsp:txXfrm>
        <a:off x="1387910" y="1065196"/>
        <a:ext cx="228621" cy="219095"/>
      </dsp:txXfrm>
    </dsp:sp>
    <dsp:sp modelId="{363454B1-0769-423A-9FF6-7C958B60CA17}">
      <dsp:nvSpPr>
        <dsp:cNvPr id="0" name=""/>
        <dsp:cNvSpPr/>
      </dsp:nvSpPr>
      <dsp:spPr>
        <a:xfrm>
          <a:off x="1701790" y="563535"/>
          <a:ext cx="1512921" cy="1222416"/>
        </a:xfrm>
        <a:prstGeom prst="ellips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/>
            <a:t>strategi operasi</a:t>
          </a:r>
        </a:p>
      </dsp:txBody>
      <dsp:txXfrm>
        <a:off x="1923352" y="742554"/>
        <a:ext cx="1069797" cy="864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4DC08-B8EA-4222-9BDC-127D47C80E23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A628-0002-40D8-AF62-2B98EE5849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050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41245"/>
            <a:ext cx="6726063" cy="21730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8" y="3342028"/>
            <a:ext cx="2307831" cy="2180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039687"/>
            <a:ext cx="6726064" cy="130751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039687"/>
            <a:ext cx="2307832" cy="1307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152796"/>
            <a:ext cx="6108101" cy="1081293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2" y="3460307"/>
            <a:ext cx="6108101" cy="880179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165890"/>
            <a:ext cx="878916" cy="1068198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68794"/>
            <a:ext cx="7828359" cy="25291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669577"/>
            <a:ext cx="1202248" cy="1136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3597291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597291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3710399"/>
            <a:ext cx="7210394" cy="35677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480059"/>
            <a:ext cx="7210394" cy="2826790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4071048"/>
            <a:ext cx="7210397" cy="4905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3" y="3710157"/>
            <a:ext cx="865613" cy="858996"/>
          </a:xfrm>
        </p:spPr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68794"/>
            <a:ext cx="7828359" cy="25291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669577"/>
            <a:ext cx="1202248" cy="1136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3597291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597291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80057"/>
            <a:ext cx="7210394" cy="282929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710398"/>
            <a:ext cx="7210394" cy="85899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3" y="3710398"/>
            <a:ext cx="865613" cy="858996"/>
          </a:xfrm>
        </p:spPr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68794"/>
            <a:ext cx="7828359" cy="252917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669577"/>
            <a:ext cx="1202248" cy="11361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1" y="3597291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3597291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480060"/>
            <a:ext cx="6539158" cy="239089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2877036"/>
            <a:ext cx="6117434" cy="4323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710398"/>
            <a:ext cx="7210394" cy="8589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3" y="3709067"/>
            <a:ext cx="865613" cy="858996"/>
          </a:xfrm>
        </p:spPr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37679" y="589141"/>
            <a:ext cx="457200" cy="460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2388900"/>
            <a:ext cx="457200" cy="460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68794"/>
            <a:ext cx="7828359" cy="252917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669577"/>
            <a:ext cx="1202248" cy="11361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" y="3597291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3597291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3710398"/>
            <a:ext cx="7210397" cy="4634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4173868"/>
            <a:ext cx="7210397" cy="395526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3" y="3709067"/>
            <a:ext cx="865613" cy="858996"/>
          </a:xfrm>
        </p:spPr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593167"/>
            <a:ext cx="7218720" cy="851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1840288"/>
            <a:ext cx="2302526" cy="45380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2" y="2380356"/>
            <a:ext cx="2287277" cy="22943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1840288"/>
            <a:ext cx="2297430" cy="45380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2380356"/>
            <a:ext cx="2297430" cy="22943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8" y="1840288"/>
            <a:ext cx="2302519" cy="45380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8" y="2380356"/>
            <a:ext cx="2302519" cy="22943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3" y="593167"/>
            <a:ext cx="7210395" cy="851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0" y="3384284"/>
            <a:ext cx="2287279" cy="45380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0" y="1840287"/>
            <a:ext cx="2287279" cy="12001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0" y="3838090"/>
            <a:ext cx="2287279" cy="83665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3384284"/>
            <a:ext cx="2297430" cy="45380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1840287"/>
            <a:ext cx="2297430" cy="12001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9" y="3838089"/>
            <a:ext cx="2300473" cy="83665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0" y="3384284"/>
            <a:ext cx="2297629" cy="45380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9" y="1840287"/>
            <a:ext cx="2297629" cy="12001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3838088"/>
            <a:ext cx="2300672" cy="83665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991400" y="1497803"/>
            <a:ext cx="4021753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371096" y="4256422"/>
            <a:ext cx="1262360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480058"/>
            <a:ext cx="805352" cy="34285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480059"/>
            <a:ext cx="6652503" cy="41946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4674748"/>
            <a:ext cx="2057400" cy="287536"/>
          </a:xfrm>
        </p:spPr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4674749"/>
            <a:ext cx="4595104" cy="287536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4" y="4251425"/>
            <a:ext cx="865613" cy="858996"/>
          </a:xfrm>
        </p:spPr>
        <p:txBody>
          <a:bodyPr anchor="t"/>
          <a:lstStyle>
            <a:lvl1pPr algn="ctr">
              <a:defRPr/>
            </a:lvl1pPr>
          </a:lstStyle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439"/>
            <a:ext cx="7828359" cy="25291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3219222"/>
            <a:ext cx="1202248" cy="1136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146935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146935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2260042"/>
            <a:ext cx="7210395" cy="858996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3" y="3332836"/>
            <a:ext cx="7210395" cy="134191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3" y="2260044"/>
            <a:ext cx="865613" cy="858996"/>
          </a:xfrm>
        </p:spPr>
        <p:txBody>
          <a:bodyPr/>
          <a:lstStyle/>
          <a:p>
            <a:fld id="{0FF54DE5-C571-48E8-A5BC-B369434E2F4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1" y="1840288"/>
            <a:ext cx="3523769" cy="28344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1840288"/>
            <a:ext cx="3525044" cy="28344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593169"/>
            <a:ext cx="7210397" cy="851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4" y="1840289"/>
            <a:ext cx="3354245" cy="5458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2386132"/>
            <a:ext cx="3523766" cy="2288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7" y="1840287"/>
            <a:ext cx="3355521" cy="5450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2386132"/>
            <a:ext cx="3525044" cy="2288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593166"/>
            <a:ext cx="7210394" cy="8512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1840289"/>
            <a:ext cx="4206252" cy="28344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1840288"/>
            <a:ext cx="2842559" cy="283446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51564"/>
            <a:ext cx="7828359" cy="252917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552347"/>
            <a:ext cx="1202248" cy="1136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80060"/>
            <a:ext cx="7828359" cy="10774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80060"/>
            <a:ext cx="1202248" cy="1077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4" y="593167"/>
            <a:ext cx="7210393" cy="85123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1" y="1840288"/>
            <a:ext cx="4069387" cy="2834458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1840288"/>
            <a:ext cx="2907192" cy="2834461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00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593167"/>
            <a:ext cx="7210396" cy="851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1840288"/>
            <a:ext cx="7210396" cy="2834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4674748"/>
            <a:ext cx="205740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CED6-CFB2-4F89-87E1-2C446E2EB66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4674749"/>
            <a:ext cx="515299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3" y="593168"/>
            <a:ext cx="865613" cy="8589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5FA6-1B3E-476A-A57B-FC2244108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  <p:sldLayoutId id="2147483864" r:id="rId17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200271"/>
            <a:ext cx="6108101" cy="1081293"/>
          </a:xfrm>
        </p:spPr>
        <p:txBody>
          <a:bodyPr>
            <a:noAutofit/>
          </a:bodyPr>
          <a:lstStyle/>
          <a:p>
            <a:r>
              <a:rPr lang="id-ID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ed Machine" pitchFamily="2" charset="0"/>
              </a:rPr>
              <a:t>STRATEGI </a:t>
            </a:r>
            <a:br>
              <a:rPr lang="id-ID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ed Machine" pitchFamily="2" charset="0"/>
              </a:rPr>
            </a:br>
            <a:r>
              <a:rPr lang="id-ID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ed Machine" pitchFamily="2" charset="0"/>
              </a:rPr>
              <a:t>Supply Chain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99798" y="1985957"/>
            <a:ext cx="10727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d Machine" pitchFamily="2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6412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 Fungsional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1840288"/>
            <a:ext cx="8062287" cy="31460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d-ID" sz="2000" dirty="0"/>
              <a:t>Produk dengan konfigurasi </a:t>
            </a:r>
            <a:r>
              <a:rPr lang="id-ID" sz="2800" dirty="0">
                <a:solidFill>
                  <a:srgbClr val="00B050"/>
                </a:solidFill>
              </a:rPr>
              <a:t>standar</a:t>
            </a:r>
            <a:r>
              <a:rPr lang="id-ID" sz="2000" dirty="0"/>
              <a:t> dan </a:t>
            </a:r>
            <a:r>
              <a:rPr lang="id-ID" sz="2800" dirty="0">
                <a:solidFill>
                  <a:srgbClr val="0070C0"/>
                </a:solidFill>
              </a:rPr>
              <a:t>siklus hidup panjang</a:t>
            </a:r>
            <a:endParaRPr lang="id-ID" sz="20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id-ID" sz="2000" dirty="0"/>
              <a:t>Biasanya </a:t>
            </a:r>
            <a:r>
              <a:rPr lang="id-ID" sz="2600" dirty="0">
                <a:solidFill>
                  <a:srgbClr val="0070C0"/>
                </a:solidFill>
              </a:rPr>
              <a:t>sedikit variasi</a:t>
            </a:r>
            <a:endParaRPr lang="id-ID" sz="20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fi-FI" sz="2000" dirty="0"/>
              <a:t>Tingkat </a:t>
            </a:r>
            <a:r>
              <a:rPr lang="fi-FI" sz="2600" dirty="0">
                <a:solidFill>
                  <a:srgbClr val="C00000"/>
                </a:solidFill>
              </a:rPr>
              <a:t>akurasi peramalan </a:t>
            </a:r>
            <a:r>
              <a:rPr lang="fi-FI" sz="2000" dirty="0"/>
              <a:t>permintaan relatif</a:t>
            </a:r>
            <a:r>
              <a:rPr lang="id-ID" sz="2000" dirty="0"/>
              <a:t> </a:t>
            </a:r>
            <a:r>
              <a:rPr lang="id-ID" sz="2600" dirty="0">
                <a:solidFill>
                  <a:srgbClr val="00B050"/>
                </a:solidFill>
              </a:rPr>
              <a:t>tinggi</a:t>
            </a:r>
            <a:endParaRPr lang="id-ID" sz="2000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r>
              <a:rPr lang="id-ID" sz="1800" dirty="0"/>
              <a:t>t</a:t>
            </a:r>
            <a:r>
              <a:rPr lang="nn-NO" sz="1800" dirty="0"/>
              <a:t>ingkat kekurangan produk (</a:t>
            </a:r>
            <a:r>
              <a:rPr lang="nn-NO" sz="1800" i="1" dirty="0"/>
              <a:t>stockout rate) bisa</a:t>
            </a:r>
            <a:r>
              <a:rPr lang="id-ID" sz="1800" i="1" dirty="0"/>
              <a:t> </a:t>
            </a:r>
            <a:r>
              <a:rPr lang="id-ID" sz="1800" dirty="0"/>
              <a:t>ditekan sampai 1- 2%</a:t>
            </a:r>
          </a:p>
          <a:p>
            <a:pPr lvl="1">
              <a:lnSpc>
                <a:spcPct val="100000"/>
              </a:lnSpc>
            </a:pPr>
            <a:r>
              <a:rPr lang="sv-SE" sz="1800" dirty="0"/>
              <a:t>permintaan relatif stabil</a:t>
            </a:r>
            <a:endParaRPr lang="id-ID" sz="1800" dirty="0"/>
          </a:p>
          <a:p>
            <a:pPr lvl="1">
              <a:lnSpc>
                <a:spcPct val="100000"/>
              </a:lnSpc>
            </a:pPr>
            <a:r>
              <a:rPr lang="sv-SE" sz="1800" dirty="0"/>
              <a:t>mudah</a:t>
            </a:r>
            <a:r>
              <a:rPr lang="id-ID" sz="1800" dirty="0"/>
              <a:t> diramalkan dengan tingkat akurasi yang tinggi</a:t>
            </a:r>
          </a:p>
          <a:p>
            <a:pPr>
              <a:lnSpc>
                <a:spcPct val="100000"/>
              </a:lnSpc>
            </a:pPr>
            <a:r>
              <a:rPr lang="pt-BR" sz="2000" dirty="0"/>
              <a:t>Contoh</a:t>
            </a:r>
            <a:r>
              <a:rPr lang="id-ID" sz="2000" dirty="0"/>
              <a:t> </a:t>
            </a:r>
            <a:r>
              <a:rPr lang="pt-BR" sz="2000" dirty="0"/>
              <a:t>: kertas HVS A4 80 gram, staples,</a:t>
            </a:r>
            <a:r>
              <a:rPr lang="id-ID" sz="2000" dirty="0"/>
              <a:t> </a:t>
            </a:r>
            <a:r>
              <a:rPr lang="fr-FR" sz="2000" dirty="0" err="1"/>
              <a:t>paku</a:t>
            </a:r>
            <a:r>
              <a:rPr lang="fr-FR" sz="2000" dirty="0"/>
              <a:t> </a:t>
            </a:r>
            <a:r>
              <a:rPr lang="fr-FR" sz="2000" dirty="0" err="1"/>
              <a:t>payung</a:t>
            </a:r>
            <a:r>
              <a:rPr lang="fr-FR" sz="2000" dirty="0"/>
              <a:t>, </a:t>
            </a:r>
            <a:r>
              <a:rPr lang="fr-FR" sz="2000" dirty="0" err="1"/>
              <a:t>lampu</a:t>
            </a:r>
            <a:r>
              <a:rPr lang="fr-FR" sz="2000" dirty="0"/>
              <a:t>, </a:t>
            </a:r>
            <a:r>
              <a:rPr lang="fr-FR" sz="2000" dirty="0" err="1"/>
              <a:t>pensil</a:t>
            </a:r>
            <a:r>
              <a:rPr lang="id-ID" sz="2000" dirty="0"/>
              <a:t>,dll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 Inovatif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1840288"/>
            <a:ext cx="8062287" cy="31460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Setiap kelompok produk memiliki </a:t>
            </a:r>
            <a:r>
              <a:rPr lang="id-ID" sz="2800" dirty="0">
                <a:solidFill>
                  <a:srgbClr val="C00000"/>
                </a:solidFill>
              </a:rPr>
              <a:t>variasi</a:t>
            </a:r>
            <a:r>
              <a:rPr lang="id-ID" sz="2000" dirty="0"/>
              <a:t> sampai ratusan atau ribuan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v-SE" sz="2000" dirty="0"/>
              <a:t>Produk hanya </a:t>
            </a:r>
            <a:r>
              <a:rPr lang="sv-SE" sz="2800" dirty="0">
                <a:solidFill>
                  <a:srgbClr val="00B050"/>
                </a:solidFill>
              </a:rPr>
              <a:t>bertahan sebentar </a:t>
            </a:r>
            <a:r>
              <a:rPr lang="sv-SE" sz="2000" dirty="0"/>
              <a:t>di pasaran</a:t>
            </a:r>
            <a:r>
              <a:rPr lang="id-ID" sz="2000" dirty="0"/>
              <a:t> </a:t>
            </a:r>
            <a:r>
              <a:rPr lang="sv-SE" sz="2000" dirty="0"/>
              <a:t>dan akan digantikan oleh variasi produk lain</a:t>
            </a:r>
            <a:r>
              <a:rPr lang="id-ID" sz="2000" dirty="0"/>
              <a:t> yang baru dikembangkan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>
                <a:solidFill>
                  <a:srgbClr val="0070C0"/>
                </a:solidFill>
              </a:rPr>
              <a:t>Peramalan</a:t>
            </a:r>
            <a:r>
              <a:rPr lang="id-ID" sz="2000" dirty="0"/>
              <a:t> permintaan </a:t>
            </a:r>
            <a:r>
              <a:rPr lang="id-ID" sz="2000" dirty="0">
                <a:solidFill>
                  <a:srgbClr val="0070C0"/>
                </a:solidFill>
              </a:rPr>
              <a:t>sulit dilakukan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Bisa mengakibatkan kekurangan maupun kelebihan </a:t>
            </a:r>
            <a:r>
              <a:rPr lang="id-ID" dirty="0">
                <a:solidFill>
                  <a:srgbClr val="00B050"/>
                </a:solidFill>
              </a:rPr>
              <a:t>persediaan</a:t>
            </a:r>
            <a:endParaRPr lang="id-ID" sz="200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Contoh : industri garmen, HP, komputer, dll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Perbedaan Karakteristik Produk</a:t>
            </a:r>
            <a:b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 dan Inovatif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1840288"/>
            <a:ext cx="8062287" cy="31460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endParaRPr lang="id-ID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447" t="18724" r="5318" b="9786"/>
          <a:stretch>
            <a:fillRect/>
          </a:stretch>
        </p:blipFill>
        <p:spPr bwMode="auto">
          <a:xfrm>
            <a:off x="1071538" y="1628767"/>
            <a:ext cx="6858048" cy="365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triped Right Arrow 4"/>
          <p:cNvSpPr/>
          <p:nvPr/>
        </p:nvSpPr>
        <p:spPr>
          <a:xfrm>
            <a:off x="8786842" y="4986353"/>
            <a:ext cx="285752" cy="357190"/>
          </a:xfrm>
          <a:prstGeom prst="stripedRight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 SC : Efisien atau Responsif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1840288"/>
            <a:ext cx="8062287" cy="3360379"/>
          </a:xfrm>
        </p:spPr>
        <p:txBody>
          <a:bodyPr>
            <a:normAutofit/>
          </a:bodyPr>
          <a:lstStyle/>
          <a:p>
            <a:r>
              <a:rPr lang="id-ID" sz="2000" dirty="0"/>
              <a:t>Produk Fungsional </a:t>
            </a:r>
          </a:p>
          <a:p>
            <a:pPr lvl="1"/>
            <a:r>
              <a:rPr lang="id-ID" sz="1600" dirty="0"/>
              <a:t>Strategi Efisiensi/lean (ramping)</a:t>
            </a:r>
          </a:p>
          <a:p>
            <a:pPr lvl="1"/>
            <a:r>
              <a:rPr lang="id-ID" sz="1600" dirty="0">
                <a:solidFill>
                  <a:srgbClr val="00B050"/>
                </a:solidFill>
              </a:rPr>
              <a:t>Fokus</a:t>
            </a:r>
            <a:r>
              <a:rPr lang="id-ID" sz="1600" dirty="0"/>
              <a:t>  pada upaya </a:t>
            </a:r>
            <a:r>
              <a:rPr lang="id-ID" sz="1800" dirty="0">
                <a:solidFill>
                  <a:srgbClr val="C00000"/>
                </a:solidFill>
              </a:rPr>
              <a:t>meminimumkan ongkos-ongkos fisik </a:t>
            </a:r>
            <a:r>
              <a:rPr lang="id-ID" sz="1600" dirty="0"/>
              <a:t>di sepanjang SC</a:t>
            </a:r>
          </a:p>
          <a:p>
            <a:pPr lvl="1"/>
            <a:r>
              <a:rPr lang="id-ID" sz="1600" dirty="0"/>
              <a:t>Investasi untuk meningkatkan inovasi dan fleksibilitas </a:t>
            </a:r>
            <a:r>
              <a:rPr lang="sv-SE" sz="1600" dirty="0"/>
              <a:t>justru akan menjadikan produk mahal sehingga tidak</a:t>
            </a:r>
            <a:r>
              <a:rPr lang="id-ID" sz="1600" dirty="0"/>
              <a:t> kompetitif di pasar</a:t>
            </a:r>
          </a:p>
          <a:p>
            <a:pPr lvl="1"/>
            <a:r>
              <a:rPr lang="id-ID" sz="1600" dirty="0"/>
              <a:t>Ongkos yang dominan : ongkos kegiatan fisik</a:t>
            </a:r>
          </a:p>
          <a:p>
            <a:r>
              <a:rPr lang="id-ID" sz="2000" dirty="0"/>
              <a:t>Produk Inovatif </a:t>
            </a:r>
          </a:p>
          <a:p>
            <a:pPr lvl="1"/>
            <a:r>
              <a:rPr lang="id-ID" sz="1600" dirty="0"/>
              <a:t>Strategi responsif/agile (tangkas)</a:t>
            </a:r>
          </a:p>
          <a:p>
            <a:pPr lvl="1"/>
            <a:r>
              <a:rPr lang="id-ID" sz="1600" dirty="0"/>
              <a:t>Ongkos yang dominan : </a:t>
            </a:r>
            <a:r>
              <a:rPr lang="id-ID" sz="1800" dirty="0">
                <a:solidFill>
                  <a:srgbClr val="C00000"/>
                </a:solidFill>
              </a:rPr>
              <a:t>ongkos mediasi pasar</a:t>
            </a:r>
            <a:endParaRPr lang="en-US" sz="1600" i="1" dirty="0">
              <a:solidFill>
                <a:srgbClr val="C00000"/>
              </a:solidFill>
            </a:endParaRPr>
          </a:p>
          <a:p>
            <a:pPr lvl="1"/>
            <a:r>
              <a:rPr lang="id-ID" sz="1600" dirty="0"/>
              <a:t>Kesesuaian antara karakteristik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 SC : Efisien atau Responsif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3" y="1985957"/>
            <a:ext cx="4357687" cy="34147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1600" dirty="0"/>
              <a:t>Kesesuaian antara karakteristik produk dengan strategi </a:t>
            </a:r>
            <a:r>
              <a:rPr lang="id-ID" sz="1600" i="1" dirty="0"/>
              <a:t>supply </a:t>
            </a:r>
            <a:r>
              <a:rPr lang="en-US" sz="1600" i="1" dirty="0"/>
              <a:t>chain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i="1" dirty="0">
                <a:solidFill>
                  <a:srgbClr val="C00000"/>
                </a:solidFill>
              </a:rPr>
              <a:t>Strategic Fit</a:t>
            </a:r>
            <a:endParaRPr lang="id-ID" sz="1600" i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id-ID" sz="1600" dirty="0"/>
              <a:t>Area </a:t>
            </a:r>
            <a:r>
              <a:rPr lang="id-ID" sz="1600" i="1" dirty="0"/>
              <a:t>strategic fit </a:t>
            </a:r>
            <a:r>
              <a:rPr lang="id-ID" sz="1600" dirty="0"/>
              <a:t>ada di tengah-tengah untuk menunjukkan bahwa </a:t>
            </a:r>
            <a:r>
              <a:rPr lang="id-ID" sz="1600" dirty="0">
                <a:solidFill>
                  <a:srgbClr val="C00000"/>
                </a:solidFill>
              </a:rPr>
              <a:t>tidak semua produk</a:t>
            </a:r>
            <a:r>
              <a:rPr lang="id-ID" sz="1600" dirty="0"/>
              <a:t> ada pada kategori </a:t>
            </a:r>
            <a:r>
              <a:rPr lang="id-ID" sz="1600" dirty="0">
                <a:solidFill>
                  <a:srgbClr val="C00000"/>
                </a:solidFill>
              </a:rPr>
              <a:t>murni fungsional </a:t>
            </a:r>
            <a:r>
              <a:rPr lang="id-ID" sz="1600" dirty="0"/>
              <a:t>atau </a:t>
            </a:r>
            <a:r>
              <a:rPr lang="id-ID" sz="1600" dirty="0">
                <a:solidFill>
                  <a:srgbClr val="C00000"/>
                </a:solidFill>
              </a:rPr>
              <a:t>murni inovatif</a:t>
            </a:r>
            <a:r>
              <a:rPr lang="id-ID" sz="1600" dirty="0"/>
              <a:t>,</a:t>
            </a:r>
          </a:p>
          <a:p>
            <a:pPr lvl="1">
              <a:lnSpc>
                <a:spcPct val="100000"/>
              </a:lnSpc>
            </a:pPr>
            <a:r>
              <a:rPr lang="id-ID" sz="1400" dirty="0"/>
              <a:t>sehingga strategi </a:t>
            </a:r>
            <a:r>
              <a:rPr lang="id-ID" sz="1400" i="1" dirty="0"/>
              <a:t>supply chain </a:t>
            </a:r>
            <a:r>
              <a:rPr lang="id-ID" sz="1400" dirty="0"/>
              <a:t>juga tidak selalu harus murni berfokus pada efisiensi atau kecepatan respon.</a:t>
            </a:r>
            <a:endParaRPr lang="id-ID" sz="1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4607" t="40230" r="39894" b="21455"/>
          <a:stretch>
            <a:fillRect/>
          </a:stretch>
        </p:blipFill>
        <p:spPr bwMode="auto">
          <a:xfrm>
            <a:off x="285720" y="1749084"/>
            <a:ext cx="4286280" cy="259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5720" y="4486287"/>
            <a:ext cx="428628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lnSpc>
                <a:spcPct val="120000"/>
              </a:lnSpc>
              <a:buFont typeface="Arial" pitchFamily="34" charset="0"/>
              <a:buChar char="•"/>
            </a:pPr>
            <a:r>
              <a:rPr lang="id-ID" sz="1400" dirty="0"/>
              <a:t>strategi </a:t>
            </a:r>
            <a:r>
              <a:rPr lang="id-ID" sz="1400" dirty="0">
                <a:solidFill>
                  <a:srgbClr val="C00000"/>
                </a:solidFill>
              </a:rPr>
              <a:t>efisiensi </a:t>
            </a:r>
            <a:r>
              <a:rPr lang="id-ID" sz="1400" dirty="0"/>
              <a:t>cocok untuk produk </a:t>
            </a:r>
            <a:r>
              <a:rPr lang="id-ID" sz="1400" dirty="0">
                <a:solidFill>
                  <a:srgbClr val="C00000"/>
                </a:solidFill>
              </a:rPr>
              <a:t>fungsional</a:t>
            </a:r>
            <a:r>
              <a:rPr lang="id-ID" sz="1400" dirty="0"/>
              <a:t> </a:t>
            </a:r>
          </a:p>
          <a:p>
            <a:pPr marL="85725" indent="-85725">
              <a:lnSpc>
                <a:spcPct val="120000"/>
              </a:lnSpc>
              <a:buFont typeface="Arial" pitchFamily="34" charset="0"/>
              <a:buChar char="•"/>
            </a:pPr>
            <a:r>
              <a:rPr lang="id-ID" sz="1400" dirty="0"/>
              <a:t>strategi </a:t>
            </a:r>
            <a:r>
              <a:rPr lang="id-ID" sz="1400" dirty="0">
                <a:solidFill>
                  <a:srgbClr val="00B050"/>
                </a:solidFill>
              </a:rPr>
              <a:t>responsive</a:t>
            </a:r>
            <a:r>
              <a:rPr lang="id-ID" sz="1400" dirty="0"/>
              <a:t> cocok untuk produk </a:t>
            </a:r>
            <a:r>
              <a:rPr lang="id-ID" sz="1400" dirty="0">
                <a:solidFill>
                  <a:srgbClr val="00B050"/>
                </a:solidFill>
              </a:rPr>
              <a:t>inovatif</a:t>
            </a:r>
            <a:r>
              <a:rPr lang="id-ID" sz="1400" dirty="0"/>
              <a:t>.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8786842" y="4986353"/>
            <a:ext cx="285752" cy="357190"/>
          </a:xfrm>
          <a:prstGeom prst="stripedRight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Kesesuaian Strategi SC dengan Kebijakan Taktis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1840288"/>
            <a:ext cx="8062287" cy="31460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Strategi SC harus </a:t>
            </a:r>
            <a:r>
              <a:rPr lang="id-ID" sz="2000" dirty="0">
                <a:solidFill>
                  <a:srgbClr val="C00000"/>
                </a:solidFill>
              </a:rPr>
              <a:t>tercermin</a:t>
            </a:r>
            <a:r>
              <a:rPr lang="id-ID" sz="2000" dirty="0"/>
              <a:t> pada kebijakan atau keputusan taktis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i-FI" sz="2000" dirty="0"/>
              <a:t>Pengaruh pada efisiensi maupun kecepatan</a:t>
            </a:r>
            <a:r>
              <a:rPr lang="id-ID" sz="2000" dirty="0"/>
              <a:t> respon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d-ID" sz="1600" dirty="0"/>
              <a:t>Kebijakan tentang lokasi fasilitas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d-ID" sz="1600" dirty="0"/>
              <a:t>Konfigurasi dan pengelolaan sistem produksi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d-ID" sz="1600" dirty="0"/>
              <a:t>Strategi mengelola persediaan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d-ID" sz="1600" dirty="0"/>
              <a:t>Transportasi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d-ID" sz="1600" dirty="0"/>
              <a:t>Pemilihan supplier</a:t>
            </a:r>
            <a:endParaRPr lang="id-ID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 Taktis &amp; Strategi SC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700205"/>
          <a:ext cx="871543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Keputusan taktis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Efisien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Responsif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Lokasi fasilitas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Tempatkan pabrik di negara yang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ongkos tenaga kerjanya murah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Cari lokasi yang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dekat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pasar, punya akses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 tenaga terampil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&amp;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teknologi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yang memadai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Sistem produksi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Tingkat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utilitas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sistem produksi harus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Sistem produksi harus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fleksibel 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dan ada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kapasitas ekstra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Persediaan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Perlu upaya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meminimasi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tingkat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persediaan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Diperlukan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persediaan pengaman 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yang cukup di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lokasi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yang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tepat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Transportasi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Pengiriman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TL/CL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atau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subkontrakkan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ke pihak ketiga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Diperlukan transportasi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cepat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. Bila perlu tetapkan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kebijakan LTL/LCL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Pasokan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Pilih suplier dengan kriteraia utama :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harga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dan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kualitas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Pilih supplier berdasarkan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kecepatan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,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fleksibilitas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 &amp;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kualitas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Pengemb produk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Fokus ke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minimalisasi ongkos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Gunakan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modular design 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&amp; </a:t>
                      </a:r>
                      <a:r>
                        <a:rPr lang="id-ID" sz="1400" dirty="0">
                          <a:solidFill>
                            <a:srgbClr val="C00000"/>
                          </a:solidFill>
                          <a:latin typeface="Calibri" pitchFamily="34" charset="0"/>
                          <a:cs typeface="Aparajita" pitchFamily="34" charset="0"/>
                        </a:rPr>
                        <a:t>tunda diferensiasi </a:t>
                      </a:r>
                      <a:r>
                        <a:rPr lang="id-ID" sz="1400" dirty="0">
                          <a:latin typeface="Calibri" pitchFamily="34" charset="0"/>
                          <a:cs typeface="Aparajita" pitchFamily="34" charset="0"/>
                        </a:rPr>
                        <a:t>produk sebisa mungkin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triped Right Arrow 4"/>
          <p:cNvSpPr/>
          <p:nvPr/>
        </p:nvSpPr>
        <p:spPr>
          <a:xfrm>
            <a:off x="8786842" y="4986353"/>
            <a:ext cx="285752" cy="357190"/>
          </a:xfrm>
          <a:prstGeom prst="stripedRight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Pada Rantai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28894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Keputusan </a:t>
            </a:r>
            <a:r>
              <a:rPr lang="id-ID" dirty="0">
                <a:solidFill>
                  <a:srgbClr val="0070C0"/>
                </a:solidFill>
              </a:rPr>
              <a:t>sampai dimana aktivitas produksi bisa dilakukan tanpa menunggu permintaan </a:t>
            </a:r>
            <a:r>
              <a:rPr lang="id-ID" i="1" dirty="0">
                <a:solidFill>
                  <a:srgbClr val="0070C0"/>
                </a:solidFill>
              </a:rPr>
              <a:t>definitive</a:t>
            </a:r>
            <a:r>
              <a:rPr lang="id-ID" dirty="0">
                <a:solidFill>
                  <a:srgbClr val="0070C0"/>
                </a:solidFill>
              </a:rPr>
              <a:t> dari pelanggan </a:t>
            </a:r>
            <a:r>
              <a:rPr lang="id-ID" dirty="0"/>
              <a:t>merupakan keputusan yang sangat penting bagi suatu </a:t>
            </a:r>
            <a:r>
              <a:rPr lang="id-ID" i="1" dirty="0"/>
              <a:t>supply chain.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Keputusan tersebut akan secara langsung </a:t>
            </a:r>
            <a:r>
              <a:rPr lang="id-ID" dirty="0">
                <a:solidFill>
                  <a:srgbClr val="C00000"/>
                </a:solidFill>
              </a:rPr>
              <a:t>berpengaruh</a:t>
            </a:r>
            <a:r>
              <a:rPr lang="id-ID" dirty="0"/>
              <a:t> terhadap kemampuannya untuk menciptakan </a:t>
            </a:r>
            <a:r>
              <a:rPr lang="id-ID" sz="2900" dirty="0">
                <a:solidFill>
                  <a:srgbClr val="00B050"/>
                </a:solidFill>
              </a:rPr>
              <a:t>efisiensi fisik </a:t>
            </a:r>
            <a:r>
              <a:rPr lang="id-ID" dirty="0"/>
              <a:t>maupun </a:t>
            </a:r>
            <a:r>
              <a:rPr lang="id-ID" sz="2900" dirty="0">
                <a:solidFill>
                  <a:srgbClr val="00B050"/>
                </a:solidFill>
              </a:rPr>
              <a:t>kecepatannya untuk merespon </a:t>
            </a:r>
            <a:r>
              <a:rPr lang="id-ID" dirty="0"/>
              <a:t>pasar.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Produk yang relative standard (kertas, tepung terigu, gula pasir,dll)  bisa dibuat oleh pabrik hanya dengan dasar ramalan permintaan tanpa perlu menunggu permintaan </a:t>
            </a:r>
            <a:r>
              <a:rPr lang="id-ID" i="1" dirty="0"/>
              <a:t>definitive </a:t>
            </a:r>
            <a:r>
              <a:rPr lang="id-ID" dirty="0"/>
              <a:t>dari pelanggan.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d-ID" sz="2300" dirty="0"/>
              <a:t>Apabila produksi berlebihan, maka produk fungsional seperti ini bisa disimpan untuk dijual pada bulan berikutnya.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asil gambar untuk komponen pesawat terbang"/>
          <p:cNvPicPr>
            <a:picLocks noChangeAspect="1" noChangeArrowheads="1"/>
          </p:cNvPicPr>
          <p:nvPr/>
        </p:nvPicPr>
        <p:blipFill>
          <a:blip r:embed="rId2"/>
          <a:srcRect l="1875" t="2874" r="11874" b="2298"/>
          <a:stretch>
            <a:fillRect/>
          </a:stretch>
        </p:blipFill>
        <p:spPr bwMode="auto">
          <a:xfrm>
            <a:off x="5857852" y="2414585"/>
            <a:ext cx="3286148" cy="23574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Pada Rantai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5347643" cy="3360379"/>
          </a:xfrm>
        </p:spPr>
        <p:txBody>
          <a:bodyPr>
            <a:noAutofit/>
          </a:bodyPr>
          <a:lstStyle/>
          <a:p>
            <a:r>
              <a:rPr lang="id-ID" sz="1800" dirty="0"/>
              <a:t>Sebaliknya, produksi pesawat terbang atau kapal pesiar harus menunggu pesanan dari pelanggan </a:t>
            </a:r>
          </a:p>
          <a:p>
            <a:pPr lvl="1"/>
            <a:r>
              <a:rPr lang="id-ID" sz="1600" dirty="0"/>
              <a:t>karena kebutuhan masing-masing pelanggan berbeda dan besarnya permintaan sangat sulit diramalkan. </a:t>
            </a:r>
          </a:p>
          <a:p>
            <a:r>
              <a:rPr lang="id-ID" sz="1800" dirty="0"/>
              <a:t>Walaupun demikian, tidak berarti suatu pesawat atau kapal, baru akan dimulai dibuat dari nol begitu ada permintaan dari pelanggan. </a:t>
            </a:r>
          </a:p>
          <a:p>
            <a:r>
              <a:rPr lang="id-ID" sz="1800" dirty="0"/>
              <a:t>Banyak komponen dan modul-modul yang sudah bisa dibuat terlebih dahulu tanpa menunggu pesanan dari pelanggan.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Pada Rantai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360379"/>
          </a:xfrm>
        </p:spPr>
        <p:txBody>
          <a:bodyPr>
            <a:normAutofit/>
          </a:bodyPr>
          <a:lstStyle/>
          <a:p>
            <a:r>
              <a:rPr lang="id-ID" sz="1800" dirty="0"/>
              <a:t>Komponen atau modul yang bisa dikerjakan sebelum ada pesanan biasanya adalah komponen atau modul yang standard yang tetap akan dibuat tanpa tergantung pada jenis pesawat atau kapal yang akan dibuat. </a:t>
            </a:r>
          </a:p>
          <a:p>
            <a:r>
              <a:rPr lang="id-ID" sz="1800" dirty="0">
                <a:solidFill>
                  <a:srgbClr val="00B050"/>
                </a:solidFill>
              </a:rPr>
              <a:t>Titik temu </a:t>
            </a:r>
            <a:r>
              <a:rPr lang="id-ID" sz="1800" dirty="0"/>
              <a:t>sampai dimana suatu </a:t>
            </a:r>
            <a:r>
              <a:rPr lang="id-ID" sz="1800" dirty="0">
                <a:solidFill>
                  <a:srgbClr val="00B050"/>
                </a:solidFill>
              </a:rPr>
              <a:t>kegiatan</a:t>
            </a:r>
            <a:r>
              <a:rPr lang="id-ID" sz="1800" dirty="0"/>
              <a:t> bisa </a:t>
            </a:r>
            <a:r>
              <a:rPr lang="id-ID" sz="1800" dirty="0">
                <a:solidFill>
                  <a:schemeClr val="accent4"/>
                </a:solidFill>
              </a:rPr>
              <a:t>dilakukan atas dasar peramalan</a:t>
            </a:r>
            <a:r>
              <a:rPr lang="id-ID" sz="1800" dirty="0"/>
              <a:t> (tanpa menunggu permintaan pelanggan) dan dari mana </a:t>
            </a:r>
            <a:r>
              <a:rPr lang="id-ID" sz="1800" dirty="0">
                <a:solidFill>
                  <a:srgbClr val="0070C0"/>
                </a:solidFill>
              </a:rPr>
              <a:t>kegiatan harus ditunda </a:t>
            </a:r>
            <a:r>
              <a:rPr lang="id-ID" sz="1800" dirty="0"/>
              <a:t>sampai ada permintaan yang pasti dinamakan </a:t>
            </a:r>
            <a:r>
              <a:rPr lang="id-ID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</a:t>
            </a:r>
            <a:r>
              <a:rPr lang="id-ID" sz="1800" dirty="0"/>
              <a:t>(DP).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ged Machine" pitchFamily="2" charset="0"/>
              </a:rPr>
              <a:t>Today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43081"/>
            <a:ext cx="7210396" cy="2834461"/>
          </a:xfrm>
        </p:spPr>
        <p:txBody>
          <a:bodyPr>
            <a:normAutofit/>
          </a:bodyPr>
          <a:lstStyle/>
          <a:p>
            <a:r>
              <a:rPr lang="id-ID" dirty="0"/>
              <a:t>Definisi Strategi Rantai Pasok</a:t>
            </a:r>
          </a:p>
          <a:p>
            <a:r>
              <a:rPr lang="id-ID" dirty="0"/>
              <a:t>Tujuan Strategi Rantai Pasok</a:t>
            </a:r>
          </a:p>
          <a:p>
            <a:r>
              <a:rPr lang="id-ID" dirty="0"/>
              <a:t>Karakteristik Produk dan Pasar</a:t>
            </a:r>
          </a:p>
          <a:p>
            <a:r>
              <a:rPr lang="id-ID" dirty="0"/>
              <a:t>Strategi Rantai Pasok : Efisiensi atau Responsif</a:t>
            </a:r>
          </a:p>
          <a:p>
            <a:r>
              <a:rPr lang="id-ID" i="1" dirty="0"/>
              <a:t>Decoupling Point </a:t>
            </a:r>
            <a:r>
              <a:rPr lang="id-ID" dirty="0"/>
              <a:t>Pada Rantai Pasok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Rantai 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3603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2000" i="1" dirty="0"/>
              <a:t>Decoupling Point </a:t>
            </a:r>
            <a:r>
              <a:rPr lang="id-ID" sz="2000" dirty="0"/>
              <a:t>(DP) : </a:t>
            </a:r>
          </a:p>
          <a:p>
            <a:pPr marL="809625" indent="0">
              <a:lnSpc>
                <a:spcPct val="100000"/>
              </a:lnSpc>
              <a:buNone/>
            </a:pPr>
            <a:r>
              <a:rPr lang="id-ID" sz="2000" dirty="0">
                <a:solidFill>
                  <a:srgbClr val="C00000"/>
                </a:solidFill>
              </a:rPr>
              <a:t>Titik yang memisahkan </a:t>
            </a:r>
            <a:r>
              <a:rPr lang="id-ID" sz="2000" dirty="0"/>
              <a:t>antara “kegiatan yang dilakukan </a:t>
            </a:r>
            <a:r>
              <a:rPr lang="id-ID" sz="2000" dirty="0">
                <a:solidFill>
                  <a:srgbClr val="C00000"/>
                </a:solidFill>
              </a:rPr>
              <a:t>tanpa menunggu permintaan </a:t>
            </a:r>
            <a:r>
              <a:rPr lang="id-ID" sz="2000" dirty="0"/>
              <a:t>yang pasti dari pelanggan” dan “kegiatan yang dilakukan </a:t>
            </a:r>
            <a:r>
              <a:rPr lang="id-ID" sz="2000" dirty="0">
                <a:solidFill>
                  <a:srgbClr val="C00000"/>
                </a:solidFill>
              </a:rPr>
              <a:t>berdasarkan permintaan </a:t>
            </a:r>
            <a:r>
              <a:rPr lang="id-ID" sz="2000" dirty="0"/>
              <a:t>yang pasti dari pelanggan”. </a:t>
            </a:r>
          </a:p>
          <a:p>
            <a:pPr>
              <a:lnSpc>
                <a:spcPct val="100000"/>
              </a:lnSpc>
            </a:pPr>
            <a:r>
              <a:rPr lang="id-ID" sz="2000" dirty="0"/>
              <a:t>Akademisi dan praktisi SCM juga menyebutnya dengan istilah </a:t>
            </a:r>
            <a:r>
              <a:rPr lang="id-ID" sz="2000" i="1" dirty="0"/>
              <a:t>Order Penetration Point </a:t>
            </a:r>
            <a:r>
              <a:rPr lang="id-ID" sz="2000" dirty="0"/>
              <a:t>(OPP)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Pada Rantai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360379"/>
          </a:xfrm>
        </p:spPr>
        <p:txBody>
          <a:bodyPr>
            <a:normAutofit/>
          </a:bodyPr>
          <a:lstStyle/>
          <a:p>
            <a:r>
              <a:rPr lang="id-ID" sz="2000" dirty="0"/>
              <a:t>Proses produksi secara umum bisa diklasifikasikan menjadi empat bagian utama yaitu :</a:t>
            </a:r>
          </a:p>
          <a:p>
            <a:pPr lvl="1"/>
            <a:r>
              <a:rPr lang="id-ID" sz="1800" dirty="0"/>
              <a:t>perancangan produk, </a:t>
            </a:r>
          </a:p>
          <a:p>
            <a:pPr lvl="1"/>
            <a:r>
              <a:rPr lang="id-ID" sz="1800" dirty="0"/>
              <a:t>fabrikasi komponen, </a:t>
            </a:r>
          </a:p>
          <a:p>
            <a:pPr lvl="1"/>
            <a:r>
              <a:rPr lang="id-ID" sz="1800" dirty="0"/>
              <a:t>perakitan menjadi produk akhir</a:t>
            </a:r>
          </a:p>
          <a:p>
            <a:pPr lvl="1"/>
            <a:r>
              <a:rPr lang="id-ID" sz="1800" dirty="0"/>
              <a:t>pengiriman ke pelanggan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Pada Rantai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1" y="1840288"/>
            <a:ext cx="2275809" cy="3360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dirty="0"/>
              <a:t>Konfigurasi dan cara pengelolaan system produksi sebelum dan sesudah DP akan berbeda</a:t>
            </a:r>
          </a:p>
        </p:txBody>
      </p:sp>
      <p:pic>
        <p:nvPicPr>
          <p:cNvPr id="8195" name="Picture 3" descr="Hasil gambar untuk perbedaan karakteristik sebelum decoupling point"/>
          <p:cNvPicPr>
            <a:picLocks noChangeAspect="1" noChangeArrowheads="1"/>
          </p:cNvPicPr>
          <p:nvPr/>
        </p:nvPicPr>
        <p:blipFill>
          <a:blip r:embed="rId2"/>
          <a:srcRect t="24074"/>
          <a:stretch>
            <a:fillRect/>
          </a:stretch>
        </p:blipFill>
        <p:spPr bwMode="auto">
          <a:xfrm>
            <a:off x="3143240" y="1985957"/>
            <a:ext cx="5857916" cy="32861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 (DP) Pada Rantai </a:t>
            </a:r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9" y="1840288"/>
            <a:ext cx="4143403" cy="3360379"/>
          </a:xfrm>
        </p:spPr>
        <p:txBody>
          <a:bodyPr>
            <a:normAutofit/>
          </a:bodyPr>
          <a:lstStyle/>
          <a:p>
            <a:r>
              <a:rPr lang="id-ID" sz="1800" dirty="0"/>
              <a:t>Proses produksi dapat diklasifikasikan dlm 4 kelompok :</a:t>
            </a:r>
          </a:p>
          <a:p>
            <a:pPr marL="714375" lvl="1" indent="-257175">
              <a:buFont typeface="+mj-lt"/>
              <a:buAutoNum type="arabicPeriod"/>
            </a:pPr>
            <a:r>
              <a:rPr lang="id-ID" sz="1600" i="1" dirty="0"/>
              <a:t>Make to Stock </a:t>
            </a:r>
            <a:r>
              <a:rPr lang="id-ID" sz="1600" dirty="0"/>
              <a:t>(MTS) </a:t>
            </a:r>
          </a:p>
          <a:p>
            <a:pPr marL="714375" lvl="1" indent="-257175">
              <a:buFont typeface="+mj-lt"/>
              <a:buAutoNum type="arabicPeriod"/>
            </a:pPr>
            <a:r>
              <a:rPr lang="id-ID" sz="1600" i="1" dirty="0"/>
              <a:t>Assembly to Order </a:t>
            </a:r>
            <a:r>
              <a:rPr lang="id-ID" sz="1600" dirty="0"/>
              <a:t>(ATO) </a:t>
            </a:r>
          </a:p>
          <a:p>
            <a:pPr marL="714375" lvl="1" indent="-257175">
              <a:buFont typeface="+mj-lt"/>
              <a:buAutoNum type="arabicPeriod"/>
            </a:pPr>
            <a:r>
              <a:rPr lang="id-ID" sz="1600" i="1" dirty="0"/>
              <a:t>Make to Order </a:t>
            </a:r>
            <a:r>
              <a:rPr lang="id-ID" sz="1600" dirty="0"/>
              <a:t>(MTO) </a:t>
            </a:r>
          </a:p>
          <a:p>
            <a:pPr marL="714375" lvl="1" indent="-257175">
              <a:buFont typeface="+mj-lt"/>
              <a:buAutoNum type="arabicPeriod"/>
            </a:pPr>
            <a:r>
              <a:rPr lang="id-ID" sz="1600" i="1" dirty="0"/>
              <a:t>Engineer to Order </a:t>
            </a:r>
            <a:r>
              <a:rPr lang="id-ID" sz="1600" dirty="0"/>
              <a:t>(ETO) </a:t>
            </a:r>
          </a:p>
          <a:p>
            <a:pPr marL="266700" indent="-266700"/>
            <a:r>
              <a:rPr lang="id-ID" sz="1800" dirty="0"/>
              <a:t>Decoupling point bisa diposisikan di salah satu dari empat proses umum tersebut. </a:t>
            </a:r>
          </a:p>
        </p:txBody>
      </p:sp>
      <p:pic>
        <p:nvPicPr>
          <p:cNvPr id="4" name="Picture 2" descr="Hasil gambar untuk decoupling 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43147"/>
            <a:ext cx="4352926" cy="250033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14375" lvl="1" indent="-257175" algn="r"/>
            <a:r>
              <a:rPr lang="id-ID" sz="3200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Make to Stock </a:t>
            </a:r>
            <a:r>
              <a:rPr lang="id-ID" sz="32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(MTS)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700206"/>
            <a:ext cx="8429684" cy="370047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Decoupling Point</a:t>
            </a:r>
            <a:endParaRPr lang="id-ID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DP berada pada proses terakhir yaitu pengiriman ke pelanggan.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Produk akhir dibuat berdasarkan ramalan.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Hanya kegiatan pengiriman yang dilakukan setelah ada pesanan dari pelanggan.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Efisiensi  fisik menjadi fokus dalam pengelolaannya.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Sistem MTS cocok untuk produk-produk fungsional.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>
                <a:solidFill>
                  <a:srgbClr val="C00000"/>
                </a:solidFill>
              </a:rPr>
              <a:t>Aspek kunci </a:t>
            </a:r>
            <a:r>
              <a:rPr lang="id-ID" dirty="0"/>
              <a:t>yang perlu diperhatikan 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penentuan </a:t>
            </a:r>
            <a:r>
              <a:rPr lang="id-ID" u="sng" dirty="0"/>
              <a:t>berapa dan dimana persediaan produk akhir harus disimpan </a:t>
            </a:r>
            <a:r>
              <a:rPr lang="id-ID" dirty="0"/>
              <a:t>dan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bagaimana </a:t>
            </a:r>
            <a:r>
              <a:rPr lang="id-ID" u="sng" dirty="0"/>
              <a:t>mekanisme atau aturan pengiriman produk jadi </a:t>
            </a:r>
            <a:r>
              <a:rPr lang="id-ID" dirty="0"/>
              <a:t>ke suatu lokasi pemasaran.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dirty="0"/>
              <a:t>Harus  ditentukan : Keseimbangan antara tingkat layanan pelanggan dan banyaknya persediaan produk jadi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Assembly to Order</a:t>
            </a:r>
            <a:endParaRPr lang="id-ID" sz="3200" dirty="0">
              <a:solidFill>
                <a:srgbClr val="5237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3603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1800" dirty="0"/>
              <a:t>Kegiatan </a:t>
            </a:r>
            <a:r>
              <a:rPr lang="id-ID" sz="1800" dirty="0">
                <a:solidFill>
                  <a:srgbClr val="0070C0"/>
                </a:solidFill>
              </a:rPr>
              <a:t>perakitan yang menunggu pesanan </a:t>
            </a:r>
            <a:r>
              <a:rPr lang="id-ID" sz="1800" dirty="0"/>
              <a:t>dari pelanggan, sedangkan kegiatan </a:t>
            </a:r>
            <a:r>
              <a:rPr lang="id-ID" sz="1800" dirty="0">
                <a:solidFill>
                  <a:srgbClr val="0070C0"/>
                </a:solidFill>
              </a:rPr>
              <a:t>fabrikasi</a:t>
            </a:r>
            <a:r>
              <a:rPr lang="id-ID" sz="1800" dirty="0"/>
              <a:t> komponen dilakukan atas dasar </a:t>
            </a:r>
            <a:r>
              <a:rPr lang="id-ID" sz="1800" dirty="0">
                <a:solidFill>
                  <a:srgbClr val="0070C0"/>
                </a:solidFill>
              </a:rPr>
              <a:t>ramalan</a:t>
            </a:r>
            <a:r>
              <a:rPr lang="id-ID" sz="18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1800" dirty="0"/>
              <a:t>DP ditempatkan di awal proses perakitan yang berarti bahwa </a:t>
            </a:r>
            <a:r>
              <a:rPr lang="id-ID" sz="1800" dirty="0">
                <a:solidFill>
                  <a:srgbClr val="0070C0"/>
                </a:solidFill>
              </a:rPr>
              <a:t>persediaan</a:t>
            </a:r>
            <a:r>
              <a:rPr lang="id-ID" sz="1800" dirty="0"/>
              <a:t> akan disimpan dalam bentuk </a:t>
            </a:r>
            <a:r>
              <a:rPr lang="id-ID" sz="1800" dirty="0">
                <a:solidFill>
                  <a:srgbClr val="0070C0"/>
                </a:solidFill>
              </a:rPr>
              <a:t>komponen-komponen yang sudah siap dirakit</a:t>
            </a:r>
            <a:r>
              <a:rPr lang="id-ID" sz="18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1800" i="1" dirty="0"/>
              <a:t>Supply chain </a:t>
            </a:r>
            <a:r>
              <a:rPr lang="id-ID" sz="1800" dirty="0"/>
              <a:t>harus punya akses informasi tentang </a:t>
            </a:r>
            <a:r>
              <a:rPr lang="id-ID" sz="1800" dirty="0">
                <a:solidFill>
                  <a:srgbClr val="0070C0"/>
                </a:solidFill>
              </a:rPr>
              <a:t>aspirasi pasar </a:t>
            </a:r>
            <a:r>
              <a:rPr lang="id-ID" sz="1800" dirty="0"/>
              <a:t>menyangkut </a:t>
            </a:r>
            <a:r>
              <a:rPr lang="id-ID" sz="1800" dirty="0">
                <a:solidFill>
                  <a:srgbClr val="0070C0"/>
                </a:solidFill>
              </a:rPr>
              <a:t>konfigurasi produk yang diinginkan oleh pelanggan</a:t>
            </a:r>
            <a:r>
              <a:rPr lang="id-ID" sz="18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1800" dirty="0"/>
              <a:t>Hal  kritis yang menentukan daya saing : </a:t>
            </a:r>
            <a:r>
              <a:rPr lang="id-ID" sz="1800" dirty="0">
                <a:solidFill>
                  <a:srgbClr val="C00000"/>
                </a:solidFill>
              </a:rPr>
              <a:t>lamanya proses perakitan </a:t>
            </a:r>
            <a:r>
              <a:rPr lang="id-ID" sz="1800" dirty="0"/>
              <a:t>setelah ada pesanan dari pelanggan.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id-ID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to Order</a:t>
            </a:r>
            <a:endParaRPr lang="id-ID" sz="3200" dirty="0">
              <a:solidFill>
                <a:srgbClr val="5237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3603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Pada system MTO, kegiatan </a:t>
            </a:r>
            <a:r>
              <a:rPr lang="id-ID" sz="2000" dirty="0">
                <a:solidFill>
                  <a:srgbClr val="0070C0"/>
                </a:solidFill>
              </a:rPr>
              <a:t>fabrikasi komponen menunggu pesanan </a:t>
            </a:r>
            <a:r>
              <a:rPr lang="id-ID" sz="2000" dirty="0"/>
              <a:t>dari pelanggan karena setiap pesanan mungkin membutuhkan jenis komponen yang berbeda-beda.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Kemiripan komponen antar produk relative sedikit.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d-ID" sz="2000" dirty="0"/>
              <a:t>Jumlah komponen mungkin sangat banyak, fabrikasi komponen harus menunggu pesanan terlebih dahulu.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id-ID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 to Order</a:t>
            </a:r>
            <a:endParaRPr lang="id-ID" sz="3200" dirty="0">
              <a:solidFill>
                <a:srgbClr val="5237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490916" cy="3360379"/>
          </a:xfrm>
        </p:spPr>
        <p:txBody>
          <a:bodyPr>
            <a:noAutofit/>
          </a:bodyPr>
          <a:lstStyle/>
          <a:p>
            <a:r>
              <a:rPr lang="id-ID" sz="2000" dirty="0"/>
              <a:t>ETO memiliki DP di awal proses perancangan produk. </a:t>
            </a:r>
          </a:p>
          <a:p>
            <a:r>
              <a:rPr lang="id-ID" sz="2000" dirty="0"/>
              <a:t>Produk, baru dirancang setelah ada pesanan dari pelanggan</a:t>
            </a:r>
          </a:p>
          <a:p>
            <a:r>
              <a:rPr lang="id-ID" sz="2000" dirty="0"/>
              <a:t>Model ini cocok kalau tiap pelanggan membutuhkan produk dengan rancangan yang spesifik. </a:t>
            </a:r>
          </a:p>
          <a:p>
            <a:r>
              <a:rPr lang="id-ID" sz="2000" dirty="0"/>
              <a:t>Pada system ETO kegiatan perancangan produk tidak hanya dilakukan oleh bagian engineering di sebuah perusahaan.</a:t>
            </a:r>
          </a:p>
          <a:p>
            <a:r>
              <a:rPr lang="id-ID" sz="2000" dirty="0">
                <a:solidFill>
                  <a:srgbClr val="C00000"/>
                </a:solidFill>
              </a:rPr>
              <a:t>Pelanggan</a:t>
            </a:r>
            <a:r>
              <a:rPr lang="id-ID" sz="2000" dirty="0"/>
              <a:t> maupun </a:t>
            </a:r>
            <a:r>
              <a:rPr lang="id-ID" sz="2000" dirty="0">
                <a:solidFill>
                  <a:srgbClr val="C00000"/>
                </a:solidFill>
              </a:rPr>
              <a:t>supplier</a:t>
            </a:r>
            <a:r>
              <a:rPr lang="id-ID" sz="2000" dirty="0"/>
              <a:t> biasanya </a:t>
            </a:r>
            <a:r>
              <a:rPr lang="id-ID" sz="2000" dirty="0">
                <a:solidFill>
                  <a:srgbClr val="C00000"/>
                </a:solidFill>
              </a:rPr>
              <a:t>terlibat</a:t>
            </a:r>
            <a:r>
              <a:rPr lang="id-ID" sz="2000" dirty="0"/>
              <a:t> dalam perancangan produk. </a:t>
            </a:r>
          </a:p>
          <a:p>
            <a:r>
              <a:rPr lang="id-ID" sz="2000" dirty="0"/>
              <a:t>Kesuksesan system ETO sangat ditentukan oleh </a:t>
            </a:r>
            <a:r>
              <a:rPr lang="id-ID" sz="2000" dirty="0">
                <a:solidFill>
                  <a:srgbClr val="C00000"/>
                </a:solidFill>
              </a:rPr>
              <a:t>kecepatan</a:t>
            </a:r>
            <a:r>
              <a:rPr lang="id-ID" sz="2000" dirty="0"/>
              <a:t> bagian engineering </a:t>
            </a:r>
            <a:r>
              <a:rPr lang="id-ID" sz="2000" dirty="0">
                <a:solidFill>
                  <a:srgbClr val="C00000"/>
                </a:solidFill>
              </a:rPr>
              <a:t>merancang sebuah produk</a:t>
            </a:r>
            <a:r>
              <a:rPr lang="id-ID" sz="2000" dirty="0"/>
              <a:t>.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8786842" y="4986353"/>
            <a:ext cx="285752" cy="357190"/>
          </a:xfrm>
          <a:prstGeom prst="stripedRight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Postponement</a:t>
            </a:r>
            <a:endParaRPr lang="id-ID" sz="3200" i="1" dirty="0">
              <a:solidFill>
                <a:srgbClr val="5237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205163" cy="3360379"/>
          </a:xfrm>
        </p:spPr>
        <p:txBody>
          <a:bodyPr>
            <a:normAutofit/>
          </a:bodyPr>
          <a:lstStyle/>
          <a:p>
            <a:r>
              <a:rPr lang="id-ID" sz="2000" dirty="0"/>
              <a:t>Menggeser DP ke arah hulu :</a:t>
            </a:r>
          </a:p>
          <a:p>
            <a:pPr lvl="1"/>
            <a:r>
              <a:rPr lang="id-ID" sz="1800" dirty="0"/>
              <a:t>Akan menciptakan produk-produk dengan banyak variasi, </a:t>
            </a:r>
          </a:p>
          <a:p>
            <a:pPr lvl="1"/>
            <a:r>
              <a:rPr lang="id-ID" sz="1800" dirty="0"/>
              <a:t>mengurangi ketergantungan terhadap ramalan permintaan, </a:t>
            </a:r>
          </a:p>
          <a:p>
            <a:pPr lvl="1"/>
            <a:r>
              <a:rPr lang="id-ID" sz="1800" dirty="0"/>
              <a:t>mengurangi persediaan barang setengah jadi </a:t>
            </a:r>
          </a:p>
          <a:p>
            <a:pPr lvl="1"/>
            <a:r>
              <a:rPr lang="id-ID" sz="1800" dirty="0"/>
              <a:t>mengurangi resiko keusangan persediaan.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Postponement</a:t>
            </a:r>
            <a:endParaRPr lang="id-ID" dirty="0">
              <a:solidFill>
                <a:srgbClr val="5237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490916" cy="3360379"/>
          </a:xfrm>
        </p:spPr>
        <p:txBody>
          <a:bodyPr>
            <a:normAutofit/>
          </a:bodyPr>
          <a:lstStyle/>
          <a:p>
            <a:r>
              <a:rPr lang="id-ID" sz="2000" dirty="0"/>
              <a:t>Pergeseran ke </a:t>
            </a:r>
            <a:r>
              <a:rPr lang="id-ID" sz="2000" dirty="0">
                <a:solidFill>
                  <a:srgbClr val="C00000"/>
                </a:solidFill>
              </a:rPr>
              <a:t>arah hulu </a:t>
            </a:r>
            <a:r>
              <a:rPr lang="id-ID" sz="2000" dirty="0"/>
              <a:t>biasanya dilakukan apabila </a:t>
            </a:r>
            <a:r>
              <a:rPr lang="id-ID" sz="2000" dirty="0">
                <a:solidFill>
                  <a:srgbClr val="C00000"/>
                </a:solidFill>
              </a:rPr>
              <a:t>pelanggan tidak lagi bisa menerima produk-produk yang standard</a:t>
            </a:r>
            <a:r>
              <a:rPr lang="id-ID" sz="2000" dirty="0"/>
              <a:t> sehingga </a:t>
            </a:r>
            <a:r>
              <a:rPr lang="id-ID" sz="2000" i="1" dirty="0"/>
              <a:t>supply chain </a:t>
            </a:r>
            <a:r>
              <a:rPr lang="id-ID" sz="2000" dirty="0"/>
              <a:t>perlu meluncurkan produk-produk dengan variasi baru.</a:t>
            </a:r>
          </a:p>
          <a:p>
            <a:r>
              <a:rPr lang="id-ID" sz="2000" dirty="0"/>
              <a:t>Mengubah posisi ke arah hilir berarti </a:t>
            </a:r>
          </a:p>
          <a:p>
            <a:pPr lvl="1"/>
            <a:r>
              <a:rPr lang="id-ID" sz="1800" dirty="0"/>
              <a:t>memperbanyak proses-proses standard dalam supply chain dan </a:t>
            </a:r>
          </a:p>
          <a:p>
            <a:pPr lvl="1"/>
            <a:r>
              <a:rPr lang="id-ID" sz="1800" dirty="0"/>
              <a:t>membatasi proses </a:t>
            </a:r>
            <a:r>
              <a:rPr lang="id-ID" sz="1800" i="1" dirty="0"/>
              <a:t>customized</a:t>
            </a:r>
            <a:r>
              <a:rPr lang="id-ID" sz="1800" dirty="0"/>
              <a:t> hanya pada langkah-langkah terakhir.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465" y="538934"/>
            <a:ext cx="6965245" cy="946957"/>
          </a:xfrm>
        </p:spPr>
        <p:txBody>
          <a:bodyPr>
            <a:normAutofit/>
          </a:bodyPr>
          <a:lstStyle/>
          <a:p>
            <a:pPr algn="r"/>
            <a:r>
              <a:rPr lang="id-ID" sz="36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 Strategi Rantai Pasok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87704"/>
            <a:ext cx="8429684" cy="3544218"/>
          </a:xfrm>
        </p:spPr>
        <p:txBody>
          <a:bodyPr>
            <a:noAutofit/>
          </a:bodyPr>
          <a:lstStyle/>
          <a:p>
            <a:r>
              <a:rPr lang="id-ID" sz="1800" dirty="0"/>
              <a:t>Setiap perusahaan yang ingin menang atau bertahan dalam persaingan harus memiliki </a:t>
            </a:r>
            <a:r>
              <a:rPr lang="id-ID" sz="1800" dirty="0">
                <a:solidFill>
                  <a:srgbClr val="C00000"/>
                </a:solidFill>
              </a:rPr>
              <a:t>strategi yang tepat </a:t>
            </a:r>
            <a:r>
              <a:rPr lang="id-ID" sz="1800" dirty="0"/>
              <a:t>untuk tujuan jangka panjang yang ingin dicapai</a:t>
            </a:r>
          </a:p>
          <a:p>
            <a:r>
              <a:rPr lang="id-ID" sz="28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</a:t>
            </a:r>
            <a:r>
              <a:rPr lang="id-ID" sz="2800" dirty="0">
                <a:solidFill>
                  <a:srgbClr val="52379F"/>
                </a:solidFill>
              </a:rPr>
              <a:t> </a:t>
            </a:r>
            <a:r>
              <a:rPr lang="id-ID" sz="1800" dirty="0"/>
              <a:t>adalah </a:t>
            </a:r>
            <a:r>
              <a:rPr lang="id-ID" sz="1800" dirty="0">
                <a:solidFill>
                  <a:srgbClr val="C00000"/>
                </a:solidFill>
              </a:rPr>
              <a:t>kumpulan berbagai keputusan dan aksi </a:t>
            </a:r>
            <a:r>
              <a:rPr lang="id-ID" sz="1800" dirty="0"/>
              <a:t>yang dilakukan suatu organisasi /</a:t>
            </a:r>
            <a:r>
              <a:rPr lang="fi-FI" sz="1800" dirty="0"/>
              <a:t> </a:t>
            </a:r>
            <a:r>
              <a:rPr lang="fi-FI" sz="1800" dirty="0">
                <a:solidFill>
                  <a:srgbClr val="C00000"/>
                </a:solidFill>
              </a:rPr>
              <a:t>beberapa organisasi </a:t>
            </a:r>
            <a:r>
              <a:rPr lang="fi-FI" sz="1800" dirty="0"/>
              <a:t>secara bersama-sama</a:t>
            </a:r>
            <a:r>
              <a:rPr lang="id-ID" sz="1800" dirty="0"/>
              <a:t> untuk mencapai </a:t>
            </a:r>
            <a:r>
              <a:rPr lang="id-ID" sz="1800" dirty="0">
                <a:solidFill>
                  <a:srgbClr val="C00000"/>
                </a:solidFill>
              </a:rPr>
              <a:t>tujuan jagka panjang </a:t>
            </a:r>
            <a:r>
              <a:rPr lang="id-ID" sz="1800" dirty="0"/>
              <a:t>yang telah ditentukan.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id-ID" sz="1800" dirty="0"/>
              <a:t>Dalam konteks </a:t>
            </a:r>
            <a:r>
              <a:rPr lang="id-ID" sz="1800" i="1" dirty="0"/>
              <a:t>Supply Chain</a:t>
            </a:r>
            <a:r>
              <a:rPr lang="id-ID" sz="1800" dirty="0"/>
              <a:t>, keputusan ini bisa berupa 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d-ID" sz="1600" dirty="0"/>
              <a:t>pendirian pabrik baru,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sz="1600" dirty="0"/>
              <a:t>penambahan kapasitas produksi,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sz="1600" dirty="0"/>
              <a:t>perancangan produk baru,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sz="1600" dirty="0"/>
              <a:t>pengalihan tanggung jawab pengelolaan persediaan ke supplier,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sz="1600" dirty="0"/>
              <a:t>pengurangan jumlah supplier,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sz="1600" dirty="0"/>
              <a:t>pemberlakuan sistem pengendalian kualitas yang baru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sz="1600" dirty="0"/>
              <a:t>dsb</a:t>
            </a:r>
          </a:p>
        </p:txBody>
      </p:sp>
    </p:spTree>
    <p:extLst>
      <p:ext uri="{BB962C8B-B14F-4D97-AF65-F5344CB8AC3E}">
        <p14:creationId xmlns:p14="http://schemas.microsoft.com/office/powerpoint/2010/main" val="29872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i="1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Postponement</a:t>
            </a:r>
            <a:endParaRPr lang="id-ID" dirty="0">
              <a:solidFill>
                <a:srgbClr val="5237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240" y="1840288"/>
            <a:ext cx="8490916" cy="3360379"/>
          </a:xfrm>
        </p:spPr>
        <p:txBody>
          <a:bodyPr>
            <a:normAutofit/>
          </a:bodyPr>
          <a:lstStyle/>
          <a:p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i="1" dirty="0"/>
              <a:t>supply chain </a:t>
            </a:r>
            <a:r>
              <a:rPr lang="en-US" sz="2000" dirty="0"/>
              <a:t>yang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pergeseran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DP/OPP (</a:t>
            </a:r>
            <a:r>
              <a:rPr lang="en-US" sz="2000" i="1" dirty="0"/>
              <a:t>Order Penetration Point</a:t>
            </a:r>
            <a:r>
              <a:rPr lang="en-US" sz="2000" dirty="0"/>
              <a:t>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C00000"/>
                </a:solidFill>
              </a:rPr>
              <a:t>postponement</a:t>
            </a:r>
            <a:r>
              <a:rPr lang="en-US" sz="2000" dirty="0"/>
              <a:t>.</a:t>
            </a:r>
            <a:endParaRPr lang="id-ID" sz="2000" dirty="0"/>
          </a:p>
          <a:p>
            <a:r>
              <a:rPr lang="id-ID" sz="2000" i="1" dirty="0"/>
              <a:t>Postponement</a:t>
            </a:r>
            <a:r>
              <a:rPr lang="id-ID" sz="2000" dirty="0"/>
              <a:t> pada dasarnya </a:t>
            </a:r>
            <a:r>
              <a:rPr lang="id-ID" dirty="0">
                <a:solidFill>
                  <a:srgbClr val="00B050"/>
                </a:solidFill>
              </a:rPr>
              <a:t>menunda differensiasi produk </a:t>
            </a:r>
            <a:r>
              <a:rPr lang="id-ID" sz="2000" dirty="0"/>
              <a:t>sampai ada pesanan dari pelanggan. </a:t>
            </a:r>
          </a:p>
          <a:p>
            <a:r>
              <a:rPr lang="id-ID" sz="2000" i="1" dirty="0"/>
              <a:t>Postponement</a:t>
            </a:r>
            <a:r>
              <a:rPr lang="id-ID" sz="2000" dirty="0"/>
              <a:t> sangat penting bagi supply chain yang menangani produk-produk inovatif. </a:t>
            </a:r>
          </a:p>
          <a:p>
            <a:r>
              <a:rPr lang="id-ID" sz="2000" i="1" dirty="0"/>
              <a:t>Postponement</a:t>
            </a:r>
            <a:r>
              <a:rPr lang="id-ID" sz="2000" dirty="0"/>
              <a:t> bisa mengurangi resiko suatu produk menumpuk berlebih di akhir musim jualnya.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ungah" pitchFamily="50" charset="0"/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5" y="538934"/>
            <a:ext cx="6965245" cy="946957"/>
          </a:xfrm>
        </p:spPr>
        <p:txBody>
          <a:bodyPr>
            <a:normAutofit/>
          </a:bodyPr>
          <a:lstStyle/>
          <a:p>
            <a:pPr algn="r"/>
            <a:r>
              <a:rPr lang="id-ID" sz="36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 Strategi Rantai Pasok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00205"/>
            <a:ext cx="8429684" cy="33629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id-ID" sz="1800" dirty="0"/>
              <a:t>Strategi </a:t>
            </a:r>
            <a:r>
              <a:rPr lang="id-ID" dirty="0">
                <a:solidFill>
                  <a:srgbClr val="0070C0"/>
                </a:solidFill>
              </a:rPr>
              <a:t>dimulai</a:t>
            </a:r>
            <a:r>
              <a:rPr lang="id-ID" sz="1800" dirty="0"/>
              <a:t> dengan pernyataan yang jelas mengenai </a:t>
            </a:r>
            <a:r>
              <a:rPr lang="id-ID" dirty="0">
                <a:solidFill>
                  <a:srgbClr val="0070C0"/>
                </a:solidFill>
              </a:rPr>
              <a:t>tujuan </a:t>
            </a:r>
            <a:r>
              <a:rPr lang="id-ID" sz="1800" dirty="0"/>
              <a:t>perusahaan.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it-IT" sz="1800" dirty="0"/>
              <a:t>Formula strategi dimulai dengan mendefinisikan strategi korporasi</a:t>
            </a:r>
            <a:r>
              <a:rPr lang="id-ID" sz="1800" dirty="0"/>
              <a:t> dengan melibatkan: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id-ID" sz="1600" dirty="0"/>
              <a:t>Identifikasi </a:t>
            </a:r>
            <a:r>
              <a:rPr lang="fi-FI" sz="1600" dirty="0"/>
              <a:t>kebutuhan, kekuatan dan kelemahan</a:t>
            </a:r>
            <a:r>
              <a:rPr lang="id-ID" sz="1600" dirty="0"/>
              <a:t> dari 4 komponen utama (</a:t>
            </a:r>
            <a:r>
              <a:rPr lang="id-ID" sz="1600" dirty="0">
                <a:solidFill>
                  <a:srgbClr val="C00000"/>
                </a:solidFill>
              </a:rPr>
              <a:t>pelanggan</a:t>
            </a:r>
            <a:r>
              <a:rPr lang="id-ID" sz="1600" dirty="0"/>
              <a:t>, </a:t>
            </a:r>
            <a:r>
              <a:rPr lang="id-ID" sz="1600" dirty="0">
                <a:solidFill>
                  <a:srgbClr val="C00000"/>
                </a:solidFill>
              </a:rPr>
              <a:t>pemasok</a:t>
            </a:r>
            <a:r>
              <a:rPr lang="id-ID" sz="1600" dirty="0"/>
              <a:t>, </a:t>
            </a:r>
            <a:r>
              <a:rPr lang="id-ID" sz="1600" dirty="0">
                <a:solidFill>
                  <a:srgbClr val="C00000"/>
                </a:solidFill>
              </a:rPr>
              <a:t>pesaing</a:t>
            </a:r>
            <a:r>
              <a:rPr lang="id-ID" sz="1600" dirty="0"/>
              <a:t> dan </a:t>
            </a:r>
            <a:r>
              <a:rPr lang="id-ID" sz="1600" dirty="0">
                <a:solidFill>
                  <a:srgbClr val="C00000"/>
                </a:solidFill>
              </a:rPr>
              <a:t>perusahaan</a:t>
            </a:r>
            <a:r>
              <a:rPr lang="id-ID" sz="1600" dirty="0"/>
              <a:t> itu sendiri)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id-ID" sz="1600" dirty="0"/>
              <a:t>Melihat kedepan; yaitu mempertimbangkan </a:t>
            </a:r>
            <a:r>
              <a:rPr lang="id-ID" sz="1600" dirty="0">
                <a:solidFill>
                  <a:srgbClr val="C00000"/>
                </a:solidFill>
              </a:rPr>
              <a:t>strategi yang bertentangan</a:t>
            </a:r>
            <a:r>
              <a:rPr lang="id-ID" sz="1600" dirty="0"/>
              <a:t> dengan Intuisi / yang tidak lazim </a:t>
            </a:r>
          </a:p>
        </p:txBody>
      </p:sp>
    </p:spTree>
    <p:extLst>
      <p:ext uri="{BB962C8B-B14F-4D97-AF65-F5344CB8AC3E}">
        <p14:creationId xmlns:p14="http://schemas.microsoft.com/office/powerpoint/2010/main" val="29872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5" y="562556"/>
            <a:ext cx="6965245" cy="946957"/>
          </a:xfrm>
        </p:spPr>
        <p:txBody>
          <a:bodyPr>
            <a:normAutofit/>
          </a:bodyPr>
          <a:lstStyle/>
          <a:p>
            <a:pPr algn="r"/>
            <a:r>
              <a:rPr lang="id-ID" sz="36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 Strategi Rantai Pasok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2200271"/>
            <a:ext cx="4643470" cy="23574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id-ID" sz="1800" dirty="0"/>
              <a:t>Strategi operasi pada hakikatnya adalah </a:t>
            </a:r>
            <a:r>
              <a:rPr lang="id-ID" sz="1800" dirty="0">
                <a:solidFill>
                  <a:srgbClr val="C00000"/>
                </a:solidFill>
              </a:rPr>
              <a:t>rekonsiliasi</a:t>
            </a:r>
            <a:r>
              <a:rPr lang="id-ID" sz="1800" dirty="0"/>
              <a:t> antara kebutuhan pasar dengan kemampuan sumber daya suatu perusahaan. (Slack &amp; Lewis)</a:t>
            </a:r>
          </a:p>
          <a:p>
            <a:r>
              <a:rPr lang="id-ID" sz="1800" dirty="0"/>
              <a:t>Sumber daya bukan lagi hanya sumber daya internal, namun </a:t>
            </a:r>
            <a:r>
              <a:rPr lang="id-ID" sz="1800" dirty="0">
                <a:solidFill>
                  <a:srgbClr val="C00000"/>
                </a:solidFill>
              </a:rPr>
              <a:t>kumpulan sumber daya di </a:t>
            </a:r>
            <a:r>
              <a:rPr lang="en-US" sz="1800" dirty="0" err="1">
                <a:solidFill>
                  <a:srgbClr val="C00000"/>
                </a:solidFill>
              </a:rPr>
              <a:t>sepanjang</a:t>
            </a:r>
            <a:r>
              <a:rPr lang="en-US" sz="1800" dirty="0">
                <a:solidFill>
                  <a:srgbClr val="C00000"/>
                </a:solidFill>
              </a:rPr>
              <a:t> supply chain </a:t>
            </a:r>
            <a:r>
              <a:rPr lang="en-US" sz="1800" dirty="0"/>
              <a:t>yang </a:t>
            </a:r>
            <a:r>
              <a:rPr lang="en-US" sz="1800" dirty="0" err="1"/>
              <a:t>mendukung</a:t>
            </a:r>
            <a:r>
              <a:rPr lang="id-ID" sz="1800" dirty="0"/>
              <a:t> </a:t>
            </a:r>
            <a:r>
              <a:rPr lang="sv-SE" sz="1800" dirty="0"/>
              <a:t>semua aktivitas sehingga produk jadi bisa</a:t>
            </a:r>
            <a:r>
              <a:rPr lang="id-ID" sz="1800" dirty="0"/>
              <a:t> </a:t>
            </a:r>
            <a:r>
              <a:rPr lang="pt-BR" sz="1800" dirty="0"/>
              <a:t>sampai ke tangan </a:t>
            </a:r>
            <a:r>
              <a:rPr lang="pt-BR" sz="1800" i="1" dirty="0"/>
              <a:t>end customer</a:t>
            </a:r>
            <a:endParaRPr lang="id-ID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00034" y="2208237"/>
          <a:ext cx="3357586" cy="234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771643"/>
            <a:ext cx="175560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1400" i="1" dirty="0"/>
              <a:t>market perspective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4700601"/>
            <a:ext cx="190949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1400" i="1" dirty="0"/>
              <a:t>recource perspective</a:t>
            </a:r>
          </a:p>
        </p:txBody>
      </p:sp>
    </p:spTree>
    <p:extLst>
      <p:ext uri="{BB962C8B-B14F-4D97-AF65-F5344CB8AC3E}">
        <p14:creationId xmlns:p14="http://schemas.microsoft.com/office/powerpoint/2010/main" val="29872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5" y="562556"/>
            <a:ext cx="6965245" cy="946957"/>
          </a:xfrm>
        </p:spPr>
        <p:txBody>
          <a:bodyPr>
            <a:normAutofit/>
          </a:bodyPr>
          <a:lstStyle/>
          <a:p>
            <a:pPr algn="r"/>
            <a:r>
              <a:rPr lang="id-ID" sz="36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 Strategi Rantai Pasok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14519"/>
            <a:ext cx="8501122" cy="3286148"/>
          </a:xfrm>
        </p:spPr>
        <p:txBody>
          <a:bodyPr>
            <a:noAutofit/>
          </a:bodyPr>
          <a:lstStyle/>
          <a:p>
            <a:r>
              <a:rPr lang="id-ID" sz="1800" dirty="0"/>
              <a:t>Supply chain bergantung sepenuhnya pada </a:t>
            </a:r>
            <a:r>
              <a:rPr lang="id-ID" sz="2000" i="1" dirty="0">
                <a:solidFill>
                  <a:srgbClr val="C00000"/>
                </a:solidFill>
                <a:latin typeface="Aged Machine" pitchFamily="2" charset="0"/>
              </a:rPr>
              <a:t>end </a:t>
            </a:r>
            <a:r>
              <a:rPr lang="da-DK" sz="2000" i="1" dirty="0">
                <a:solidFill>
                  <a:srgbClr val="C00000"/>
                </a:solidFill>
                <a:latin typeface="Aged Machine" pitchFamily="2" charset="0"/>
              </a:rPr>
              <a:t>customer</a:t>
            </a:r>
            <a:r>
              <a:rPr lang="da-DK" sz="1800" i="1" dirty="0"/>
              <a:t>, bukan pada</a:t>
            </a:r>
            <a:r>
              <a:rPr lang="id-ID" sz="1800" i="1" dirty="0"/>
              <a:t> </a:t>
            </a:r>
            <a:r>
              <a:rPr lang="pt-BR" sz="1800" i="1" dirty="0"/>
              <a:t>immediate</a:t>
            </a:r>
            <a:r>
              <a:rPr lang="id-ID" sz="1800" i="1" dirty="0"/>
              <a:t> </a:t>
            </a:r>
            <a:r>
              <a:rPr lang="pt-BR" sz="1800" i="1" dirty="0"/>
              <a:t>customer</a:t>
            </a:r>
          </a:p>
          <a:p>
            <a:r>
              <a:rPr lang="id-ID" sz="1800" dirty="0"/>
              <a:t>Contoh: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i-FI" sz="1600" dirty="0"/>
              <a:t>Pabrik bahan kimia tidak akan bertahan lama jika</a:t>
            </a:r>
            <a:r>
              <a:rPr lang="id-ID" sz="1600" dirty="0"/>
              <a:t> produk detergen yang dihasilkan tidak disukai di pasar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id-ID" sz="1600" dirty="0"/>
              <a:t>Pasar pabrik bahan kimia bukanlah pabrik detergen, tetapi pelanggan yang menggunakan detergen</a:t>
            </a:r>
          </a:p>
        </p:txBody>
      </p:sp>
      <p:sp>
        <p:nvSpPr>
          <p:cNvPr id="4" name="Striped Right Arrow 3"/>
          <p:cNvSpPr/>
          <p:nvPr/>
        </p:nvSpPr>
        <p:spPr>
          <a:xfrm>
            <a:off x="8786842" y="4986353"/>
            <a:ext cx="285752" cy="357190"/>
          </a:xfrm>
          <a:prstGeom prst="stripedRight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72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57197"/>
            <a:ext cx="6965245" cy="946957"/>
          </a:xfrm>
        </p:spPr>
        <p:txBody>
          <a:bodyPr>
            <a:normAutofit/>
          </a:bodyPr>
          <a:lstStyle/>
          <a:p>
            <a:pPr algn="r"/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  <a:r>
              <a:rPr lang="id-ID" sz="36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Strategis Rantai Pasok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00219"/>
            <a:ext cx="8143932" cy="343170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1800" dirty="0"/>
              <a:t>Untuk bisa memenangkan persaingan pasar maka </a:t>
            </a:r>
            <a:r>
              <a:rPr lang="id-ID" sz="1800" i="1" dirty="0"/>
              <a:t>supply chain </a:t>
            </a:r>
            <a:r>
              <a:rPr lang="id-ID" sz="1800" dirty="0"/>
              <a:t>harus bisa menyediakan produk yang: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dirty="0">
                <a:solidFill>
                  <a:srgbClr val="0070C0"/>
                </a:solidFill>
                <a:latin typeface="Aged Machine" pitchFamily="2" charset="0"/>
              </a:rPr>
              <a:t>Murah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dirty="0">
                <a:solidFill>
                  <a:srgbClr val="7030A0"/>
                </a:solidFill>
                <a:latin typeface="Aged Machine" pitchFamily="2" charset="0"/>
              </a:rPr>
              <a:t>Berkualitas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dirty="0">
                <a:solidFill>
                  <a:srgbClr val="00B050"/>
                </a:solidFill>
                <a:latin typeface="Aged Machine" pitchFamily="2" charset="0"/>
              </a:rPr>
              <a:t>Tepat waktu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id-ID" dirty="0">
                <a:solidFill>
                  <a:schemeClr val="accent4"/>
                </a:solidFill>
                <a:latin typeface="Aged Machine" pitchFamily="2" charset="0"/>
              </a:rPr>
              <a:t>Bervariasi</a:t>
            </a:r>
          </a:p>
          <a:p>
            <a:r>
              <a:rPr lang="nn-NO" sz="1800" dirty="0"/>
              <a:t>Tingkat kepentingan untuk masing-masing tujuan</a:t>
            </a:r>
            <a:r>
              <a:rPr lang="id-ID" sz="1800" dirty="0"/>
              <a:t>, berbeda-beda untuk setiap </a:t>
            </a:r>
            <a:r>
              <a:rPr lang="id-ID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produk </a:t>
            </a:r>
            <a:r>
              <a:rPr lang="id-ID" sz="1800" dirty="0"/>
              <a:t>dan </a:t>
            </a:r>
            <a:r>
              <a:rPr lang="id-ID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 pelanggan</a:t>
            </a:r>
            <a:r>
              <a:rPr lang="id-ID" sz="1800" dirty="0"/>
              <a:t>.</a:t>
            </a:r>
          </a:p>
          <a:p>
            <a:r>
              <a:rPr lang="id-ID" sz="1800" dirty="0"/>
              <a:t>Tujuan Strategis </a:t>
            </a:r>
            <a:r>
              <a:rPr lang="id-ID" sz="1800" i="1" dirty="0"/>
              <a:t>Supply Chain </a:t>
            </a:r>
            <a:r>
              <a:rPr lang="id-ID" sz="1800" dirty="0"/>
              <a:t>adalah </a:t>
            </a:r>
            <a:r>
              <a:rPr lang="id-ID" sz="2000" b="1" dirty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menyelaraskan permintaan dan penawaran</a:t>
            </a:r>
            <a:r>
              <a:rPr lang="id-ID" sz="2000" b="1" dirty="0">
                <a:latin typeface="Dotum" pitchFamily="34" charset="-127"/>
                <a:ea typeface="Dotum" pitchFamily="34" charset="-127"/>
              </a:rPr>
              <a:t> </a:t>
            </a:r>
            <a:r>
              <a:rPr lang="id-ID" sz="1800" dirty="0"/>
              <a:t>seefektif dan seefisien mungkin. </a:t>
            </a:r>
          </a:p>
        </p:txBody>
      </p:sp>
    </p:spTree>
    <p:extLst>
      <p:ext uri="{BB962C8B-B14F-4D97-AF65-F5344CB8AC3E}">
        <p14:creationId xmlns:p14="http://schemas.microsoft.com/office/powerpoint/2010/main" val="29872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57197"/>
            <a:ext cx="6965245" cy="946957"/>
          </a:xfrm>
        </p:spPr>
        <p:txBody>
          <a:bodyPr>
            <a:normAutofit/>
          </a:bodyPr>
          <a:lstStyle/>
          <a:p>
            <a:pPr algn="r"/>
            <a:r>
              <a:rPr lang="id-ID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  <a:r>
              <a:rPr lang="id-ID" sz="3600" dirty="0">
                <a:solidFill>
                  <a:srgbClr val="5237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Strategis Rantai Pasok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85957"/>
            <a:ext cx="3857652" cy="32459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id-ID" sz="1600" dirty="0"/>
              <a:t>Tujuan strategis bisa dicapai jika </a:t>
            </a:r>
            <a:r>
              <a:rPr lang="id-ID" sz="1600" i="1" dirty="0"/>
              <a:t>supply chain </a:t>
            </a:r>
            <a:r>
              <a:rPr lang="id-ID" sz="1600" dirty="0"/>
              <a:t>memiliki kemampuan untuk :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sz="1400" dirty="0"/>
              <a:t>Beroperasi secara efisien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sz="1400" dirty="0"/>
              <a:t>Beroperasi secara benar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sz="1400" dirty="0"/>
              <a:t>Cepat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sz="1400" dirty="0"/>
              <a:t>Fleksibel</a:t>
            </a:r>
          </a:p>
          <a:p>
            <a:pPr marL="800100" lvl="1" indent="-342900">
              <a:buFont typeface="+mj-lt"/>
              <a:buAutoNum type="arabicPeriod"/>
            </a:pPr>
            <a:r>
              <a:rPr lang="id-ID" sz="1400" dirty="0"/>
              <a:t>Inovatif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6042" t="28334" r="24999" b="23332"/>
          <a:stretch>
            <a:fillRect/>
          </a:stretch>
        </p:blipFill>
        <p:spPr bwMode="auto">
          <a:xfrm>
            <a:off x="4214810" y="2128833"/>
            <a:ext cx="4785331" cy="295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triped Right Arrow 4"/>
          <p:cNvSpPr/>
          <p:nvPr/>
        </p:nvSpPr>
        <p:spPr>
          <a:xfrm>
            <a:off x="8786842" y="4986353"/>
            <a:ext cx="285752" cy="357190"/>
          </a:xfrm>
          <a:prstGeom prst="stripedRight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72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Produk dan Pasar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1840288"/>
            <a:ext cx="8062287" cy="2834461"/>
          </a:xfrm>
        </p:spPr>
        <p:txBody>
          <a:bodyPr/>
          <a:lstStyle/>
          <a:p>
            <a:r>
              <a:rPr lang="id-ID" dirty="0"/>
              <a:t>Marshal Fisher membagi produk menjadi dua kategori :</a:t>
            </a:r>
          </a:p>
          <a:p>
            <a:pPr lvl="1"/>
            <a:r>
              <a:rPr lang="id-ID" dirty="0"/>
              <a:t>Produk fungsional</a:t>
            </a:r>
          </a:p>
          <a:p>
            <a:pPr lvl="1"/>
            <a:r>
              <a:rPr lang="id-ID" dirty="0"/>
              <a:t>Produk inovatif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Theme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3124</TotalTime>
  <Words>1606</Words>
  <Application>Microsoft Office PowerPoint</Application>
  <PresentationFormat>Custom</PresentationFormat>
  <Paragraphs>193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Dotum</vt:lpstr>
      <vt:lpstr>Aged Machine</vt:lpstr>
      <vt:lpstr>Arial</vt:lpstr>
      <vt:lpstr>Bungah</vt:lpstr>
      <vt:lpstr>Calibri</vt:lpstr>
      <vt:lpstr>Trebuchet MS</vt:lpstr>
      <vt:lpstr>Theme1</vt:lpstr>
      <vt:lpstr>STRATEGI  Supply Chain</vt:lpstr>
      <vt:lpstr>Today !</vt:lpstr>
      <vt:lpstr>Definisi Strategi Rantai Pasok</vt:lpstr>
      <vt:lpstr>Definisi Strategi Rantai Pasok</vt:lpstr>
      <vt:lpstr>Definisi Strategi Rantai Pasok</vt:lpstr>
      <vt:lpstr>Definisi Strategi Rantai Pasok</vt:lpstr>
      <vt:lpstr>Tujuan Strategis Rantai Pasok</vt:lpstr>
      <vt:lpstr>Tujuan Strategis Rantai Pasok</vt:lpstr>
      <vt:lpstr>Karakteristik Produk dan Pasar</vt:lpstr>
      <vt:lpstr>Produk Fungsional</vt:lpstr>
      <vt:lpstr>Produk Inovatif</vt:lpstr>
      <vt:lpstr>Perbedaan Karakteristik Produk Fungsional dan Inovatif</vt:lpstr>
      <vt:lpstr>Strategi SC : Efisien atau Responsif</vt:lpstr>
      <vt:lpstr>Strategi SC : Efisien atau Responsif</vt:lpstr>
      <vt:lpstr>Kesesuaian Strategi SC dengan Kebijakan Taktis</vt:lpstr>
      <vt:lpstr>Keputusan Taktis &amp; Strategi SC</vt:lpstr>
      <vt:lpstr>Decoupling Point (DP) Pada Rantai Pasok</vt:lpstr>
      <vt:lpstr>Decoupling Point (DP) Pada Rantai Pasok</vt:lpstr>
      <vt:lpstr>Decoupling Point (DP) Pada Rantai Pasok</vt:lpstr>
      <vt:lpstr>Decoupling Point (DP) Pada Rantai Pasok</vt:lpstr>
      <vt:lpstr>Decoupling Point (DP) Pada Rantai Pasok</vt:lpstr>
      <vt:lpstr>Decoupling Point (DP) Pada Rantai Pasok</vt:lpstr>
      <vt:lpstr>Decoupling Point (DP) Pada Rantai Pasok</vt:lpstr>
      <vt:lpstr>Make to Stock (MTS) </vt:lpstr>
      <vt:lpstr>Assembly to Order</vt:lpstr>
      <vt:lpstr>Make to Order</vt:lpstr>
      <vt:lpstr>Engineer to Order</vt:lpstr>
      <vt:lpstr>Postponement</vt:lpstr>
      <vt:lpstr>Postponement</vt:lpstr>
      <vt:lpstr>Postponement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DELL</dc:creator>
  <cp:lastModifiedBy>USER</cp:lastModifiedBy>
  <cp:revision>87</cp:revision>
  <dcterms:created xsi:type="dcterms:W3CDTF">2015-09-13T10:58:14Z</dcterms:created>
  <dcterms:modified xsi:type="dcterms:W3CDTF">2019-09-26T05:37:10Z</dcterms:modified>
</cp:coreProperties>
</file>