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61" r:id="rId9"/>
    <p:sldId id="264" r:id="rId10"/>
    <p:sldId id="262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KELOMPOK SOSIAL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Oleh. Amida Yusriana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72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PRIMARY GROUP &amp; SECONDARY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17" y="2084832"/>
            <a:ext cx="4489166" cy="40233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id-ID" sz="2600" b="1" u="sng" dirty="0" smtClean="0">
                <a:latin typeface="+mj-lt"/>
                <a:cs typeface="Aparajita" pitchFamily="34" charset="0"/>
              </a:rPr>
              <a:t>Kelompok Primer:</a:t>
            </a:r>
            <a:r>
              <a:rPr lang="en-US" sz="2600" b="1" u="sng" dirty="0" smtClean="0">
                <a:solidFill>
                  <a:schemeClr val="bg1"/>
                </a:solidFill>
                <a:latin typeface="+mj-lt"/>
                <a:cs typeface="Aparajita" pitchFamily="34" charset="0"/>
              </a:rPr>
              <a:t>I</a:t>
            </a:r>
            <a:endParaRPr lang="id-ID" sz="2600" b="1" u="sng" dirty="0" smtClean="0">
              <a:solidFill>
                <a:schemeClr val="bg1"/>
              </a:solidFill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dirty="0" err="1" smtClean="0">
                <a:latin typeface="+mj-lt"/>
                <a:cs typeface="Aparajita" pitchFamily="34" charset="0"/>
              </a:rPr>
              <a:t>Permanen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dan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saling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mengenal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antara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anggota</a:t>
            </a:r>
            <a:endParaRPr lang="en-US" sz="2600" dirty="0"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dirty="0" err="1">
                <a:latin typeface="+mj-lt"/>
                <a:cs typeface="Aparajita" pitchFamily="34" charset="0"/>
              </a:rPr>
              <a:t>Melekat</a:t>
            </a:r>
            <a:r>
              <a:rPr lang="en-US" sz="2600" dirty="0">
                <a:latin typeface="+mj-lt"/>
                <a:cs typeface="Aparajita" pitchFamily="34" charset="0"/>
              </a:rPr>
              <a:t> di </a:t>
            </a:r>
            <a:r>
              <a:rPr lang="en-US" sz="2600" dirty="0" err="1">
                <a:latin typeface="+mj-lt"/>
                <a:cs typeface="Aparajita" pitchFamily="34" charset="0"/>
              </a:rPr>
              <a:t>kepribadian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dan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tak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kan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terganti</a:t>
            </a:r>
            <a:endParaRPr lang="en-US" sz="2600" dirty="0"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dirty="0" err="1">
                <a:latin typeface="+mj-lt"/>
                <a:cs typeface="Aparajita" pitchFamily="34" charset="0"/>
              </a:rPr>
              <a:t>peleburan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individu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ke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dalam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kelompok</a:t>
            </a:r>
            <a:endParaRPr lang="en-US" sz="2600" dirty="0"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dirty="0" err="1">
                <a:latin typeface="+mj-lt"/>
                <a:cs typeface="Aparajita" pitchFamily="34" charset="0"/>
              </a:rPr>
              <a:t>tujuan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>
                <a:latin typeface="+mj-lt"/>
                <a:cs typeface="Aparajita" pitchFamily="34" charset="0"/>
              </a:rPr>
              <a:t>individu</a:t>
            </a:r>
            <a:r>
              <a:rPr lang="en-US" sz="2600" dirty="0">
                <a:latin typeface="+mj-lt"/>
                <a:cs typeface="Aparajita" pitchFamily="34" charset="0"/>
              </a:rPr>
              <a:t> = </a:t>
            </a:r>
            <a:r>
              <a:rPr lang="en-US" sz="2600" dirty="0" err="1">
                <a:latin typeface="+mj-lt"/>
                <a:cs typeface="Aparajita" pitchFamily="34" charset="0"/>
              </a:rPr>
              <a:t>tujuan</a:t>
            </a:r>
            <a:r>
              <a:rPr lang="en-US" sz="2600" dirty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kelompok</a:t>
            </a:r>
            <a:endParaRPr lang="id-ID" sz="2600" dirty="0" smtClean="0">
              <a:latin typeface="+mj-lt"/>
              <a:cs typeface="Aparajit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84164" y="2084832"/>
            <a:ext cx="4489166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just" defTabSz="914400" rtl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  <a:defRPr/>
            </a:pPr>
            <a:r>
              <a:rPr lang="id-ID" sz="2600" b="1" u="sng" dirty="0" smtClean="0">
                <a:latin typeface="+mj-lt"/>
                <a:cs typeface="Aparajita" pitchFamily="34" charset="0"/>
              </a:rPr>
              <a:t>Kelompok Sekunder: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id-ID" sz="2600" dirty="0" smtClean="0">
                <a:latin typeface="+mj-lt"/>
                <a:cs typeface="Aparajita" pitchFamily="34" charset="0"/>
              </a:rPr>
              <a:t>K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elompok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besar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yg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terdiri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dari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banyak</a:t>
            </a:r>
            <a:r>
              <a:rPr lang="en-US" sz="2600" dirty="0" smtClean="0">
                <a:latin typeface="+mj-lt"/>
                <a:cs typeface="Aparajita" pitchFamily="34" charset="0"/>
              </a:rPr>
              <a:t> orang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id-ID" sz="2600" dirty="0" smtClean="0">
                <a:latin typeface="+mj-lt"/>
                <a:cs typeface="Aparajita" pitchFamily="34" charset="0"/>
              </a:rPr>
              <a:t>H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ubungannya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tidak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perlu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berdasarkan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saling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mengenal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secara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pribadi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dan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sifatnya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tidak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begitu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langgeng</a:t>
            </a:r>
            <a:endParaRPr lang="en-US" sz="2600" dirty="0" smtClean="0"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dirty="0" err="1" smtClean="0">
                <a:latin typeface="+mj-lt"/>
                <a:cs typeface="Aparajita" pitchFamily="34" charset="0"/>
              </a:rPr>
              <a:t>Contohnya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kontrak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jual</a:t>
            </a:r>
            <a:r>
              <a:rPr lang="en-US" sz="2600" dirty="0" smtClean="0">
                <a:latin typeface="+mj-lt"/>
                <a:cs typeface="Aparajita" pitchFamily="34" charset="0"/>
              </a:rPr>
              <a:t> </a:t>
            </a:r>
            <a:r>
              <a:rPr lang="en-US" sz="2600" dirty="0" err="1" smtClean="0">
                <a:latin typeface="+mj-lt"/>
                <a:cs typeface="Aparajita" pitchFamily="34" charset="0"/>
              </a:rPr>
              <a:t>beli</a:t>
            </a:r>
            <a:r>
              <a:rPr lang="id-ID" sz="2600" dirty="0" smtClean="0">
                <a:latin typeface="+mj-lt"/>
                <a:cs typeface="Aparajita" pitchFamily="34" charset="0"/>
              </a:rPr>
              <a:t>, kepanitiaan, film maker crew</a:t>
            </a:r>
            <a:endParaRPr lang="en-US" sz="2600" dirty="0" smtClean="0">
              <a:latin typeface="+mj-lt"/>
              <a:cs typeface="Aparajit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PAGUYUBAN DAN PATEMBAYAN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d-ID" sz="2400" b="1" u="sng" dirty="0" err="1" smtClean="0">
                <a:latin typeface="+mj-lt"/>
              </a:rPr>
              <a:t>P</a:t>
            </a:r>
            <a:r>
              <a:rPr lang="en-US" sz="2400" b="1" u="sng" dirty="0" err="1" smtClean="0">
                <a:latin typeface="+mj-lt"/>
              </a:rPr>
              <a:t>aguyuban</a:t>
            </a:r>
            <a:r>
              <a:rPr lang="en-US" sz="2400" b="1" u="sng" dirty="0" smtClean="0">
                <a:latin typeface="+mj-lt"/>
              </a:rPr>
              <a:t> </a:t>
            </a:r>
            <a:r>
              <a:rPr lang="en-US" sz="2400" b="1" i="1" u="sng" dirty="0">
                <a:latin typeface="+mj-lt"/>
              </a:rPr>
              <a:t>(</a:t>
            </a:r>
            <a:r>
              <a:rPr lang="en-US" sz="2400" b="1" i="1" u="sng" dirty="0" err="1">
                <a:latin typeface="+mj-lt"/>
              </a:rPr>
              <a:t>Gemeinshaft</a:t>
            </a:r>
            <a:r>
              <a:rPr lang="en-US" sz="2400" b="1" i="1" u="sng" dirty="0">
                <a:latin typeface="+mj-lt"/>
              </a:rPr>
              <a:t>)</a:t>
            </a:r>
            <a:r>
              <a:rPr lang="en-US" sz="2400" b="1" u="sng" dirty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Bentuk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kehidupan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bersama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dimana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anggotanya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diikat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oleh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hubungan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batin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murni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bersifat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alamiah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kekal</a:t>
            </a:r>
            <a:r>
              <a:rPr lang="en-US" sz="2400" dirty="0">
                <a:latin typeface="+mj-lt"/>
                <a:cs typeface="Aparajita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Hubungan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bersifat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Intim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Privat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eksklusif</a:t>
            </a:r>
            <a:r>
              <a:rPr lang="en-US" sz="2400" dirty="0">
                <a:latin typeface="+mj-lt"/>
                <a:cs typeface="Aparajita" pitchFamily="34" charset="0"/>
              </a:rPr>
              <a:t> (“</a:t>
            </a:r>
            <a:r>
              <a:rPr lang="en-US" sz="2400" dirty="0" err="1">
                <a:latin typeface="+mj-lt"/>
                <a:cs typeface="Aparajita" pitchFamily="34" charset="0"/>
              </a:rPr>
              <a:t>kita</a:t>
            </a:r>
            <a:r>
              <a:rPr lang="en-US" sz="2400" dirty="0">
                <a:latin typeface="+mj-lt"/>
                <a:cs typeface="Aparajita" pitchFamily="34" charset="0"/>
              </a:rPr>
              <a:t>” </a:t>
            </a:r>
            <a:r>
              <a:rPr lang="en-US" sz="2400" dirty="0" err="1">
                <a:latin typeface="+mj-lt"/>
                <a:cs typeface="Aparajita" pitchFamily="34" charset="0"/>
              </a:rPr>
              <a:t>saja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tidak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untuk</a:t>
            </a:r>
            <a:r>
              <a:rPr lang="en-US" sz="2400" dirty="0">
                <a:latin typeface="+mj-lt"/>
                <a:cs typeface="Aparajita" pitchFamily="34" charset="0"/>
              </a:rPr>
              <a:t> orang lain di </a:t>
            </a:r>
            <a:r>
              <a:rPr lang="en-US" sz="2400" dirty="0" err="1">
                <a:latin typeface="+mj-lt"/>
                <a:cs typeface="Aparajita" pitchFamily="34" charset="0"/>
              </a:rPr>
              <a:t>luar</a:t>
            </a:r>
            <a:r>
              <a:rPr lang="en-US" sz="2400" dirty="0">
                <a:latin typeface="+mj-lt"/>
                <a:cs typeface="Aparajita" pitchFamily="34" charset="0"/>
              </a:rPr>
              <a:t> “</a:t>
            </a:r>
            <a:r>
              <a:rPr lang="en-US" sz="2400" dirty="0" err="1">
                <a:latin typeface="+mj-lt"/>
                <a:cs typeface="Aparajita" pitchFamily="34" charset="0"/>
              </a:rPr>
              <a:t>kita</a:t>
            </a:r>
            <a:r>
              <a:rPr lang="en-US" sz="2400" dirty="0">
                <a:latin typeface="+mj-lt"/>
                <a:cs typeface="Aparajita" pitchFamily="34" charset="0"/>
              </a:rPr>
              <a:t>”)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Keluarga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kelompok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kerabatan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rukun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tetangga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dsb</a:t>
            </a:r>
            <a:r>
              <a:rPr lang="en-US" sz="2400" dirty="0">
                <a:latin typeface="+mj-lt"/>
                <a:cs typeface="Aparajita" pitchFamily="34" charset="0"/>
              </a:rPr>
              <a:t>..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Berdasarkan</a:t>
            </a:r>
            <a:r>
              <a:rPr lang="en-US" sz="2400" dirty="0">
                <a:latin typeface="+mj-lt"/>
                <a:cs typeface="Aparajita" pitchFamily="34" charset="0"/>
              </a:rPr>
              <a:t> : </a:t>
            </a:r>
            <a:r>
              <a:rPr lang="en-US" sz="2400" dirty="0" err="1">
                <a:latin typeface="+mj-lt"/>
                <a:cs typeface="Aparajita" pitchFamily="34" charset="0"/>
              </a:rPr>
              <a:t>Ikatan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darah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tempat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jiwa-pikiran</a:t>
            </a:r>
            <a:endParaRPr lang="en-US" sz="2400" b="1" u="sng" dirty="0">
              <a:latin typeface="+mj-lt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5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Tiga tipe paguyuban: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1. Gemeinschaft By Blood: yaitu paguyuban yang merupakan ikatan yang didasarkan pada ikatan darah atau keturunan, contoh: keluarga, kelompok dan kekerabatan</a:t>
            </a:r>
          </a:p>
          <a:p>
            <a:r>
              <a:rPr lang="id-ID" dirty="0" smtClean="0"/>
              <a:t>2. Gemeinschaft of Place: yaitu suatu paguyuban yang terdiri dari orang yang berdekatan tempat tinggal sehingga dapat saling tolong menolong, contoh: rukun tetangga, rukun warga, arisan</a:t>
            </a:r>
          </a:p>
          <a:p>
            <a:r>
              <a:rPr lang="id-ID" dirty="0" smtClean="0"/>
              <a:t>3. Gemeinschaft of mind: yaitu paguyuban yang meskipun tidak terikat oleh darah atau tempat namun mereka terikat oleh ideologi yang sama. </a:t>
            </a:r>
            <a:r>
              <a:rPr lang="id-ID" smtClean="0"/>
              <a:t>Contoh: Indonesia, JIL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93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err="1">
                <a:latin typeface="+mj-lt"/>
              </a:rPr>
              <a:t>Patembayan</a:t>
            </a:r>
            <a:r>
              <a:rPr lang="en-US" b="1" u="sng" dirty="0">
                <a:latin typeface="+mj-lt"/>
              </a:rPr>
              <a:t> </a:t>
            </a:r>
            <a:r>
              <a:rPr lang="en-US" b="1" i="1" u="sng" dirty="0">
                <a:latin typeface="+mj-lt"/>
              </a:rPr>
              <a:t>(</a:t>
            </a:r>
            <a:r>
              <a:rPr lang="en-US" b="1" i="1" u="sng" dirty="0" err="1">
                <a:latin typeface="+mj-lt"/>
              </a:rPr>
              <a:t>Gesellshaft</a:t>
            </a:r>
            <a:r>
              <a:rPr lang="en-US" b="1" i="1" u="sng" dirty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Ikatan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untuk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jangka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waktu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pendek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Bersifat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sebagai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suatu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bentuk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dalam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pikiran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belaka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 </a:t>
            </a:r>
            <a:r>
              <a:rPr lang="en-US" sz="2400" dirty="0" err="1">
                <a:latin typeface="+mj-lt"/>
                <a:cs typeface="Aparajita" pitchFamily="34" charset="0"/>
              </a:rPr>
              <a:t>strukturnya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bersifat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mekanis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Hubungan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perjanjian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berdasarkan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ikatan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timbal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balik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Contohnya</a:t>
            </a:r>
            <a:r>
              <a:rPr lang="en-US" sz="2400" dirty="0">
                <a:latin typeface="+mj-lt"/>
                <a:cs typeface="Aparajita" pitchFamily="34" charset="0"/>
              </a:rPr>
              <a:t>: </a:t>
            </a:r>
            <a:r>
              <a:rPr lang="en-US" sz="2400" dirty="0" err="1">
                <a:latin typeface="+mj-lt"/>
                <a:cs typeface="Aparajita" pitchFamily="34" charset="0"/>
              </a:rPr>
              <a:t>ikatan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antara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pedagang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organisasi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dalam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industri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sebagainya</a:t>
            </a:r>
            <a:endParaRPr lang="en-US" sz="2400" dirty="0"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FORMAL GROUP DAN INFORMAL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u="sng" dirty="0" err="1">
                <a:latin typeface="+mj-lt"/>
                <a:cs typeface="Aparajita" pitchFamily="34" charset="0"/>
              </a:rPr>
              <a:t>Grup</a:t>
            </a:r>
            <a:r>
              <a:rPr lang="en-US" sz="2400" b="1" u="sng" dirty="0">
                <a:latin typeface="+mj-lt"/>
                <a:cs typeface="Aparajita" pitchFamily="34" charset="0"/>
              </a:rPr>
              <a:t> formal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Kelompok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mempunyai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peraturan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tegas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sengaja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diciptakan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oleh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anggota-anggotanya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untuk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mengatur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hubungan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antar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sesama</a:t>
            </a:r>
            <a:r>
              <a:rPr lang="en-US" sz="2400" dirty="0">
                <a:latin typeface="+mj-lt"/>
                <a:cs typeface="Aparajita" pitchFamily="34" charset="0"/>
              </a:rPr>
              <a:t>. </a:t>
            </a:r>
            <a:endParaRPr lang="id-ID" dirty="0" smtClean="0"/>
          </a:p>
          <a:p>
            <a:pPr marL="0" indent="0">
              <a:buFontTx/>
              <a:buNone/>
              <a:defRPr/>
            </a:pPr>
            <a:r>
              <a:rPr lang="en-US" sz="2400" b="1" u="sng" dirty="0" err="1">
                <a:latin typeface="+mj-lt"/>
                <a:cs typeface="Aparajita" pitchFamily="34" charset="0"/>
              </a:rPr>
              <a:t>Grup</a:t>
            </a:r>
            <a:r>
              <a:rPr lang="en-US" sz="2400" b="1" u="sng" dirty="0">
                <a:latin typeface="+mj-lt"/>
                <a:cs typeface="Aparajita" pitchFamily="34" charset="0"/>
              </a:rPr>
              <a:t> non formal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Tidak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mempunyai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struktur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organisasi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tertentu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pasti</a:t>
            </a:r>
            <a:r>
              <a:rPr lang="en-US" sz="2400" dirty="0">
                <a:latin typeface="+mj-lt"/>
                <a:cs typeface="Aparajita" pitchFamily="34" charset="0"/>
              </a:rPr>
              <a:t>. 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Biasanya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terbentuk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karena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pertemuan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berulangkali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didasari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oleh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kepentingan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pengalaman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sama</a:t>
            </a:r>
            <a:r>
              <a:rPr lang="en-US" sz="2400" i="1" dirty="0">
                <a:latin typeface="+mj-lt"/>
                <a:cs typeface="Aparajita" pitchFamily="34" charset="0"/>
              </a:rPr>
              <a:t>.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defRPr/>
            </a:pPr>
            <a:endParaRPr lang="en-US" sz="2400" dirty="0"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MEMBERSHIP GROUP &amp; REFERENCE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id-ID" sz="2800" u="sng" dirty="0" smtClean="0">
                <a:latin typeface="+mj-lt"/>
                <a:cs typeface="Aparajita" pitchFamily="34" charset="0"/>
              </a:rPr>
              <a:t>Membership Group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>
                <a:latin typeface="+mj-lt"/>
                <a:cs typeface="Aparajita" pitchFamily="34" charset="0"/>
              </a:rPr>
              <a:t>Kelompok</a:t>
            </a:r>
            <a:r>
              <a:rPr lang="en-US" sz="2800" dirty="0" smtClean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dimana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setiap</a:t>
            </a:r>
            <a:r>
              <a:rPr lang="en-US" sz="2800" dirty="0">
                <a:latin typeface="+mj-lt"/>
                <a:cs typeface="Aparajita" pitchFamily="34" charset="0"/>
              </a:rPr>
              <a:t> orang </a:t>
            </a:r>
            <a:r>
              <a:rPr lang="en-US" sz="2800" dirty="0" err="1">
                <a:latin typeface="+mj-lt"/>
                <a:cs typeface="Aparajita" pitchFamily="34" charset="0"/>
              </a:rPr>
              <a:t>secara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fisik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menjadi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anggota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tertentu</a:t>
            </a:r>
            <a:r>
              <a:rPr lang="en-US" sz="2800" dirty="0">
                <a:latin typeface="+mj-lt"/>
                <a:cs typeface="Aparajita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  <a:cs typeface="Aparajita" pitchFamily="34" charset="0"/>
              </a:rPr>
              <a:t>Batas-</a:t>
            </a:r>
            <a:r>
              <a:rPr lang="en-US" sz="2800" dirty="0" err="1">
                <a:latin typeface="+mj-lt"/>
                <a:cs typeface="Aparajita" pitchFamily="34" charset="0"/>
              </a:rPr>
              <a:t>batas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untuk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menentukan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keanggotaan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seseorang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pada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suatu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secara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fisik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tidak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dapat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dilakukan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secara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mutlak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karena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perubahan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keadaan</a:t>
            </a:r>
            <a:r>
              <a:rPr lang="en-US" sz="2800" dirty="0">
                <a:latin typeface="+mj-lt"/>
                <a:cs typeface="Aparajita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Situasi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>
                <a:latin typeface="+mj-lt"/>
                <a:cs typeface="Aparajita" pitchFamily="34" charset="0"/>
              </a:rPr>
              <a:t>tidak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tetap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memengaruhi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derajat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interaksi</a:t>
            </a:r>
            <a:r>
              <a:rPr lang="en-US" sz="2800" dirty="0">
                <a:latin typeface="+mj-lt"/>
                <a:cs typeface="Aparajita" pitchFamily="34" charset="0"/>
              </a:rPr>
              <a:t> di </a:t>
            </a:r>
            <a:r>
              <a:rPr lang="en-US" sz="2800" dirty="0" err="1">
                <a:latin typeface="+mj-lt"/>
                <a:cs typeface="Aparajita" pitchFamily="34" charset="0"/>
              </a:rPr>
              <a:t>dalam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sehingga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ada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kalanya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seorang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anggota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tidak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sering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berkumpul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dengan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tersebut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walaupun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secara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resmi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dia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belum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keluar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dari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>
                <a:latin typeface="+mj-lt"/>
                <a:cs typeface="Aparajita" pitchFamily="34" charset="0"/>
              </a:rPr>
              <a:t>bersangkutan</a:t>
            </a:r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7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i="1" u="sng" dirty="0">
                <a:latin typeface="+mj-lt"/>
                <a:cs typeface="Aparajita" pitchFamily="34" charset="0"/>
              </a:rPr>
              <a:t>Reference Group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sosial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>
                <a:latin typeface="+mj-lt"/>
                <a:cs typeface="Aparajita" pitchFamily="34" charset="0"/>
              </a:rPr>
              <a:t>menjadi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acuan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bagi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seseorang</a:t>
            </a:r>
            <a:r>
              <a:rPr lang="en-US" sz="2800" dirty="0">
                <a:latin typeface="+mj-lt"/>
                <a:cs typeface="Aparajita" pitchFamily="34" charset="0"/>
              </a:rPr>
              <a:t> (</a:t>
            </a:r>
            <a:r>
              <a:rPr lang="en-US" sz="2800" dirty="0" err="1">
                <a:latin typeface="+mj-lt"/>
                <a:cs typeface="Aparajita" pitchFamily="34" charset="0"/>
              </a:rPr>
              <a:t>bukan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anggota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tersebut</a:t>
            </a:r>
            <a:r>
              <a:rPr lang="en-US" sz="2800" dirty="0">
                <a:latin typeface="+mj-lt"/>
                <a:cs typeface="Aparajita" pitchFamily="34" charset="0"/>
              </a:rPr>
              <a:t>) </a:t>
            </a:r>
            <a:r>
              <a:rPr lang="en-US" sz="2800" dirty="0" err="1">
                <a:latin typeface="+mj-lt"/>
                <a:cs typeface="Aparajita" pitchFamily="34" charset="0"/>
              </a:rPr>
              <a:t>untuk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membentuk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pribadi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perilakunya</a:t>
            </a:r>
            <a:r>
              <a:rPr lang="en-US" sz="2800" dirty="0">
                <a:latin typeface="+mj-lt"/>
                <a:cs typeface="Aparajita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Seorang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>
                <a:latin typeface="+mj-lt"/>
                <a:cs typeface="Aparajita" pitchFamily="34" charset="0"/>
              </a:rPr>
              <a:t>bukan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anggota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sosial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bersangkutan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mengidentifikasi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dirinya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dengan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tadi</a:t>
            </a:r>
            <a:r>
              <a:rPr lang="en-US" sz="2800" dirty="0">
                <a:latin typeface="+mj-lt"/>
                <a:cs typeface="Aparajita" pitchFamily="34" charset="0"/>
              </a:rPr>
              <a:t>.</a:t>
            </a:r>
            <a:endParaRPr lang="en-US" sz="2800" b="1" u="sng" dirty="0">
              <a:latin typeface="+mj-lt"/>
              <a:cs typeface="Aparajita" pitchFamily="34" charset="0"/>
            </a:endParaRPr>
          </a:p>
          <a:p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2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OKUPASIONAL &amp; VOLUNTEER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b="1" u="sng" dirty="0" smtClean="0">
                <a:latin typeface="+mj-lt"/>
              </a:rPr>
              <a:t>Kelompok Okupasional</a:t>
            </a:r>
          </a:p>
          <a:p>
            <a:pPr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ini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timbul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karena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anggotanya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memiliki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pekerjaan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+mj-lt"/>
                <a:cs typeface="Aparajita" pitchFamily="34" charset="0"/>
              </a:rPr>
              <a:t>sejenis</a:t>
            </a:r>
            <a:endParaRPr lang="en-US" sz="2800" dirty="0">
              <a:latin typeface="+mj-lt"/>
              <a:cs typeface="Aparajita" pitchFamily="34" charset="0"/>
            </a:endParaRPr>
          </a:p>
          <a:p>
            <a:pPr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Contohnya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kelompok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profesi</a:t>
            </a:r>
            <a:r>
              <a:rPr lang="en-US" sz="2800" dirty="0">
                <a:latin typeface="+mj-lt"/>
                <a:cs typeface="Aparajita" pitchFamily="34" charset="0"/>
              </a:rPr>
              <a:t>, </a:t>
            </a:r>
            <a:r>
              <a:rPr lang="en-US" sz="2800" dirty="0" err="1">
                <a:latin typeface="+mj-lt"/>
                <a:cs typeface="Aparajita" pitchFamily="34" charset="0"/>
              </a:rPr>
              <a:t>ikatan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dokter</a:t>
            </a:r>
            <a:r>
              <a:rPr lang="en-US" sz="2800" dirty="0">
                <a:latin typeface="+mj-lt"/>
                <a:cs typeface="Aparajita" pitchFamily="34" charset="0"/>
              </a:rPr>
              <a:t> Indonesia (IDI</a:t>
            </a:r>
            <a:r>
              <a:rPr lang="en-US" sz="2800" dirty="0" smtClean="0">
                <a:latin typeface="+mj-lt"/>
                <a:cs typeface="Aparajita" pitchFamily="34" charset="0"/>
              </a:rPr>
              <a:t>)</a:t>
            </a:r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4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i="1" u="sng" dirty="0" err="1" smtClean="0">
                <a:latin typeface="+mj-lt"/>
                <a:cs typeface="Aparajita" pitchFamily="34" charset="0"/>
              </a:rPr>
              <a:t>Volunte</a:t>
            </a:r>
            <a:r>
              <a:rPr lang="id-ID" b="1" i="1" u="sng" dirty="0" smtClean="0">
                <a:latin typeface="+mj-lt"/>
                <a:cs typeface="Aparajita" pitchFamily="34" charset="0"/>
              </a:rPr>
              <a:t>e</a:t>
            </a:r>
            <a:r>
              <a:rPr lang="en-US" b="1" i="1" u="sng" dirty="0" smtClean="0">
                <a:latin typeface="+mj-lt"/>
                <a:cs typeface="Aparajita" pitchFamily="34" charset="0"/>
              </a:rPr>
              <a:t>r </a:t>
            </a:r>
            <a:endParaRPr lang="en-US" b="1" u="sng" dirty="0">
              <a:latin typeface="+mj-lt"/>
              <a:cs typeface="Aparajita" pitchFamily="34" charset="0"/>
            </a:endParaRP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Kelompok</a:t>
            </a:r>
            <a:r>
              <a:rPr lang="en-US" sz="2400" dirty="0">
                <a:latin typeface="+mj-lt"/>
                <a:cs typeface="Aparajita" pitchFamily="34" charset="0"/>
              </a:rPr>
              <a:t> orang yang </a:t>
            </a:r>
            <a:r>
              <a:rPr lang="en-US" sz="2400" dirty="0" err="1">
                <a:latin typeface="+mj-lt"/>
                <a:cs typeface="Aparajita" pitchFamily="34" charset="0"/>
              </a:rPr>
              <a:t>memiliki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kepentingan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sama</a:t>
            </a:r>
            <a:r>
              <a:rPr lang="en-US" sz="2400" dirty="0">
                <a:latin typeface="+mj-lt"/>
                <a:cs typeface="Aparajita" pitchFamily="34" charset="0"/>
              </a:rPr>
              <a:t> (</a:t>
            </a:r>
            <a:r>
              <a:rPr lang="en-US" sz="2400" dirty="0" err="1">
                <a:latin typeface="+mj-lt"/>
                <a:cs typeface="Aparajita" pitchFamily="34" charset="0"/>
              </a:rPr>
              <a:t>pangan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papan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kasih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sayang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dbs</a:t>
            </a:r>
            <a:r>
              <a:rPr lang="en-US" sz="2400" dirty="0">
                <a:latin typeface="+mj-lt"/>
                <a:cs typeface="Aparajita" pitchFamily="34" charset="0"/>
              </a:rPr>
              <a:t>) </a:t>
            </a:r>
            <a:r>
              <a:rPr lang="en-US" sz="2400" dirty="0" err="1">
                <a:latin typeface="+mj-lt"/>
                <a:cs typeface="Aparajita" pitchFamily="34" charset="0"/>
              </a:rPr>
              <a:t>namun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tidak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mendapatkan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perhatian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masyarakat</a:t>
            </a:r>
            <a:r>
              <a:rPr lang="en-US" sz="2400" dirty="0">
                <a:latin typeface="+mj-lt"/>
                <a:cs typeface="Aparajita" pitchFamily="34" charset="0"/>
              </a:rPr>
              <a:t>. 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Tujuannya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dapat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memenuhi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kepentingan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anggotanya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secara</a:t>
            </a:r>
            <a:r>
              <a:rPr lang="en-US" sz="2400" dirty="0">
                <a:latin typeface="+mj-lt"/>
                <a:cs typeface="Aparajita" pitchFamily="34" charset="0"/>
              </a:rPr>
              <a:t> individual </a:t>
            </a:r>
            <a:r>
              <a:rPr lang="en-US" sz="2400" dirty="0" err="1">
                <a:latin typeface="+mj-lt"/>
                <a:cs typeface="Aparajita" pitchFamily="34" charset="0"/>
              </a:rPr>
              <a:t>tanpa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mengganggu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kepentingan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masyarakat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secara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umum</a:t>
            </a:r>
            <a:r>
              <a:rPr lang="en-US" sz="2400" dirty="0">
                <a:latin typeface="+mj-lt"/>
                <a:cs typeface="Aparajita" pitchFamily="34" charset="0"/>
              </a:rPr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47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SOSIAL YANG TIDAK TERATUR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id-ID" sz="2400" u="sng" dirty="0" smtClean="0">
                <a:latin typeface="+mj-lt"/>
                <a:cs typeface="Aparajita" pitchFamily="34" charset="0"/>
              </a:rPr>
              <a:t>Kerumunan</a:t>
            </a:r>
          </a:p>
          <a:p>
            <a:pPr>
              <a:defRPr/>
            </a:pPr>
            <a:r>
              <a:rPr lang="en-US" sz="2400" dirty="0" err="1" smtClean="0">
                <a:latin typeface="+mj-lt"/>
                <a:cs typeface="Aparajita" pitchFamily="34" charset="0"/>
              </a:rPr>
              <a:t>Kehadiran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>
                <a:latin typeface="+mj-lt"/>
                <a:cs typeface="Aparajita" pitchFamily="34" charset="0"/>
              </a:rPr>
              <a:t>orang </a:t>
            </a:r>
            <a:r>
              <a:rPr lang="en-US" sz="2400" dirty="0" err="1">
                <a:latin typeface="+mj-lt"/>
                <a:cs typeface="Aparajita" pitchFamily="34" charset="0"/>
              </a:rPr>
              <a:t>secara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fisik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tertuju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pd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satu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pusat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perhatian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Aparajita" pitchFamily="34" charset="0"/>
              </a:rPr>
              <a:t>Batas </a:t>
            </a:r>
            <a:r>
              <a:rPr lang="en-US" sz="2400" dirty="0" err="1">
                <a:latin typeface="+mj-lt"/>
                <a:cs typeface="Aparajita" pitchFamily="34" charset="0"/>
              </a:rPr>
              <a:t>kerumunan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adalah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melihat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selama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telinga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dapat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mendengarnya</a:t>
            </a:r>
            <a:r>
              <a:rPr lang="en-US" sz="2400" dirty="0">
                <a:latin typeface="+mj-lt"/>
                <a:cs typeface="Aparajita" pitchFamily="34" charset="0"/>
              </a:rPr>
              <a:t>.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Merupakan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suatu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kelompok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sosial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sifatnya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sementara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tidak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terorganisasi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interaksi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bersifat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spontan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tidak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terduga</a:t>
            </a:r>
            <a:r>
              <a:rPr lang="en-US" sz="2400" dirty="0">
                <a:latin typeface="+mj-lt"/>
                <a:cs typeface="Aparajita" pitchFamily="34" charset="0"/>
              </a:rPr>
              <a:t>, </a:t>
            </a:r>
            <a:r>
              <a:rPr lang="en-US" sz="2400" dirty="0" err="1">
                <a:latin typeface="+mj-lt"/>
                <a:cs typeface="Aparajita" pitchFamily="34" charset="0"/>
              </a:rPr>
              <a:t>serta</a:t>
            </a:r>
            <a:r>
              <a:rPr lang="en-US" sz="2400" dirty="0">
                <a:latin typeface="+mj-lt"/>
                <a:cs typeface="Aparajita" pitchFamily="34" charset="0"/>
              </a:rPr>
              <a:t> orang yang </a:t>
            </a:r>
            <a:r>
              <a:rPr lang="en-US" sz="2400" dirty="0" err="1">
                <a:latin typeface="+mj-lt"/>
                <a:cs typeface="Aparajita" pitchFamily="34" charset="0"/>
              </a:rPr>
              <a:t>hadir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berkumpul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mempunyai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kedudukan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sosial</a:t>
            </a:r>
            <a:r>
              <a:rPr lang="en-US" sz="2400" dirty="0">
                <a:latin typeface="+mj-lt"/>
                <a:cs typeface="Aparajita" pitchFamily="34" charset="0"/>
              </a:rPr>
              <a:t> yang </a:t>
            </a:r>
            <a:r>
              <a:rPr lang="en-US" sz="2400" dirty="0" err="1">
                <a:latin typeface="+mj-lt"/>
                <a:cs typeface="Aparajita" pitchFamily="34" charset="0"/>
              </a:rPr>
              <a:t>sama</a:t>
            </a:r>
            <a:r>
              <a:rPr lang="en-US" sz="2400" dirty="0" smtClean="0">
                <a:latin typeface="+mj-lt"/>
                <a:cs typeface="Aparajita" pitchFamily="34" charset="0"/>
              </a:rPr>
              <a:t>.</a:t>
            </a:r>
            <a:endParaRPr lang="id-ID" sz="2400" dirty="0" smtClean="0">
              <a:latin typeface="+mj-lt"/>
              <a:cs typeface="Aparajita" pitchFamily="34" charset="0"/>
            </a:endParaRPr>
          </a:p>
          <a:p>
            <a:pPr>
              <a:defRPr/>
            </a:pPr>
            <a:r>
              <a:rPr lang="id-ID" sz="2400" b="1" u="sng" dirty="0" smtClean="0">
                <a:solidFill>
                  <a:schemeClr val="bg1"/>
                </a:solidFill>
                <a:latin typeface="+mj-lt"/>
                <a:cs typeface="Aparajita" pitchFamily="34" charset="0"/>
              </a:rPr>
              <a:t>C</a:t>
            </a:r>
            <a:r>
              <a:rPr lang="id-ID" sz="2400" b="1" u="sng" dirty="0" smtClean="0">
                <a:latin typeface="+mj-lt"/>
                <a:cs typeface="Aparajita" pitchFamily="34" charset="0"/>
              </a:rPr>
              <a:t>contoh:</a:t>
            </a:r>
            <a:r>
              <a:rPr lang="id-ID" sz="2400" b="1" dirty="0" smtClean="0">
                <a:latin typeface="+mj-lt"/>
                <a:cs typeface="Aparajita" pitchFamily="34" charset="0"/>
              </a:rPr>
              <a:t> Menonton kecelakaan</a:t>
            </a:r>
            <a:endParaRPr lang="en-US" sz="2400" b="1" u="sng" dirty="0">
              <a:latin typeface="+mj-lt"/>
              <a:cs typeface="Aparajita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83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MANUSIA SEBAGAI MAHLUK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Naluri manusia untuk selalu hidup dengan orang lain disebut dengan Gregariousness, karenanya manusial dikenal dengan </a:t>
            </a:r>
            <a:r>
              <a:rPr lang="id-ID" i="1" dirty="0" smtClean="0"/>
              <a:t>social animal.</a:t>
            </a:r>
          </a:p>
          <a:p>
            <a:pPr marL="0" indent="0">
              <a:buNone/>
            </a:pPr>
            <a:r>
              <a:rPr lang="id-ID" dirty="0" smtClean="0"/>
              <a:t>Setiap tindakan manusia selalu berkesinambungan dengan reaksi manusia lainnya, hal ini karena sejak lahir manusia memiliki 2 keinginan dasar:</a:t>
            </a:r>
          </a:p>
          <a:p>
            <a:pPr marL="457200" indent="-457200">
              <a:buAutoNum type="arabicPeriod"/>
            </a:pPr>
            <a:r>
              <a:rPr lang="id-ID" dirty="0" smtClean="0"/>
              <a:t>Keinginan untuk menjadi satu dengan manusia lain di sekelilingnya (masyarakat);</a:t>
            </a:r>
          </a:p>
          <a:p>
            <a:pPr marL="457200" indent="-457200">
              <a:buAutoNum type="arabicPeriod"/>
            </a:pPr>
            <a:r>
              <a:rPr lang="id-ID" dirty="0" smtClean="0"/>
              <a:t>Keinginan untuk menjadi satu dengan suasana alam di sekelilingnya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88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d-ID" sz="2800" b="1" u="sng" dirty="0" smtClean="0">
                <a:latin typeface="+mj-lt"/>
                <a:cs typeface="Aparajita" pitchFamily="34" charset="0"/>
              </a:rPr>
              <a:t>Publik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>
                <a:latin typeface="+mj-lt"/>
                <a:cs typeface="Aparajita" pitchFamily="34" charset="0"/>
              </a:rPr>
              <a:t>Kelompok</a:t>
            </a:r>
            <a:r>
              <a:rPr lang="en-US" sz="2800" dirty="0" smtClean="0">
                <a:latin typeface="+mj-lt"/>
                <a:cs typeface="Aparajita" pitchFamily="34" charset="0"/>
              </a:rPr>
              <a:t> </a:t>
            </a:r>
            <a:r>
              <a:rPr lang="en-US" sz="2800" dirty="0">
                <a:latin typeface="+mj-lt"/>
                <a:cs typeface="Aparajita" pitchFamily="34" charset="0"/>
              </a:rPr>
              <a:t>yang </a:t>
            </a:r>
            <a:r>
              <a:rPr lang="en-US" sz="2800" dirty="0" err="1">
                <a:latin typeface="+mj-lt"/>
                <a:cs typeface="Aparajita" pitchFamily="34" charset="0"/>
              </a:rPr>
              <a:t>bukan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merupakan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kesatuan</a:t>
            </a:r>
            <a:r>
              <a:rPr lang="en-US" sz="2800" dirty="0">
                <a:latin typeface="+mj-lt"/>
                <a:cs typeface="Aparajita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Interaksi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terjadi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secara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tidak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langsung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melalui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alat-alat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komunikasi</a:t>
            </a:r>
            <a:r>
              <a:rPr lang="en-US" sz="2800" dirty="0">
                <a:latin typeface="+mj-lt"/>
                <a:cs typeface="Aparajita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j-lt"/>
                <a:cs typeface="Aparajita" pitchFamily="34" charset="0"/>
              </a:rPr>
              <a:t>Pengumpulan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publik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dengan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menggandeng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nilai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sosial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atau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tradisi</a:t>
            </a:r>
            <a:r>
              <a:rPr lang="en-US" sz="2800" dirty="0">
                <a:latin typeface="+mj-lt"/>
                <a:cs typeface="Aparajita" pitchFamily="34" charset="0"/>
              </a:rPr>
              <a:t> </a:t>
            </a:r>
            <a:r>
              <a:rPr lang="en-US" sz="2800" dirty="0" err="1">
                <a:latin typeface="+mj-lt"/>
                <a:cs typeface="Aparajita" pitchFamily="34" charset="0"/>
              </a:rPr>
              <a:t>masyarakat</a:t>
            </a:r>
            <a:r>
              <a:rPr lang="en-US" sz="2800" dirty="0">
                <a:latin typeface="+mj-lt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+mj-lt"/>
                <a:cs typeface="Aparajita" pitchFamily="34" charset="0"/>
              </a:rPr>
              <a:t>bersangkutan</a:t>
            </a:r>
            <a:endParaRPr lang="id-ID" sz="2800" dirty="0"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2800" dirty="0" smtClean="0">
                <a:solidFill>
                  <a:schemeClr val="bg1"/>
                </a:solidFill>
                <a:latin typeface="+mj-lt"/>
                <a:cs typeface="Aparajita" pitchFamily="34" charset="0"/>
              </a:rPr>
              <a:t>C</a:t>
            </a:r>
            <a:r>
              <a:rPr lang="id-ID" sz="2800" dirty="0" smtClean="0">
                <a:latin typeface="+mj-lt"/>
                <a:cs typeface="Aparajita" pitchFamily="34" charset="0"/>
              </a:rPr>
              <a:t>contoh: Penonton televisi, pendengar radio</a:t>
            </a:r>
            <a:endParaRPr lang="en-US" sz="2800" dirty="0"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MINGGU DEPAN/kelompok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Carilah dua video singkat yang menggambarkan masalah di lingkungan masyarakat tertentu (boleh di Indonesia boleh di negara mana saja). Presentasikan video tersebut dengan </a:t>
            </a:r>
            <a:r>
              <a:rPr lang="id-ID" smtClean="0"/>
              <a:t>menjelaskan: </a:t>
            </a:r>
            <a:endParaRPr lang="id-ID" dirty="0" smtClean="0"/>
          </a:p>
          <a:p>
            <a:r>
              <a:rPr lang="id-ID" dirty="0" smtClean="0"/>
              <a:t>1. Analisa masalah dalam video</a:t>
            </a:r>
          </a:p>
          <a:p>
            <a:r>
              <a:rPr lang="id-ID" dirty="0" smtClean="0"/>
              <a:t>2. Analisa penyebab masalah timbul dalam masyarakat tersebut</a:t>
            </a:r>
          </a:p>
          <a:p>
            <a:r>
              <a:rPr lang="id-ID" dirty="0" smtClean="0"/>
              <a:t>3. Perubahan yang mungkin dapat terjadi di masyarakat dengan adanya masalah tersebut</a:t>
            </a:r>
          </a:p>
          <a:p>
            <a:r>
              <a:rPr lang="id-ID" dirty="0" smtClean="0"/>
              <a:t>4. Upaya pemerintah setempat dalam menangani masalah tersebut</a:t>
            </a:r>
          </a:p>
        </p:txBody>
      </p:sp>
    </p:spTree>
    <p:extLst>
      <p:ext uri="{BB962C8B-B14F-4D97-AF65-F5344CB8AC3E}">
        <p14:creationId xmlns:p14="http://schemas.microsoft.com/office/powerpoint/2010/main" val="36626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ianceabroad.com/wp-content/uploads/Friend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8" y="186018"/>
            <a:ext cx="5449178" cy="36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digitaltrends-uploads-prod/2014/04/Happy-Friendship-day-2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95" y="307040"/>
            <a:ext cx="5905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hsmustangnews.com/wp-content/uploads/2013/05/friendship-pinky-promise-Favim_com-209922-61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7" y="3469341"/>
            <a:ext cx="582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Karena membutuhkan manusia lain untuk bertahan hidup (makan, membuat rumah, dll) maka manusia kemudian membentuk kelompok sosial. </a:t>
            </a:r>
          </a:p>
          <a:p>
            <a:r>
              <a:rPr lang="id-ID" dirty="0" smtClean="0"/>
              <a:t>Kelompok sosial adalah himpunan atau kesatuan manusia yang hidup bersama. Hubungan yang terbentuk terkait dengan hubngan timbal balik yang saling mempengaruhi dan juga kesadaran untuk saling tolong – menolong.</a:t>
            </a:r>
          </a:p>
          <a:p>
            <a:r>
              <a:rPr lang="id-ID" dirty="0" smtClean="0"/>
              <a:t>Namun, apakah semua himpunan manusia dapat dikatakan sebagai kelompok?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86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1. Adanya kesadaran pada setiap anggota kelompok bahwa dia merupakan sebagian dari kelompok yang bersangkutan</a:t>
            </a:r>
          </a:p>
          <a:p>
            <a:r>
              <a:rPr lang="id-ID" dirty="0" smtClean="0"/>
              <a:t>2. Ada hubungan timbal balik antara anggota yang satu dengan yang lain</a:t>
            </a:r>
          </a:p>
          <a:p>
            <a:r>
              <a:rPr lang="id-ID" dirty="0" smtClean="0"/>
              <a:t>3. Ada suatu faktor yang dimiliki bersama sehingga hubungan antar mereka bertambah erat </a:t>
            </a:r>
          </a:p>
          <a:p>
            <a:r>
              <a:rPr lang="id-ID" dirty="0" smtClean="0"/>
              <a:t>4. Berstruktur, berkaidah dan mempunyai pola perilaku</a:t>
            </a:r>
          </a:p>
          <a:p>
            <a:r>
              <a:rPr lang="id-ID" dirty="0" smtClean="0"/>
              <a:t>5. Bersistem dan berproses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47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ychosnose.com/wp-content/uploads/2014/10/mean-gi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" y="186019"/>
            <a:ext cx="5142567" cy="321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static.com/tv/thumb/dvdboxart/22380/p22380_d_v7_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16" y="570175"/>
            <a:ext cx="37719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– tipe kelompok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 Berdasar jumlah orang: monad, dyad, triad </a:t>
            </a:r>
          </a:p>
          <a:p>
            <a:r>
              <a:rPr lang="id-ID" dirty="0" smtClean="0"/>
              <a:t>2. Berdasar derajat interaksi: keluarga, rukun tetangga, desa, kota, korporasi dan negara</a:t>
            </a:r>
          </a:p>
          <a:p>
            <a:r>
              <a:rPr lang="id-ID" dirty="0" smtClean="0"/>
              <a:t>3. Berdasar kepentingan dan wilayah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0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 group dan out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 Group adalah kelompok sosial dimana individu mengidentifikasikan dirinya</a:t>
            </a:r>
          </a:p>
          <a:p>
            <a:r>
              <a:rPr lang="id-ID" dirty="0" smtClean="0"/>
              <a:t>Out Group adalah kelompok sosial yang oleh individu diartikan sebagai lawan in groupnya. </a:t>
            </a:r>
          </a:p>
          <a:p>
            <a:r>
              <a:rPr lang="id-ID" dirty="0" smtClean="0"/>
              <a:t>Perasaan in group dan out group didasari suatu sikap etnosentrisme yakni sikap yang menganggap nilai – nilai dalam kelompoknyalah yang terbaik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4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798448" cy="40233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i="1" u="sng" dirty="0">
                <a:latin typeface="+mj-lt"/>
              </a:rPr>
              <a:t>I</a:t>
            </a:r>
            <a:r>
              <a:rPr lang="en-US" sz="2400" b="1" i="1" u="sng" dirty="0">
                <a:latin typeface="+mj-lt"/>
                <a:cs typeface="Aparajita" pitchFamily="34" charset="0"/>
              </a:rPr>
              <a:t>n-Group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j-lt"/>
                <a:cs typeface="Aparajita" pitchFamily="34" charset="0"/>
              </a:rPr>
              <a:t>Kita </a:t>
            </a:r>
            <a:r>
              <a:rPr lang="en-US" sz="2400" dirty="0" err="1">
                <a:latin typeface="+mj-lt"/>
                <a:cs typeface="Aparajita" pitchFamily="34" charset="0"/>
              </a:rPr>
              <a:t>merasa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sangat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positif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sepenuhnya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merasa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memiliki</a:t>
            </a:r>
            <a:endParaRPr lang="en-US" sz="2400" dirty="0"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latin typeface="+mj-lt"/>
                <a:cs typeface="Aparajita" pitchFamily="34" charset="0"/>
              </a:rPr>
              <a:t>Tempat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dimana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individu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mengidentifikasikan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dirinya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>
                <a:latin typeface="+mj-lt"/>
                <a:cs typeface="Aparajita" pitchFamily="34" charset="0"/>
              </a:rPr>
              <a:t>sebagai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i="1" dirty="0">
                <a:latin typeface="+mj-lt"/>
                <a:cs typeface="Aparajita" pitchFamily="34" charset="0"/>
              </a:rPr>
              <a:t>in-group </a:t>
            </a:r>
            <a:r>
              <a:rPr lang="en-US" sz="2400" dirty="0" err="1">
                <a:latin typeface="+mj-lt"/>
                <a:cs typeface="Aparajita" pitchFamily="34" charset="0"/>
              </a:rPr>
              <a:t>nya</a:t>
            </a:r>
            <a:r>
              <a:rPr lang="en-US" sz="2400" dirty="0">
                <a:latin typeface="+mj-lt"/>
                <a:cs typeface="Aparajita" pitchFamily="34" charset="0"/>
              </a:rPr>
              <a:t>.</a:t>
            </a:r>
            <a:r>
              <a:rPr lang="en-US" sz="2400" i="1" dirty="0">
                <a:latin typeface="+mj-lt"/>
                <a:cs typeface="Aparajita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j-lt"/>
                <a:cs typeface="Aparajita" pitchFamily="34" charset="0"/>
              </a:rPr>
              <a:t>Ada </a:t>
            </a:r>
            <a:r>
              <a:rPr lang="en-US" sz="2400" dirty="0" err="1">
                <a:latin typeface="+mj-lt"/>
                <a:cs typeface="Aparajita" pitchFamily="34" charset="0"/>
              </a:rPr>
              <a:t>sisi</a:t>
            </a:r>
            <a:r>
              <a:rPr lang="en-US" sz="2400" dirty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superioritas</a:t>
            </a:r>
            <a:endParaRPr lang="id-ID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5752" y="2286000"/>
            <a:ext cx="4798448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just" defTabSz="914400" rtl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just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Out-Group</a:t>
            </a:r>
            <a:endParaRPr lang="en-US" sz="2400" b="1" i="1" dirty="0" smtClean="0">
              <a:solidFill>
                <a:srgbClr val="FF0000"/>
              </a:solidFill>
              <a:latin typeface="+mj-lt"/>
              <a:cs typeface="Aparajit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+mj-lt"/>
                <a:cs typeface="Aparajita" pitchFamily="34" charset="0"/>
              </a:rPr>
              <a:t>Kelompok</a:t>
            </a:r>
            <a:r>
              <a:rPr lang="en-US" sz="2400" dirty="0" smtClean="0">
                <a:latin typeface="+mj-lt"/>
                <a:cs typeface="Aparajita" pitchFamily="34" charset="0"/>
              </a:rPr>
              <a:t> yang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menjadi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lawan</a:t>
            </a:r>
            <a:r>
              <a:rPr lang="en-US" sz="2400" i="1" dirty="0" smtClean="0">
                <a:latin typeface="+mj-lt"/>
                <a:cs typeface="Aparajita" pitchFamily="34" charset="0"/>
              </a:rPr>
              <a:t> in group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nya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dan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sering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dikaitkan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dengan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istilah-istilah</a:t>
            </a:r>
            <a:r>
              <a:rPr lang="en-US" sz="2400" dirty="0" smtClean="0">
                <a:latin typeface="+mj-lt"/>
                <a:cs typeface="Aparajita" pitchFamily="34" charset="0"/>
              </a:rPr>
              <a:t> “kami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atau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kita</a:t>
            </a:r>
            <a:r>
              <a:rPr lang="en-US" sz="2400" dirty="0" smtClean="0">
                <a:latin typeface="+mj-lt"/>
                <a:cs typeface="Aparajita" pitchFamily="34" charset="0"/>
              </a:rPr>
              <a:t>”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dan</a:t>
            </a:r>
            <a:r>
              <a:rPr lang="en-US" sz="2400" dirty="0" smtClean="0">
                <a:latin typeface="+mj-lt"/>
                <a:cs typeface="Aparajita" pitchFamily="34" charset="0"/>
              </a:rPr>
              <a:t> “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mereka</a:t>
            </a:r>
            <a:r>
              <a:rPr lang="en-US" sz="2400" dirty="0" smtClean="0">
                <a:latin typeface="+mj-lt"/>
                <a:cs typeface="Aparajita" pitchFamily="34" charset="0"/>
              </a:rPr>
              <a:t>”.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Aparajita" pitchFamily="34" charset="0"/>
              </a:rPr>
              <a:t>Kita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mengidentifikasi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kelompok</a:t>
            </a:r>
            <a:r>
              <a:rPr lang="en-US" sz="2400" dirty="0" smtClean="0">
                <a:latin typeface="+mj-lt"/>
                <a:cs typeface="Aparajita" pitchFamily="34" charset="0"/>
              </a:rPr>
              <a:t> lain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sebagai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kelompok</a:t>
            </a:r>
            <a:r>
              <a:rPr lang="en-US" sz="2400" dirty="0" smtClean="0">
                <a:latin typeface="+mj-lt"/>
                <a:cs typeface="Aparajita" pitchFamily="34" charset="0"/>
              </a:rPr>
              <a:t> yang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buruk</a:t>
            </a:r>
            <a:r>
              <a:rPr lang="en-US" sz="2400" dirty="0" smtClean="0">
                <a:latin typeface="+mj-lt"/>
                <a:cs typeface="Aparajita" pitchFamily="34" charset="0"/>
              </a:rPr>
              <a:t>, inferior,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aneh</a:t>
            </a:r>
            <a:r>
              <a:rPr lang="en-US" sz="2400" dirty="0" smtClean="0">
                <a:latin typeface="+mj-lt"/>
                <a:cs typeface="Aparajita" pitchFamily="34" charset="0"/>
              </a:rPr>
              <a:t>,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salah</a:t>
            </a:r>
            <a:r>
              <a:rPr lang="en-US" sz="2400" dirty="0" smtClean="0">
                <a:latin typeface="+mj-lt"/>
                <a:cs typeface="Aparajita" pitchFamily="34" charset="0"/>
              </a:rPr>
              <a:t>,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dan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hal-hal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negatif</a:t>
            </a:r>
            <a:r>
              <a:rPr lang="en-US" sz="2400" dirty="0" smtClean="0">
                <a:latin typeface="+mj-lt"/>
                <a:cs typeface="Aparajita" pitchFamily="34" charset="0"/>
              </a:rPr>
              <a:t> </a:t>
            </a:r>
            <a:r>
              <a:rPr lang="en-US" sz="2400" dirty="0" err="1" smtClean="0">
                <a:latin typeface="+mj-lt"/>
                <a:cs typeface="Aparajita" pitchFamily="34" charset="0"/>
              </a:rPr>
              <a:t>lainnya</a:t>
            </a:r>
            <a:r>
              <a:rPr lang="en-US" sz="2400" dirty="0" smtClean="0">
                <a:latin typeface="+mj-lt"/>
                <a:cs typeface="Aparajita" pitchFamily="34" charset="0"/>
              </a:rPr>
              <a:t>.</a:t>
            </a:r>
            <a:endParaRPr lang="id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5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407</TotalTime>
  <Words>997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Integral</vt:lpstr>
      <vt:lpstr>KELOMPOK SOSIAL</vt:lpstr>
      <vt:lpstr>MANUSIA SEBAGAI MAHLUK SOSIAL</vt:lpstr>
      <vt:lpstr>PowerPoint Presentation</vt:lpstr>
      <vt:lpstr>KELOMPOK SOSIAL</vt:lpstr>
      <vt:lpstr>SYARAT KELOMPOK</vt:lpstr>
      <vt:lpstr>PowerPoint Presentation</vt:lpstr>
      <vt:lpstr>Tipe – tipe kelompok sosial</vt:lpstr>
      <vt:lpstr>In group dan out group</vt:lpstr>
      <vt:lpstr>Lanjutan...</vt:lpstr>
      <vt:lpstr>PRIMARY GROUP &amp; SECONDARY GROUP</vt:lpstr>
      <vt:lpstr>PAGUYUBAN DAN PATEMBAYAN</vt:lpstr>
      <vt:lpstr>Tiga tipe paguyuban:</vt:lpstr>
      <vt:lpstr>Lanjutan...</vt:lpstr>
      <vt:lpstr>FORMAL GROUP DAN INFORMAL GROUP</vt:lpstr>
      <vt:lpstr>MEMBERSHIP GROUP &amp; REFERENCE GROUP</vt:lpstr>
      <vt:lpstr>Lanjutan...</vt:lpstr>
      <vt:lpstr>KELOMPOK OKUPASIONAL &amp; VOLUNTEER</vt:lpstr>
      <vt:lpstr>Lanjutan...</vt:lpstr>
      <vt:lpstr>KELOMPOK SOSIAL YANG TIDAK TERATUR</vt:lpstr>
      <vt:lpstr>Lanjutan...</vt:lpstr>
      <vt:lpstr>TUGAS MINGGU DEPAN/kelompok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SOSIAL</dc:title>
  <dc:creator>Vaio</dc:creator>
  <cp:lastModifiedBy>Vaio</cp:lastModifiedBy>
  <cp:revision>31</cp:revision>
  <dcterms:created xsi:type="dcterms:W3CDTF">2015-10-11T04:55:28Z</dcterms:created>
  <dcterms:modified xsi:type="dcterms:W3CDTF">2016-10-19T12:39:28Z</dcterms:modified>
</cp:coreProperties>
</file>