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491" y="1828800"/>
            <a:ext cx="8231744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490" y="4800600"/>
            <a:ext cx="8231744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04878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453705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794" y="381001"/>
            <a:ext cx="1524398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809" y="381001"/>
            <a:ext cx="7393324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890190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15055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891" y="2514600"/>
            <a:ext cx="8694663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491" y="5410201"/>
            <a:ext cx="8689596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173171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5174" y="1905001"/>
            <a:ext cx="442075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806" y="1905001"/>
            <a:ext cx="4420751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855543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08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808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1489" y="1905000"/>
            <a:ext cx="441770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1489" y="2743201"/>
            <a:ext cx="441770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614640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2537258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43018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2704" y="685800"/>
            <a:ext cx="6402467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02200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79" y="1905000"/>
            <a:ext cx="3597544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491" y="4648200"/>
            <a:ext cx="3582332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2704" y="685800"/>
            <a:ext cx="6402466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0766082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810" y="381000"/>
            <a:ext cx="9146383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810" y="1904999"/>
            <a:ext cx="9136770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810" y="6400800"/>
            <a:ext cx="6554906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8565" y="6400800"/>
            <a:ext cx="1449767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0AB48-009E-4491-8413-E152769CFA94}" type="datetimeFigureOut">
              <a:rPr lang="id-ID" smtClean="0"/>
              <a:pPr/>
              <a:t>23/11/2018</a:t>
            </a:fld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30772" y="6400800"/>
            <a:ext cx="83841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F587-F218-4F5D-A2CD-C8F23B26B47B}" type="slidenum">
              <a:rPr lang="id-ID" smtClean="0"/>
              <a:pPr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169783599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d-ID" dirty="0" smtClean="0"/>
              <a:t>Sistem Imunologi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xmlns="" val="293384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97" y="0"/>
            <a:ext cx="9146383" cy="962526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Sistem Imun pada Tubuh Manusia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62526"/>
            <a:ext cx="6232358" cy="5895474"/>
          </a:xfrm>
        </p:spPr>
        <p:txBody>
          <a:bodyPr>
            <a:noAutofit/>
          </a:bodyPr>
          <a:lstStyle/>
          <a:p>
            <a:r>
              <a:rPr lang="id-ID" sz="3600" dirty="0"/>
              <a:t>Pertahanan lapis pertama</a:t>
            </a:r>
            <a:r>
              <a:rPr lang="id-ID" sz="3600" dirty="0" smtClean="0"/>
              <a:t>: Pertahanan </a:t>
            </a:r>
            <a:r>
              <a:rPr lang="id-ID" sz="3600" dirty="0"/>
              <a:t>fisik (</a:t>
            </a:r>
            <a:r>
              <a:rPr lang="id-ID" sz="3600" i="1" dirty="0" smtClean="0"/>
              <a:t>physical barrier</a:t>
            </a:r>
            <a:r>
              <a:rPr lang="id-ID" sz="3600" dirty="0"/>
              <a:t>)</a:t>
            </a:r>
          </a:p>
          <a:p>
            <a:r>
              <a:rPr lang="sv-SE" sz="3600" dirty="0"/>
              <a:t> Ada 2 sistem kekebalan tubuh:</a:t>
            </a:r>
          </a:p>
          <a:p>
            <a:pPr lvl="1"/>
            <a:r>
              <a:rPr lang="id-ID" sz="3200" dirty="0" smtClean="0"/>
              <a:t>Sistem kekebalan nonspesifik </a:t>
            </a:r>
            <a:r>
              <a:rPr lang="id-ID" sz="3200" dirty="0"/>
              <a:t>(didapat</a:t>
            </a:r>
            <a:r>
              <a:rPr lang="id-ID" sz="3200" dirty="0" smtClean="0"/>
              <a:t>) (</a:t>
            </a:r>
            <a:r>
              <a:rPr lang="id-ID" sz="3200" i="1" dirty="0"/>
              <a:t>innate immune system</a:t>
            </a:r>
            <a:r>
              <a:rPr lang="id-ID" sz="3200" dirty="0"/>
              <a:t>)</a:t>
            </a:r>
          </a:p>
          <a:p>
            <a:pPr lvl="1"/>
            <a:r>
              <a:rPr lang="id-ID" sz="3200" dirty="0" smtClean="0"/>
              <a:t>Sistem </a:t>
            </a:r>
            <a:r>
              <a:rPr lang="id-ID" sz="3200" dirty="0"/>
              <a:t>kekebalan </a:t>
            </a:r>
            <a:r>
              <a:rPr lang="id-ID" sz="3200" dirty="0" smtClean="0"/>
              <a:t>spesifik  (</a:t>
            </a:r>
            <a:r>
              <a:rPr lang="id-ID" sz="3200" dirty="0"/>
              <a:t>dipelajari/adaptif</a:t>
            </a:r>
            <a:r>
              <a:rPr lang="id-ID" sz="3200" dirty="0" smtClean="0"/>
              <a:t>) (</a:t>
            </a:r>
            <a:r>
              <a:rPr lang="id-ID" sz="3200" i="1" dirty="0" smtClean="0"/>
              <a:t>learned/adaptive immune </a:t>
            </a:r>
            <a:r>
              <a:rPr lang="id-ID" sz="3200" i="1" dirty="0"/>
              <a:t>system</a:t>
            </a:r>
            <a:r>
              <a:rPr lang="id-ID" sz="3200" dirty="0"/>
              <a:t>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957" y="962525"/>
            <a:ext cx="5211675" cy="567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76077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97" y="0"/>
            <a:ext cx="9146383" cy="890337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Respon Imun</a:t>
            </a:r>
            <a:endParaRPr lang="id-ID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0337"/>
            <a:ext cx="12192000" cy="59676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d-ID" sz="4000" dirty="0" smtClean="0"/>
              <a:t>Tahapan :</a:t>
            </a:r>
          </a:p>
          <a:p>
            <a:r>
              <a:rPr lang="id-ID" sz="4000" dirty="0"/>
              <a:t> Deteksi &amp; mengenali benda asing</a:t>
            </a:r>
          </a:p>
          <a:p>
            <a:r>
              <a:rPr lang="id-ID" sz="4000" dirty="0"/>
              <a:t> Komunikasi dg sel lain untuk berespons</a:t>
            </a:r>
          </a:p>
          <a:p>
            <a:r>
              <a:rPr lang="id-ID" sz="4000" dirty="0"/>
              <a:t> Rekruitmen bantuan &amp; </a:t>
            </a:r>
            <a:r>
              <a:rPr lang="id-ID" sz="4000" dirty="0" smtClean="0"/>
              <a:t>koordinasi respons</a:t>
            </a:r>
            <a:endParaRPr lang="id-ID" sz="4000" dirty="0"/>
          </a:p>
          <a:p>
            <a:r>
              <a:rPr lang="id-ID" sz="4000" dirty="0"/>
              <a:t> Destruksi atau supresi </a:t>
            </a:r>
            <a:r>
              <a:rPr lang="id-ID" sz="4000" dirty="0" smtClean="0"/>
              <a:t>penginvasi</a:t>
            </a:r>
          </a:p>
          <a:p>
            <a:pPr marL="0" indent="0">
              <a:buNone/>
            </a:pPr>
            <a:r>
              <a:rPr lang="id-ID" sz="4000" dirty="0" smtClean="0"/>
              <a:t>Hal tersebut semuanya akan membentuk antibodi dan sitokin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xmlns="" val="1057125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97" y="0"/>
            <a:ext cx="9146383" cy="890337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Respon Imun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2789"/>
            <a:ext cx="12192000" cy="5795211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d-ID" sz="3200" dirty="0" smtClean="0"/>
              <a:t>Respon imun alami non-spesifik :</a:t>
            </a:r>
          </a:p>
          <a:p>
            <a:pPr marL="914400" indent="-457200">
              <a:buAutoNum type="alphaLcPeriod"/>
            </a:pPr>
            <a:r>
              <a:rPr lang="id-ID" sz="3200" dirty="0" smtClean="0"/>
              <a:t>Ada sejak lahir</a:t>
            </a:r>
          </a:p>
          <a:p>
            <a:pPr marL="914400" indent="-457200">
              <a:buAutoNum type="alphaLcPeriod"/>
            </a:pPr>
            <a:r>
              <a:rPr lang="id-ID" sz="3200" dirty="0" smtClean="0"/>
              <a:t>Tidak mengalami target tertentu</a:t>
            </a:r>
          </a:p>
          <a:p>
            <a:pPr marL="914400" indent="-457200">
              <a:buAutoNum type="alphaLcPeriod"/>
            </a:pPr>
            <a:r>
              <a:rPr lang="id-ID" sz="3200" dirty="0" smtClean="0"/>
              <a:t>Terjadi dalam beberapa menit – jam </a:t>
            </a:r>
            <a:r>
              <a:rPr lang="id-ID" sz="3200" dirty="0" smtClean="0">
                <a:sym typeface="Wingdings" panose="05000000000000000000" pitchFamily="2" charset="2"/>
              </a:rPr>
              <a:t> terjadinya reaksi inflamasi</a:t>
            </a:r>
            <a:endParaRPr lang="id-ID" sz="3200" dirty="0" smtClean="0"/>
          </a:p>
          <a:p>
            <a:pPr marL="457200" indent="-457200">
              <a:buFont typeface="+mj-lt"/>
              <a:buAutoNum type="arabicPeriod" startAt="2"/>
            </a:pPr>
            <a:r>
              <a:rPr lang="id-ID" sz="3200" dirty="0" smtClean="0"/>
              <a:t>Respon imun didapat spesifik :</a:t>
            </a:r>
          </a:p>
          <a:p>
            <a:pPr marL="914400" indent="-457200">
              <a:buAutoNum type="alphaLcPeriod"/>
            </a:pPr>
            <a:r>
              <a:rPr lang="id-ID" sz="3200" dirty="0" smtClean="0"/>
              <a:t>Spesifik untuk jenis tertentu</a:t>
            </a:r>
          </a:p>
          <a:p>
            <a:pPr marL="914400" indent="-457200">
              <a:buAutoNum type="alphaLcPeriod"/>
            </a:pPr>
            <a:r>
              <a:rPr lang="id-ID" sz="3200" dirty="0" smtClean="0"/>
              <a:t>Respon thdp paparan dan terjadi dalam beberapa hari</a:t>
            </a:r>
          </a:p>
          <a:p>
            <a:pPr marL="914400" indent="-457200">
              <a:buAutoNum type="alphaLcPeriod"/>
            </a:pPr>
            <a:r>
              <a:rPr lang="id-ID" sz="3200" dirty="0" smtClean="0"/>
              <a:t>Pada paparan berikutnya terjadi lebih cepat</a:t>
            </a:r>
            <a:endParaRPr lang="id-ID" sz="3200" dirty="0"/>
          </a:p>
        </p:txBody>
      </p:sp>
    </p:spTree>
    <p:extLst>
      <p:ext uri="{BB962C8B-B14F-4D97-AF65-F5344CB8AC3E}">
        <p14:creationId xmlns:p14="http://schemas.microsoft.com/office/powerpoint/2010/main" xmlns="" val="4000553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966537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Pertahanan Lapis Pertama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905" y="1279357"/>
            <a:ext cx="11447232" cy="5169569"/>
          </a:xfrm>
        </p:spPr>
        <p:txBody>
          <a:bodyPr>
            <a:normAutofit/>
          </a:bodyPr>
          <a:lstStyle/>
          <a:p>
            <a:r>
              <a:rPr lang="fi-FI" sz="3600" dirty="0"/>
              <a:t> Kulit &amp; membran mukosa yang utuh</a:t>
            </a:r>
          </a:p>
          <a:p>
            <a:r>
              <a:rPr lang="id-ID" sz="3600" dirty="0"/>
              <a:t> Kelenjar keringat, sebum, &amp; airmata </a:t>
            </a:r>
            <a:r>
              <a:rPr lang="id-ID" sz="3600" dirty="0" smtClean="0">
                <a:sym typeface="Wingdings" panose="05000000000000000000" pitchFamily="2" charset="2"/>
              </a:rPr>
              <a:t> </a:t>
            </a:r>
            <a:r>
              <a:rPr lang="id-ID" sz="3600" dirty="0" smtClean="0"/>
              <a:t>mensekresi </a:t>
            </a:r>
            <a:r>
              <a:rPr lang="id-ID" sz="3600" dirty="0"/>
              <a:t>zat kimia &amp; bersifat bakterisid</a:t>
            </a:r>
          </a:p>
          <a:p>
            <a:r>
              <a:rPr lang="id-ID" sz="3600" dirty="0"/>
              <a:t> Mukus, silia, </a:t>
            </a:r>
            <a:r>
              <a:rPr lang="id-ID" sz="3600" i="1" dirty="0"/>
              <a:t>tight junction</a:t>
            </a:r>
            <a:r>
              <a:rPr lang="id-ID" sz="3600" dirty="0"/>
              <a:t>, desmosom, </a:t>
            </a:r>
            <a:r>
              <a:rPr lang="id-ID" sz="3600" dirty="0" smtClean="0"/>
              <a:t>sel </a:t>
            </a:r>
            <a:r>
              <a:rPr lang="fi-FI" sz="3600" dirty="0" smtClean="0"/>
              <a:t>keratin </a:t>
            </a:r>
            <a:r>
              <a:rPr lang="fi-FI" sz="3600" dirty="0"/>
              <a:t>&amp; lysozim di lapisan epitel</a:t>
            </a:r>
          </a:p>
          <a:p>
            <a:r>
              <a:rPr lang="id-ID" sz="3600" dirty="0"/>
              <a:t> Rambut pd lubang hidung</a:t>
            </a:r>
          </a:p>
          <a:p>
            <a:r>
              <a:rPr lang="id-ID" sz="3600" dirty="0"/>
              <a:t> Flora normal</a:t>
            </a:r>
          </a:p>
        </p:txBody>
      </p:sp>
    </p:spTree>
    <p:extLst>
      <p:ext uri="{BB962C8B-B14F-4D97-AF65-F5344CB8AC3E}">
        <p14:creationId xmlns:p14="http://schemas.microsoft.com/office/powerpoint/2010/main" xmlns="" val="16606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914400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Sistem Kekebalan Non-Spesifik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3714" y="1231231"/>
            <a:ext cx="11423169" cy="5338011"/>
          </a:xfrm>
        </p:spPr>
        <p:txBody>
          <a:bodyPr>
            <a:normAutofit/>
          </a:bodyPr>
          <a:lstStyle/>
          <a:p>
            <a:r>
              <a:rPr lang="sv-SE" sz="3200" dirty="0" smtClean="0"/>
              <a:t>Dapat </a:t>
            </a:r>
            <a:r>
              <a:rPr lang="sv-SE" sz="3200" dirty="0"/>
              <a:t>mendeteksi adanya benda asing </a:t>
            </a:r>
            <a:r>
              <a:rPr lang="sv-SE" sz="3200" dirty="0" smtClean="0"/>
              <a:t>&amp;</a:t>
            </a:r>
            <a:r>
              <a:rPr lang="id-ID" sz="3200" dirty="0" smtClean="0"/>
              <a:t> </a:t>
            </a:r>
            <a:r>
              <a:rPr lang="fi-FI" sz="3200" dirty="0" smtClean="0"/>
              <a:t>melindungi </a:t>
            </a:r>
            <a:r>
              <a:rPr lang="fi-FI" sz="3200" dirty="0"/>
              <a:t>tubuh dari kerusakan </a:t>
            </a:r>
            <a:r>
              <a:rPr lang="fi-FI" sz="3200" dirty="0" smtClean="0"/>
              <a:t>yang</a:t>
            </a:r>
            <a:r>
              <a:rPr lang="id-ID" sz="3200" dirty="0" smtClean="0"/>
              <a:t> diakibatkannya</a:t>
            </a:r>
            <a:r>
              <a:rPr lang="id-ID" sz="3200" dirty="0"/>
              <a:t>, namun tdk dpt </a:t>
            </a:r>
            <a:r>
              <a:rPr lang="id-ID" sz="3200" dirty="0" smtClean="0"/>
              <a:t>mengenali benda </a:t>
            </a:r>
            <a:r>
              <a:rPr lang="id-ID" sz="3200" dirty="0"/>
              <a:t>asing yang masuk ke dalam tubuh.</a:t>
            </a:r>
          </a:p>
          <a:p>
            <a:r>
              <a:rPr lang="id-ID" sz="3200" dirty="0"/>
              <a:t> Yang termasuk dlm sistem ini:</a:t>
            </a:r>
          </a:p>
          <a:p>
            <a:pPr marL="690562" indent="-457200">
              <a:buFont typeface="+mj-lt"/>
              <a:buAutoNum type="alphaLcPeriod"/>
            </a:pPr>
            <a:r>
              <a:rPr lang="id-ID" sz="3200" dirty="0" smtClean="0"/>
              <a:t>Reaksi </a:t>
            </a:r>
            <a:r>
              <a:rPr lang="id-ID" sz="3200" dirty="0"/>
              <a:t>inflamasi/peradangan</a:t>
            </a:r>
          </a:p>
          <a:p>
            <a:pPr marL="690562" indent="-457200">
              <a:buFont typeface="+mj-lt"/>
              <a:buAutoNum type="alphaLcPeriod"/>
            </a:pPr>
            <a:r>
              <a:rPr lang="id-ID" sz="3200" dirty="0" smtClean="0"/>
              <a:t>Protein </a:t>
            </a:r>
            <a:r>
              <a:rPr lang="id-ID" sz="3200" dirty="0"/>
              <a:t>antivirus (interferon)</a:t>
            </a:r>
          </a:p>
          <a:p>
            <a:pPr marL="690562" indent="-457200">
              <a:buFont typeface="+mj-lt"/>
              <a:buAutoNum type="alphaLcPeriod"/>
            </a:pPr>
            <a:r>
              <a:rPr lang="id-ID" sz="3200" dirty="0" smtClean="0"/>
              <a:t>Sel </a:t>
            </a:r>
            <a:r>
              <a:rPr lang="id-ID" sz="3200" i="1" dirty="0"/>
              <a:t>natural killer </a:t>
            </a:r>
            <a:r>
              <a:rPr lang="id-ID" sz="3200" dirty="0"/>
              <a:t>(NK)</a:t>
            </a:r>
          </a:p>
          <a:p>
            <a:pPr marL="690562" indent="-457200">
              <a:buFont typeface="+mj-lt"/>
              <a:buAutoNum type="alphaLcPeriod"/>
            </a:pPr>
            <a:r>
              <a:rPr lang="id-ID" sz="3200" dirty="0" smtClean="0"/>
              <a:t>Sistem </a:t>
            </a:r>
            <a:r>
              <a:rPr lang="id-ID" sz="3200" dirty="0"/>
              <a:t>komplemen</a:t>
            </a:r>
          </a:p>
        </p:txBody>
      </p:sp>
    </p:spTree>
    <p:extLst>
      <p:ext uri="{BB962C8B-B14F-4D97-AF65-F5344CB8AC3E}">
        <p14:creationId xmlns:p14="http://schemas.microsoft.com/office/powerpoint/2010/main" xmlns="" val="3196538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794084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Inflamasi / Peradangan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73" y="1038725"/>
            <a:ext cx="11687864" cy="5602707"/>
          </a:xfrm>
        </p:spPr>
        <p:txBody>
          <a:bodyPr>
            <a:normAutofit/>
          </a:bodyPr>
          <a:lstStyle/>
          <a:p>
            <a:r>
              <a:rPr lang="id-ID" sz="4000" dirty="0"/>
              <a:t> Merupakan respons lokal tubuh thd </a:t>
            </a:r>
            <a:r>
              <a:rPr lang="id-ID" sz="4000" dirty="0" smtClean="0"/>
              <a:t>infeksi atau </a:t>
            </a:r>
            <a:r>
              <a:rPr lang="id-ID" sz="4000" dirty="0"/>
              <a:t>perlukaan</a:t>
            </a:r>
          </a:p>
          <a:p>
            <a:r>
              <a:rPr lang="id-ID" sz="4000" dirty="0"/>
              <a:t> Tidak spesifik hanya untuk </a:t>
            </a:r>
            <a:r>
              <a:rPr lang="id-ID" sz="4000" dirty="0" smtClean="0"/>
              <a:t>infeksi </a:t>
            </a:r>
            <a:r>
              <a:rPr lang="pl-PL" sz="4000" dirty="0" smtClean="0"/>
              <a:t>mikroba</a:t>
            </a:r>
            <a:r>
              <a:rPr lang="pl-PL" sz="4000" dirty="0"/>
              <a:t>, tetapi respons yg sama </a:t>
            </a:r>
            <a:r>
              <a:rPr lang="pl-PL" sz="4000" dirty="0" smtClean="0"/>
              <a:t>juga</a:t>
            </a:r>
            <a:r>
              <a:rPr lang="id-ID" sz="4000" dirty="0" smtClean="0"/>
              <a:t> </a:t>
            </a:r>
            <a:r>
              <a:rPr lang="fi-FI" sz="4000" dirty="0" smtClean="0"/>
              <a:t>terjadi </a:t>
            </a:r>
            <a:r>
              <a:rPr lang="fi-FI" sz="4000" dirty="0"/>
              <a:t>pada perlukaan akibat suhu dingin</a:t>
            </a:r>
            <a:r>
              <a:rPr lang="fi-FI" sz="4000" dirty="0" smtClean="0"/>
              <a:t>,</a:t>
            </a:r>
            <a:r>
              <a:rPr lang="id-ID" sz="4000" dirty="0" smtClean="0"/>
              <a:t> panas</a:t>
            </a:r>
            <a:r>
              <a:rPr lang="id-ID" sz="4000" dirty="0"/>
              <a:t>, atau trauma</a:t>
            </a:r>
          </a:p>
          <a:p>
            <a:r>
              <a:rPr lang="id-ID" sz="4000" dirty="0"/>
              <a:t> Pemeran utama: fagosit, a.l: neutrofil</a:t>
            </a:r>
            <a:r>
              <a:rPr lang="id-ID" sz="4000" dirty="0" smtClean="0"/>
              <a:t>, monosit</a:t>
            </a:r>
            <a:r>
              <a:rPr lang="id-ID" sz="4000" dirty="0"/>
              <a:t>, &amp; makrofag</a:t>
            </a:r>
          </a:p>
        </p:txBody>
      </p:sp>
    </p:spTree>
    <p:extLst>
      <p:ext uri="{BB962C8B-B14F-4D97-AF65-F5344CB8AC3E}">
        <p14:creationId xmlns:p14="http://schemas.microsoft.com/office/powerpoint/2010/main" xmlns="" val="233187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2264" y="0"/>
            <a:ext cx="9146383" cy="842211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Tahap Inflamasi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649" y="842210"/>
            <a:ext cx="11591611" cy="6015789"/>
          </a:xfrm>
        </p:spPr>
        <p:txBody>
          <a:bodyPr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sv-SE" sz="3200" dirty="0" smtClean="0"/>
              <a:t>Masuknya </a:t>
            </a:r>
            <a:r>
              <a:rPr lang="sv-SE" sz="3200" dirty="0"/>
              <a:t>bakteri ke dalam jaringan</a:t>
            </a:r>
          </a:p>
          <a:p>
            <a:pPr marL="514350" indent="-514350">
              <a:buFont typeface="+mj-lt"/>
              <a:buAutoNum type="arabicPeriod"/>
            </a:pPr>
            <a:r>
              <a:rPr lang="fi-FI" sz="3200" dirty="0" smtClean="0"/>
              <a:t>Vasodilatasi </a:t>
            </a:r>
            <a:r>
              <a:rPr lang="fi-FI" sz="3200" dirty="0"/>
              <a:t>sistem mikrosirkulasi area yg </a:t>
            </a:r>
            <a:r>
              <a:rPr lang="fi-FI" sz="3200" dirty="0" smtClean="0"/>
              <a:t>terinfeksi</a:t>
            </a:r>
            <a:r>
              <a:rPr lang="id-ID" sz="3200" dirty="0" smtClean="0"/>
              <a:t> </a:t>
            </a:r>
            <a:r>
              <a:rPr lang="id-ID" sz="3200" dirty="0" smtClean="0">
                <a:sym typeface="Wingdings" panose="05000000000000000000" pitchFamily="2" charset="2"/>
              </a:rPr>
              <a:t> </a:t>
            </a:r>
            <a:r>
              <a:rPr lang="id-ID" sz="3200" dirty="0" smtClean="0"/>
              <a:t>meningkatkan </a:t>
            </a:r>
            <a:r>
              <a:rPr lang="id-ID" sz="3200" dirty="0"/>
              <a:t>aliran darah (RUBOR/kemerahan </a:t>
            </a:r>
            <a:r>
              <a:rPr lang="id-ID" sz="3200" dirty="0" smtClean="0"/>
              <a:t>&amp; CALOR/panas</a:t>
            </a:r>
            <a:r>
              <a:rPr lang="id-ID" sz="32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Permeabilitas </a:t>
            </a:r>
            <a:r>
              <a:rPr lang="id-ID" sz="3200" dirty="0"/>
              <a:t>kapiler &amp; venul yang terinfeksi </a:t>
            </a:r>
            <a:r>
              <a:rPr lang="id-ID" sz="3200" dirty="0" smtClean="0"/>
              <a:t>terhadap protein </a:t>
            </a:r>
            <a:r>
              <a:rPr lang="id-ID" sz="3200" dirty="0"/>
              <a:t>meningkat </a:t>
            </a:r>
            <a:r>
              <a:rPr lang="id-ID" sz="3200" dirty="0" smtClean="0">
                <a:sym typeface="Wingdings" panose="05000000000000000000" pitchFamily="2" charset="2"/>
              </a:rPr>
              <a:t> </a:t>
            </a:r>
            <a:r>
              <a:rPr lang="id-ID" sz="3200" dirty="0" smtClean="0"/>
              <a:t>difusi </a:t>
            </a:r>
            <a:r>
              <a:rPr lang="id-ID" sz="3200" dirty="0"/>
              <a:t>protein &amp; filtrasi air </a:t>
            </a:r>
            <a:r>
              <a:rPr lang="id-ID" sz="3200" dirty="0" smtClean="0"/>
              <a:t>ke interstisial </a:t>
            </a:r>
            <a:r>
              <a:rPr lang="id-ID" sz="3200" dirty="0"/>
              <a:t>(TUMOR/bengkak &amp; DOLOR/nyeri)</a:t>
            </a:r>
          </a:p>
          <a:p>
            <a:pPr marL="514350" indent="-514350">
              <a:buFont typeface="+mj-lt"/>
              <a:buAutoNum type="arabicPeriod"/>
            </a:pPr>
            <a:r>
              <a:rPr lang="it-IT" sz="3200" dirty="0" smtClean="0"/>
              <a:t>Keluarnya </a:t>
            </a:r>
            <a:r>
              <a:rPr lang="it-IT" sz="3200" dirty="0"/>
              <a:t>neutrofil lalu monosit dari kapiler &amp; </a:t>
            </a:r>
            <a:r>
              <a:rPr lang="it-IT" sz="3200" dirty="0" smtClean="0"/>
              <a:t>venula</a:t>
            </a:r>
            <a:r>
              <a:rPr lang="id-ID" sz="3200" dirty="0" smtClean="0"/>
              <a:t> ke </a:t>
            </a:r>
            <a:r>
              <a:rPr lang="id-ID" sz="3200" dirty="0"/>
              <a:t>interstisial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Penghancuran </a:t>
            </a:r>
            <a:r>
              <a:rPr lang="id-ID" sz="3200" dirty="0"/>
              <a:t>bakteri di jaringan </a:t>
            </a:r>
            <a:r>
              <a:rPr lang="id-ID" sz="3200" dirty="0" smtClean="0">
                <a:sym typeface="Wingdings" panose="05000000000000000000" pitchFamily="2" charset="2"/>
              </a:rPr>
              <a:t> </a:t>
            </a:r>
            <a:r>
              <a:rPr lang="id-ID" sz="3200" dirty="0" smtClean="0"/>
              <a:t>fagositosis (</a:t>
            </a:r>
            <a:r>
              <a:rPr lang="id-ID" sz="3200" dirty="0"/>
              <a:t>respons sistemik: demam)</a:t>
            </a:r>
          </a:p>
          <a:p>
            <a:pPr marL="514350" indent="-514350">
              <a:buFont typeface="+mj-lt"/>
              <a:buAutoNum type="arabicPeriod"/>
            </a:pPr>
            <a:r>
              <a:rPr lang="id-ID" sz="3200" dirty="0" smtClean="0"/>
              <a:t>Perbaikan </a:t>
            </a:r>
            <a:r>
              <a:rPr lang="id-ID" sz="3200" dirty="0"/>
              <a:t>jaringan</a:t>
            </a:r>
          </a:p>
        </p:txBody>
      </p:sp>
    </p:spTree>
    <p:extLst>
      <p:ext uri="{BB962C8B-B14F-4D97-AF65-F5344CB8AC3E}">
        <p14:creationId xmlns:p14="http://schemas.microsoft.com/office/powerpoint/2010/main" xmlns="" val="2737823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750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9681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890337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Interferon</a:t>
            </a:r>
            <a:endParaRPr lang="id-ID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90337"/>
            <a:ext cx="12192000" cy="5967663"/>
          </a:xfrm>
        </p:spPr>
        <p:txBody>
          <a:bodyPr>
            <a:normAutofit/>
          </a:bodyPr>
          <a:lstStyle/>
          <a:p>
            <a:r>
              <a:rPr lang="fi-FI" sz="4000" dirty="0" smtClean="0"/>
              <a:t>Sel </a:t>
            </a:r>
            <a:r>
              <a:rPr lang="fi-FI" sz="4000" dirty="0"/>
              <a:t>yang terinfeksi virus akan </a:t>
            </a:r>
            <a:r>
              <a:rPr lang="fi-FI" sz="4000" dirty="0" smtClean="0"/>
              <a:t>mengeluarkan</a:t>
            </a:r>
            <a:r>
              <a:rPr lang="id-ID" sz="4000" dirty="0" smtClean="0"/>
              <a:t> interferon</a:t>
            </a:r>
            <a:endParaRPr lang="id-ID" sz="4000" dirty="0"/>
          </a:p>
          <a:p>
            <a:r>
              <a:rPr lang="id-ID" sz="4000" dirty="0" smtClean="0"/>
              <a:t>Interferon </a:t>
            </a:r>
            <a:r>
              <a:rPr lang="id-ID" sz="4000" dirty="0"/>
              <a:t>mengganggu replikasi </a:t>
            </a:r>
            <a:r>
              <a:rPr lang="id-ID" sz="4000" dirty="0" smtClean="0"/>
              <a:t>virus (</a:t>
            </a:r>
            <a:r>
              <a:rPr lang="id-ID" sz="4000" dirty="0"/>
              <a:t>antivirus); ‘interfere’</a:t>
            </a:r>
          </a:p>
          <a:p>
            <a:r>
              <a:rPr lang="id-ID" sz="4000" dirty="0" smtClean="0"/>
              <a:t>Interferon </a:t>
            </a:r>
            <a:r>
              <a:rPr lang="id-ID" sz="4000" dirty="0"/>
              <a:t>juga memperlambat pembelahan </a:t>
            </a:r>
            <a:r>
              <a:rPr lang="id-ID" sz="4000" dirty="0" smtClean="0"/>
              <a:t>&amp; </a:t>
            </a:r>
            <a:r>
              <a:rPr lang="da-DK" sz="4000" dirty="0" smtClean="0"/>
              <a:t>pertumbuhan </a:t>
            </a:r>
            <a:r>
              <a:rPr lang="da-DK" sz="4000" dirty="0"/>
              <a:t>sel tumor dgn </a:t>
            </a:r>
            <a:r>
              <a:rPr lang="da-DK" sz="4000" dirty="0" smtClean="0"/>
              <a:t>meningkatkan</a:t>
            </a:r>
            <a:r>
              <a:rPr lang="id-ID" sz="4000" dirty="0" smtClean="0"/>
              <a:t> </a:t>
            </a:r>
            <a:r>
              <a:rPr lang="fi-FI" sz="4000" dirty="0" smtClean="0"/>
              <a:t>potensi </a:t>
            </a:r>
            <a:r>
              <a:rPr lang="fi-FI" sz="4000" dirty="0"/>
              <a:t>sel NK &amp; sel T sitotoksik (antikanker)</a:t>
            </a:r>
          </a:p>
          <a:p>
            <a:r>
              <a:rPr lang="id-ID" sz="4000" dirty="0" smtClean="0"/>
              <a:t>Peran </a:t>
            </a:r>
            <a:r>
              <a:rPr lang="id-ID" sz="4000" dirty="0"/>
              <a:t>interferon yg lain: meningkatkan </a:t>
            </a:r>
            <a:r>
              <a:rPr lang="id-ID" sz="4000" dirty="0" smtClean="0"/>
              <a:t>aktivitas fagositosis </a:t>
            </a:r>
            <a:r>
              <a:rPr lang="id-ID" sz="4000" dirty="0"/>
              <a:t>makrofag &amp; merangsang </a:t>
            </a:r>
            <a:r>
              <a:rPr lang="id-ID" sz="4000" dirty="0" smtClean="0"/>
              <a:t>produksi antibodi</a:t>
            </a:r>
            <a:endParaRPr lang="id-ID" sz="4000" dirty="0"/>
          </a:p>
        </p:txBody>
      </p:sp>
    </p:spTree>
    <p:extLst>
      <p:ext uri="{BB962C8B-B14F-4D97-AF65-F5344CB8AC3E}">
        <p14:creationId xmlns:p14="http://schemas.microsoft.com/office/powerpoint/2010/main" xmlns="" val="3628701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8803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6383" cy="818147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Pengantar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" y="918409"/>
            <a:ext cx="12182387" cy="5939591"/>
          </a:xfrm>
        </p:spPr>
        <p:txBody>
          <a:bodyPr/>
          <a:lstStyle/>
          <a:p>
            <a:pPr marL="0" indent="0">
              <a:buNone/>
            </a:pPr>
            <a:r>
              <a:rPr lang="id-ID" dirty="0"/>
              <a:t>Tubuh manusia akan selalu terancam oleh paparan bakteri, virus, parasit, </a:t>
            </a:r>
            <a:r>
              <a:rPr lang="id-ID" dirty="0" smtClean="0"/>
              <a:t>radiasi </a:t>
            </a:r>
            <a:r>
              <a:rPr lang="es-ES" dirty="0" err="1" smtClean="0"/>
              <a:t>matahari</a:t>
            </a:r>
            <a:r>
              <a:rPr lang="es-ES" dirty="0"/>
              <a:t>, dan </a:t>
            </a:r>
            <a:r>
              <a:rPr lang="es-ES" dirty="0" err="1"/>
              <a:t>polusi</a:t>
            </a:r>
            <a:r>
              <a:rPr lang="es-ES" dirty="0"/>
              <a:t>. </a:t>
            </a:r>
            <a:r>
              <a:rPr lang="es-ES" dirty="0" err="1"/>
              <a:t>Stres</a:t>
            </a:r>
            <a:r>
              <a:rPr lang="es-ES" dirty="0"/>
              <a:t> </a:t>
            </a:r>
            <a:r>
              <a:rPr lang="es-ES" dirty="0" err="1"/>
              <a:t>emosional</a:t>
            </a:r>
            <a:r>
              <a:rPr lang="es-ES" dirty="0"/>
              <a:t> </a:t>
            </a:r>
            <a:r>
              <a:rPr lang="es-ES" dirty="0" err="1"/>
              <a:t>atau</a:t>
            </a:r>
            <a:r>
              <a:rPr lang="es-ES" dirty="0"/>
              <a:t> </a:t>
            </a:r>
            <a:r>
              <a:rPr lang="es-ES" dirty="0" err="1"/>
              <a:t>fisiologis</a:t>
            </a:r>
            <a:r>
              <a:rPr lang="es-ES" dirty="0"/>
              <a:t> </a:t>
            </a:r>
            <a:r>
              <a:rPr lang="es-ES" dirty="0" err="1"/>
              <a:t>dari</a:t>
            </a:r>
            <a:r>
              <a:rPr lang="es-ES" dirty="0"/>
              <a:t> </a:t>
            </a:r>
            <a:r>
              <a:rPr lang="es-ES" dirty="0" err="1"/>
              <a:t>kejadian</a:t>
            </a:r>
            <a:r>
              <a:rPr lang="es-ES" dirty="0"/>
              <a:t> </a:t>
            </a:r>
            <a:r>
              <a:rPr lang="es-ES" dirty="0" err="1"/>
              <a:t>ini</a:t>
            </a:r>
            <a:r>
              <a:rPr lang="es-ES" dirty="0"/>
              <a:t> </a:t>
            </a:r>
            <a:r>
              <a:rPr lang="es-ES" dirty="0" err="1" smtClean="0"/>
              <a:t>adalah</a:t>
            </a:r>
            <a:r>
              <a:rPr lang="id-ID" dirty="0" smtClean="0"/>
              <a:t> tantangan </a:t>
            </a:r>
            <a:r>
              <a:rPr lang="id-ID" dirty="0"/>
              <a:t>lain untuk mempertahankan tubuh yang sehat. Biasanya kita </a:t>
            </a:r>
            <a:r>
              <a:rPr lang="id-ID" dirty="0" smtClean="0"/>
              <a:t>dilindungi oleh </a:t>
            </a:r>
            <a:r>
              <a:rPr lang="id-ID" dirty="0"/>
              <a:t>sistem pertahanan tubuh, sistem kekebalan tubuh, terutama makrofag, </a:t>
            </a:r>
            <a:r>
              <a:rPr lang="id-ID" dirty="0" smtClean="0"/>
              <a:t>dan cukup </a:t>
            </a:r>
            <a:r>
              <a:rPr lang="id-ID" dirty="0"/>
              <a:t>lengkap kebutuhan gizi untuk menjaga kesehatan. Kelebihan </a:t>
            </a:r>
            <a:r>
              <a:rPr lang="id-ID" dirty="0" smtClean="0"/>
              <a:t>tantangan negatif</a:t>
            </a:r>
            <a:r>
              <a:rPr lang="id-ID" dirty="0"/>
              <a:t>, bagaimanapun, dapat menekan sistem pertahanan tubuh, sistem </a:t>
            </a:r>
            <a:r>
              <a:rPr lang="id-ID" dirty="0" smtClean="0"/>
              <a:t>kekebalan tubuh</a:t>
            </a:r>
            <a:r>
              <a:rPr lang="id-ID" dirty="0"/>
              <a:t>, dan mengakibatkan berbagai penyakit fatal</a:t>
            </a:r>
            <a:r>
              <a:rPr lang="id-ID" dirty="0" smtClean="0"/>
              <a:t>.</a:t>
            </a:r>
          </a:p>
          <a:p>
            <a:pPr marL="0" indent="0">
              <a:buNone/>
            </a:pP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12" y="2983762"/>
            <a:ext cx="12182387" cy="387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8899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986589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Sel Natural Killer (NK)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36294"/>
            <a:ext cx="12192000" cy="5221705"/>
          </a:xfrm>
        </p:spPr>
        <p:txBody>
          <a:bodyPr>
            <a:normAutofit/>
          </a:bodyPr>
          <a:lstStyle/>
          <a:p>
            <a:r>
              <a:rPr lang="nb-NO" sz="4400" dirty="0"/>
              <a:t> Merusak sel yg terinfeksi virus &amp; </a:t>
            </a:r>
            <a:r>
              <a:rPr lang="nb-NO" sz="4400" dirty="0" smtClean="0"/>
              <a:t>sel</a:t>
            </a:r>
            <a:r>
              <a:rPr lang="id-ID" sz="4400" dirty="0" smtClean="0"/>
              <a:t> kanker </a:t>
            </a:r>
            <a:r>
              <a:rPr lang="id-ID" sz="4400" dirty="0"/>
              <a:t>dengan melisiskan membran </a:t>
            </a:r>
            <a:r>
              <a:rPr lang="id-ID" sz="4400" dirty="0" smtClean="0"/>
              <a:t>sel pd </a:t>
            </a:r>
            <a:r>
              <a:rPr lang="id-ID" sz="4400" dirty="0"/>
              <a:t>paparan I</a:t>
            </a:r>
          </a:p>
          <a:p>
            <a:r>
              <a:rPr lang="id-ID" sz="4400" dirty="0"/>
              <a:t> Kerjanya = sel T sitotoksik, ttp lebih cepat</a:t>
            </a:r>
            <a:r>
              <a:rPr lang="id-ID" sz="4400" dirty="0" smtClean="0"/>
              <a:t>, non-spesifik</a:t>
            </a:r>
            <a:r>
              <a:rPr lang="id-ID" sz="4400" dirty="0"/>
              <a:t>, &amp; bekerja sebelum sel </a:t>
            </a:r>
            <a:r>
              <a:rPr lang="id-ID" sz="4400" dirty="0" smtClean="0"/>
              <a:t>T sitotoksik </a:t>
            </a:r>
            <a:r>
              <a:rPr lang="id-ID" sz="4400" dirty="0"/>
              <a:t>mnjd lebih banyak &amp; berfungsi</a:t>
            </a:r>
          </a:p>
        </p:txBody>
      </p:sp>
    </p:spTree>
    <p:extLst>
      <p:ext uri="{BB962C8B-B14F-4D97-AF65-F5344CB8AC3E}">
        <p14:creationId xmlns:p14="http://schemas.microsoft.com/office/powerpoint/2010/main" xmlns="" val="9578881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890337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Sistem Kekebalan Spesifik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3104"/>
            <a:ext cx="12192000" cy="5674896"/>
          </a:xfrm>
        </p:spPr>
        <p:txBody>
          <a:bodyPr>
            <a:normAutofit/>
          </a:bodyPr>
          <a:lstStyle/>
          <a:p>
            <a:r>
              <a:rPr lang="id-ID" sz="3200" dirty="0" smtClean="0"/>
              <a:t>Yaitu </a:t>
            </a:r>
            <a:r>
              <a:rPr lang="sv-SE" sz="3200" dirty="0" smtClean="0"/>
              <a:t>sistem </a:t>
            </a:r>
            <a:r>
              <a:rPr lang="sv-SE" sz="3200" dirty="0"/>
              <a:t>kekebalan adaptif </a:t>
            </a:r>
            <a:r>
              <a:rPr lang="sv-SE" sz="3200" dirty="0" smtClean="0"/>
              <a:t>dapat</a:t>
            </a:r>
            <a:r>
              <a:rPr lang="id-ID" sz="3200" dirty="0" smtClean="0"/>
              <a:t> </a:t>
            </a:r>
            <a:r>
              <a:rPr lang="sv-SE" sz="3200" dirty="0" smtClean="0"/>
              <a:t>menghancurkan </a:t>
            </a:r>
            <a:r>
              <a:rPr lang="sv-SE" sz="3200" dirty="0"/>
              <a:t>patogen yang lolos dari </a:t>
            </a:r>
            <a:r>
              <a:rPr lang="sv-SE" sz="3200" dirty="0" smtClean="0"/>
              <a:t>sistem</a:t>
            </a:r>
            <a:r>
              <a:rPr lang="id-ID" sz="3200" dirty="0" smtClean="0"/>
              <a:t> kekebalan </a:t>
            </a:r>
            <a:r>
              <a:rPr lang="id-ID" sz="3200" dirty="0"/>
              <a:t>non-spesifik.</a:t>
            </a:r>
          </a:p>
          <a:p>
            <a:r>
              <a:rPr lang="id-ID" sz="3200" dirty="0" smtClean="0"/>
              <a:t>Mencakup</a:t>
            </a:r>
            <a:r>
              <a:rPr lang="id-ID" sz="3200" dirty="0"/>
              <a:t>:</a:t>
            </a:r>
          </a:p>
          <a:p>
            <a:pPr marL="817563" indent="-457200">
              <a:buFont typeface="+mj-lt"/>
              <a:buAutoNum type="arabicPeriod"/>
            </a:pPr>
            <a:r>
              <a:rPr lang="fi-FI" sz="3200" dirty="0" smtClean="0"/>
              <a:t>kekebalan </a:t>
            </a:r>
            <a:r>
              <a:rPr lang="fi-FI" sz="3200" dirty="0"/>
              <a:t>humoral </a:t>
            </a:r>
            <a:r>
              <a:rPr lang="id-ID" sz="3200" dirty="0" smtClean="0">
                <a:sym typeface="Wingdings" panose="05000000000000000000" pitchFamily="2" charset="2"/>
              </a:rPr>
              <a:t> </a:t>
            </a:r>
            <a:r>
              <a:rPr lang="fi-FI" sz="3200" dirty="0" smtClean="0"/>
              <a:t>produksi </a:t>
            </a:r>
            <a:r>
              <a:rPr lang="fi-FI" sz="3200" dirty="0"/>
              <a:t>antibodi </a:t>
            </a:r>
            <a:r>
              <a:rPr lang="fi-FI" sz="3200" dirty="0" smtClean="0"/>
              <a:t>oleh</a:t>
            </a:r>
            <a:r>
              <a:rPr lang="id-ID" sz="3200" dirty="0" smtClean="0"/>
              <a:t> limfosit </a:t>
            </a:r>
            <a:r>
              <a:rPr lang="id-ID" sz="3200" dirty="0"/>
              <a:t>B (sel plasma)</a:t>
            </a:r>
          </a:p>
          <a:p>
            <a:pPr marL="817563" indent="-457200">
              <a:buFont typeface="+mj-lt"/>
              <a:buAutoNum type="arabicPeriod"/>
            </a:pPr>
            <a:r>
              <a:rPr lang="id-ID" sz="3200" dirty="0" smtClean="0"/>
              <a:t>kekebalan </a:t>
            </a:r>
            <a:r>
              <a:rPr lang="id-ID" sz="3200" dirty="0"/>
              <a:t>selular </a:t>
            </a:r>
            <a:r>
              <a:rPr lang="id-ID" sz="3200" dirty="0" smtClean="0">
                <a:sym typeface="Wingdings" panose="05000000000000000000" pitchFamily="2" charset="2"/>
              </a:rPr>
              <a:t></a:t>
            </a:r>
            <a:r>
              <a:rPr lang="id-ID" sz="3200" dirty="0" smtClean="0"/>
              <a:t> </a:t>
            </a:r>
            <a:r>
              <a:rPr lang="id-ID" sz="3200" dirty="0"/>
              <a:t>produksi limfosit T </a:t>
            </a:r>
            <a:r>
              <a:rPr lang="id-ID" sz="3200" dirty="0" smtClean="0"/>
              <a:t>yg teraktivasi</a:t>
            </a:r>
            <a:endParaRPr lang="id-ID" sz="3200" dirty="0"/>
          </a:p>
          <a:p>
            <a:r>
              <a:rPr lang="id-ID" sz="3200" dirty="0" smtClean="0"/>
              <a:t>Harus dapat </a:t>
            </a:r>
            <a:r>
              <a:rPr lang="id-ID" sz="3200" dirty="0"/>
              <a:t>membedakan sel asing yg </a:t>
            </a:r>
            <a:r>
              <a:rPr lang="id-ID" sz="3200" dirty="0" smtClean="0"/>
              <a:t>harus dirusak </a:t>
            </a:r>
            <a:r>
              <a:rPr lang="id-ID" sz="3200" dirty="0"/>
              <a:t>dari sel-diri </a:t>
            </a:r>
            <a:r>
              <a:rPr lang="id-ID" sz="3200" dirty="0" smtClean="0">
                <a:sym typeface="Wingdings" panose="05000000000000000000" pitchFamily="2" charset="2"/>
              </a:rPr>
              <a:t></a:t>
            </a:r>
            <a:r>
              <a:rPr lang="id-ID" sz="3200" dirty="0" smtClean="0"/>
              <a:t> </a:t>
            </a:r>
            <a:r>
              <a:rPr lang="id-ID" sz="3200" dirty="0"/>
              <a:t>antigen (molekul besar</a:t>
            </a:r>
            <a:r>
              <a:rPr lang="id-ID" sz="3200" dirty="0" smtClean="0"/>
              <a:t>, kompleks</a:t>
            </a:r>
            <a:r>
              <a:rPr lang="id-ID" sz="3200" dirty="0"/>
              <a:t>, &amp; unik yg memicu respons </a:t>
            </a:r>
            <a:r>
              <a:rPr lang="id-ID" sz="3200" dirty="0" smtClean="0"/>
              <a:t>imun spesifik </a:t>
            </a:r>
            <a:r>
              <a:rPr lang="id-ID" sz="3200" dirty="0"/>
              <a:t>jika masuk ke dalam tubuh)</a:t>
            </a:r>
          </a:p>
        </p:txBody>
      </p:sp>
    </p:spTree>
    <p:extLst>
      <p:ext uri="{BB962C8B-B14F-4D97-AF65-F5344CB8AC3E}">
        <p14:creationId xmlns:p14="http://schemas.microsoft.com/office/powerpoint/2010/main" xmlns="" val="18966114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3197" y="0"/>
            <a:ext cx="9146383" cy="1082842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Sistem Kekebalan Humoral</a:t>
            </a:r>
            <a:endParaRPr lang="id-ID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9410"/>
            <a:ext cx="12192000" cy="5558589"/>
          </a:xfrm>
        </p:spPr>
        <p:txBody>
          <a:bodyPr>
            <a:normAutofit/>
          </a:bodyPr>
          <a:lstStyle/>
          <a:p>
            <a:r>
              <a:rPr lang="de-DE" sz="4400" dirty="0"/>
              <a:t> Antigen (Ag) merangsang sel B </a:t>
            </a:r>
            <a:r>
              <a:rPr lang="de-DE" sz="4400" dirty="0" smtClean="0"/>
              <a:t>berubah</a:t>
            </a:r>
            <a:r>
              <a:rPr lang="id-ID" sz="4400" dirty="0" smtClean="0"/>
              <a:t> menjadi </a:t>
            </a:r>
            <a:r>
              <a:rPr lang="id-ID" sz="4400" dirty="0"/>
              <a:t>sel plasma yg </a:t>
            </a:r>
            <a:r>
              <a:rPr lang="id-ID" sz="4400" dirty="0" smtClean="0"/>
              <a:t>memproduksi antibodi </a:t>
            </a:r>
            <a:r>
              <a:rPr lang="id-ID" sz="4400" dirty="0"/>
              <a:t>(Ab).</a:t>
            </a:r>
          </a:p>
          <a:p>
            <a:r>
              <a:rPr lang="id-ID" sz="4400" dirty="0"/>
              <a:t> Ab disekresi ke darah atau limf ~ lokasi </a:t>
            </a:r>
            <a:r>
              <a:rPr lang="id-ID" sz="4400" dirty="0" smtClean="0"/>
              <a:t>sel plasma </a:t>
            </a:r>
            <a:r>
              <a:rPr lang="id-ID" sz="4400" dirty="0"/>
              <a:t>yg teraktivasi; semua Ab </a:t>
            </a:r>
            <a:r>
              <a:rPr lang="id-ID" sz="4400" dirty="0" smtClean="0"/>
              <a:t>akan mencapai </a:t>
            </a:r>
            <a:r>
              <a:rPr lang="id-ID" sz="4400" dirty="0"/>
              <a:t>darah ⇒ gamma globulin </a:t>
            </a:r>
            <a:r>
              <a:rPr lang="id-ID" sz="4400" dirty="0" smtClean="0"/>
              <a:t>= imunoglobulin </a:t>
            </a:r>
            <a:r>
              <a:rPr lang="id-ID" sz="4400" dirty="0"/>
              <a:t>(Ig)</a:t>
            </a:r>
          </a:p>
        </p:txBody>
      </p:sp>
    </p:spTree>
    <p:extLst>
      <p:ext uri="{BB962C8B-B14F-4D97-AF65-F5344CB8AC3E}">
        <p14:creationId xmlns:p14="http://schemas.microsoft.com/office/powerpoint/2010/main" xmlns="" val="2909482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147"/>
          </a:xfrm>
        </p:spPr>
        <p:txBody>
          <a:bodyPr>
            <a:noAutofit/>
          </a:bodyPr>
          <a:lstStyle/>
          <a:p>
            <a:r>
              <a:rPr lang="id-ID" sz="6000" b="1" dirty="0" smtClean="0"/>
              <a:t>Imunoglobulin (Ig)</a:t>
            </a:r>
            <a:endParaRPr lang="id-ID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38725"/>
            <a:ext cx="12192000" cy="58192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d-ID" sz="2800" dirty="0" smtClean="0"/>
              <a:t>Ada 5 kelas :</a:t>
            </a:r>
          </a:p>
          <a:p>
            <a:r>
              <a:rPr lang="id-ID" sz="2800" dirty="0"/>
              <a:t>1. Ig M </a:t>
            </a:r>
            <a:r>
              <a:rPr lang="id-ID" sz="2800" dirty="0" smtClean="0">
                <a:sym typeface="Wingdings" panose="05000000000000000000" pitchFamily="2" charset="2"/>
              </a:rPr>
              <a:t> </a:t>
            </a:r>
            <a:r>
              <a:rPr lang="id-ID" sz="2800" dirty="0" smtClean="0"/>
              <a:t>berperan </a:t>
            </a:r>
            <a:r>
              <a:rPr lang="id-ID" sz="2800" dirty="0"/>
              <a:t>sbg reseptor permukaan sel B </a:t>
            </a:r>
            <a:r>
              <a:rPr lang="id-ID" sz="2800" dirty="0" smtClean="0"/>
              <a:t>&amp; disekresi </a:t>
            </a:r>
            <a:r>
              <a:rPr lang="id-ID" sz="2800" dirty="0"/>
              <a:t>pd tahap awal respons sel plasma</a:t>
            </a:r>
          </a:p>
          <a:p>
            <a:r>
              <a:rPr lang="id-ID" sz="2800" dirty="0"/>
              <a:t>2. Ig G </a:t>
            </a:r>
            <a:r>
              <a:rPr lang="id-ID" sz="2800" dirty="0" smtClean="0">
                <a:sym typeface="Wingdings" panose="05000000000000000000" pitchFamily="2" charset="2"/>
              </a:rPr>
              <a:t> </a:t>
            </a:r>
            <a:r>
              <a:rPr lang="id-ID" sz="2800" dirty="0" smtClean="0"/>
              <a:t>Ig </a:t>
            </a:r>
            <a:r>
              <a:rPr lang="id-ID" sz="2800" dirty="0"/>
              <a:t>terbanyak di darah, diproduksi jika </a:t>
            </a:r>
            <a:r>
              <a:rPr lang="id-ID" sz="2800" dirty="0" smtClean="0"/>
              <a:t>tubuh berespons </a:t>
            </a:r>
            <a:r>
              <a:rPr lang="id-ID" sz="2800" dirty="0"/>
              <a:t>thd antigen yg </a:t>
            </a:r>
            <a:r>
              <a:rPr lang="id-ID" sz="2800" dirty="0" smtClean="0"/>
              <a:t>sama Ig </a:t>
            </a:r>
            <a:r>
              <a:rPr lang="id-ID" sz="2800" dirty="0"/>
              <a:t>M &amp; IgG berperan jika tjd invasi bakteri &amp; virus </a:t>
            </a:r>
            <a:r>
              <a:rPr lang="id-ID" sz="2800" dirty="0" smtClean="0"/>
              <a:t>serta aktivasi </a:t>
            </a:r>
            <a:r>
              <a:rPr lang="id-ID" sz="2800" dirty="0"/>
              <a:t>komplemen</a:t>
            </a:r>
          </a:p>
          <a:p>
            <a:r>
              <a:rPr lang="id-ID" sz="2800" dirty="0"/>
              <a:t>3. Ig E </a:t>
            </a:r>
            <a:r>
              <a:rPr lang="id-ID" sz="2800" dirty="0" smtClean="0">
                <a:sym typeface="Wingdings" panose="05000000000000000000" pitchFamily="2" charset="2"/>
              </a:rPr>
              <a:t> </a:t>
            </a:r>
            <a:r>
              <a:rPr lang="id-ID" sz="2800" dirty="0" smtClean="0"/>
              <a:t>melindungi </a:t>
            </a:r>
            <a:r>
              <a:rPr lang="id-ID" sz="2800" dirty="0"/>
              <a:t>tubuh dr infeksi parasit &amp; </a:t>
            </a:r>
            <a:r>
              <a:rPr lang="id-ID" sz="2800" dirty="0" smtClean="0"/>
              <a:t>mrp mediator </a:t>
            </a:r>
            <a:r>
              <a:rPr lang="id-ID" sz="2800" dirty="0"/>
              <a:t>pd reaksi alergi; melepaskan histamin </a:t>
            </a:r>
            <a:r>
              <a:rPr lang="id-ID" sz="2800" dirty="0" smtClean="0"/>
              <a:t>dari basofil </a:t>
            </a:r>
            <a:r>
              <a:rPr lang="id-ID" sz="2800" dirty="0"/>
              <a:t>&amp; sel mast</a:t>
            </a:r>
          </a:p>
          <a:p>
            <a:r>
              <a:rPr lang="id-ID" sz="2800" dirty="0"/>
              <a:t>4. Ig A </a:t>
            </a:r>
            <a:r>
              <a:rPr lang="id-ID" sz="2800" dirty="0" smtClean="0">
                <a:sym typeface="Wingdings" panose="05000000000000000000" pitchFamily="2" charset="2"/>
              </a:rPr>
              <a:t> </a:t>
            </a:r>
            <a:r>
              <a:rPr lang="id-ID" sz="2800" dirty="0" smtClean="0"/>
              <a:t>ditemukan </a:t>
            </a:r>
            <a:r>
              <a:rPr lang="id-ID" sz="2800" dirty="0"/>
              <a:t>pd sekresi sistem perncernaan</a:t>
            </a:r>
            <a:r>
              <a:rPr lang="id-ID" sz="2800" dirty="0" smtClean="0"/>
              <a:t>, </a:t>
            </a:r>
            <a:r>
              <a:rPr lang="fi-FI" sz="2800" dirty="0" smtClean="0"/>
              <a:t>pernapasan</a:t>
            </a:r>
            <a:r>
              <a:rPr lang="fi-FI" sz="2800" dirty="0"/>
              <a:t>, &amp; perkemihan (cth: pd airmata &amp; ASI)</a:t>
            </a:r>
          </a:p>
          <a:p>
            <a:r>
              <a:rPr lang="id-ID" sz="2800" dirty="0"/>
              <a:t>5. Ig D </a:t>
            </a:r>
            <a:r>
              <a:rPr lang="id-ID" sz="2800" dirty="0" smtClean="0">
                <a:sym typeface="Wingdings" panose="05000000000000000000" pitchFamily="2" charset="2"/>
              </a:rPr>
              <a:t> </a:t>
            </a:r>
            <a:r>
              <a:rPr lang="id-ID" sz="2800" dirty="0" smtClean="0"/>
              <a:t>terdapat </a:t>
            </a:r>
            <a:r>
              <a:rPr lang="id-ID" sz="2800" dirty="0"/>
              <a:t>pada banyak permukaan sel B</a:t>
            </a:r>
            <a:r>
              <a:rPr lang="id-ID" sz="2800" dirty="0" smtClean="0"/>
              <a:t>; mengenali </a:t>
            </a:r>
            <a:r>
              <a:rPr lang="id-ID" sz="2800" dirty="0"/>
              <a:t>antigen pd sel B</a:t>
            </a:r>
          </a:p>
        </p:txBody>
      </p:sp>
    </p:spTree>
    <p:extLst>
      <p:ext uri="{BB962C8B-B14F-4D97-AF65-F5344CB8AC3E}">
        <p14:creationId xmlns:p14="http://schemas.microsoft.com/office/powerpoint/2010/main" xmlns="" val="2033805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6383" cy="842211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Fungsi Antibodi (Ab)</a:t>
            </a:r>
            <a:endParaRPr lang="id-ID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42210"/>
            <a:ext cx="12192000" cy="601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8083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6905"/>
          </a:xfrm>
        </p:spPr>
        <p:txBody>
          <a:bodyPr>
            <a:normAutofit/>
          </a:bodyPr>
          <a:lstStyle/>
          <a:p>
            <a:r>
              <a:rPr lang="id-ID" sz="6000" b="1" dirty="0" smtClean="0"/>
              <a:t>Reaksi Antigen - Antibodi</a:t>
            </a:r>
            <a:endParaRPr lang="id-ID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3372"/>
            <a:ext cx="12192000" cy="5554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279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1815011" cy="6841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65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6383" cy="866274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Sistem Kekebalan Seluler</a:t>
            </a:r>
            <a:endParaRPr lang="id-ID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12" y="1134978"/>
            <a:ext cx="12182387" cy="5723022"/>
          </a:xfrm>
        </p:spPr>
        <p:txBody>
          <a:bodyPr>
            <a:normAutofit/>
          </a:bodyPr>
          <a:lstStyle/>
          <a:p>
            <a:r>
              <a:rPr lang="id-ID" sz="3200" dirty="0" smtClean="0"/>
              <a:t>Limfosit </a:t>
            </a:r>
            <a:r>
              <a:rPr lang="id-ID" sz="3200" dirty="0"/>
              <a:t>T spesifik untuk kekebalan terhadap infeksi </a:t>
            </a:r>
            <a:r>
              <a:rPr lang="id-ID" sz="3200" dirty="0" smtClean="0"/>
              <a:t>virus &amp; </a:t>
            </a:r>
            <a:r>
              <a:rPr lang="id-ID" sz="3200" dirty="0"/>
              <a:t>pengaturan pd mekanisme kekebalan.</a:t>
            </a:r>
          </a:p>
          <a:p>
            <a:r>
              <a:rPr lang="id-ID" sz="3200" dirty="0" smtClean="0"/>
              <a:t>Sel-sel </a:t>
            </a:r>
            <a:r>
              <a:rPr lang="id-ID" sz="3200" dirty="0"/>
              <a:t>T harus kontak langsung dg sasaran</a:t>
            </a:r>
          </a:p>
          <a:p>
            <a:r>
              <a:rPr lang="fr-FR" sz="3200" dirty="0" smtClean="0"/>
              <a:t>Ada </a:t>
            </a:r>
            <a:r>
              <a:rPr lang="fr-FR" sz="3200" dirty="0"/>
              <a:t>3 </a:t>
            </a:r>
            <a:r>
              <a:rPr lang="fr-FR" sz="3200" dirty="0" err="1"/>
              <a:t>subpopulasi</a:t>
            </a:r>
            <a:r>
              <a:rPr lang="fr-FR" sz="3200" dirty="0"/>
              <a:t> sel T: sel T </a:t>
            </a:r>
            <a:r>
              <a:rPr lang="fr-FR" sz="3200" dirty="0" err="1"/>
              <a:t>sitotoksik</a:t>
            </a:r>
            <a:r>
              <a:rPr lang="fr-FR" sz="3200" dirty="0"/>
              <a:t>, sel T </a:t>
            </a:r>
            <a:r>
              <a:rPr lang="fr-FR" sz="3200" dirty="0" err="1"/>
              <a:t>penolong</a:t>
            </a:r>
            <a:r>
              <a:rPr lang="fr-FR" sz="3200" dirty="0" smtClean="0"/>
              <a:t>,</a:t>
            </a:r>
            <a:r>
              <a:rPr lang="id-ID" sz="3200" dirty="0" smtClean="0"/>
              <a:t> &amp; </a:t>
            </a:r>
            <a:r>
              <a:rPr lang="id-ID" sz="3200" dirty="0"/>
              <a:t>sel T penekan</a:t>
            </a:r>
          </a:p>
          <a:p>
            <a:r>
              <a:rPr lang="en-US" sz="3200" i="1" dirty="0" smtClean="0"/>
              <a:t>Major </a:t>
            </a:r>
            <a:r>
              <a:rPr lang="en-US" sz="3200" i="1" dirty="0"/>
              <a:t>histocompatibility complex </a:t>
            </a:r>
            <a:r>
              <a:rPr lang="en-US" sz="3200" dirty="0"/>
              <a:t>(MHC): </a:t>
            </a:r>
            <a:r>
              <a:rPr lang="en-US" sz="3200" dirty="0" err="1"/>
              <a:t>kode</a:t>
            </a:r>
            <a:r>
              <a:rPr lang="en-US" sz="3200" dirty="0"/>
              <a:t> </a:t>
            </a:r>
            <a:r>
              <a:rPr lang="en-US" sz="3200" dirty="0" smtClean="0"/>
              <a:t>human</a:t>
            </a:r>
            <a:r>
              <a:rPr lang="id-ID" sz="3200" dirty="0" smtClean="0"/>
              <a:t> </a:t>
            </a:r>
            <a:r>
              <a:rPr lang="id-ID" sz="3200" i="1" dirty="0" smtClean="0"/>
              <a:t>leucocyte-associated </a:t>
            </a:r>
            <a:r>
              <a:rPr lang="id-ID" sz="3200" i="1" dirty="0"/>
              <a:t>antigen </a:t>
            </a:r>
            <a:r>
              <a:rPr lang="id-ID" sz="3200" dirty="0"/>
              <a:t>(HLA) yg terikat </a:t>
            </a:r>
            <a:r>
              <a:rPr lang="id-ID" sz="3200" dirty="0" smtClean="0"/>
              <a:t>pd permukaan </a:t>
            </a:r>
            <a:r>
              <a:rPr lang="id-ID" sz="3200" dirty="0"/>
              <a:t>membran sel; khas pd setiap individu</a:t>
            </a:r>
          </a:p>
          <a:p>
            <a:r>
              <a:rPr lang="fi-FI" sz="3200" dirty="0"/>
              <a:t> Surveilens imun: kerjasama sel T sitotoksik, sel NK</a:t>
            </a:r>
            <a:r>
              <a:rPr lang="fi-FI" sz="3200" dirty="0" smtClean="0"/>
              <a:t>,</a:t>
            </a:r>
            <a:r>
              <a:rPr lang="id-ID" sz="3200" dirty="0" smtClean="0"/>
              <a:t> makrofag</a:t>
            </a:r>
            <a:r>
              <a:rPr lang="id-ID" sz="3200" dirty="0"/>
              <a:t>, &amp; interferon</a:t>
            </a:r>
          </a:p>
        </p:txBody>
      </p:sp>
    </p:spTree>
    <p:extLst>
      <p:ext uri="{BB962C8B-B14F-4D97-AF65-F5344CB8AC3E}">
        <p14:creationId xmlns:p14="http://schemas.microsoft.com/office/powerpoint/2010/main" xmlns="" val="2700393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866274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Aktivasi Sel T</a:t>
            </a:r>
            <a:endParaRPr lang="id-ID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66274"/>
            <a:ext cx="12192000" cy="598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1605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6383" cy="962526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System Kerja Imun</a:t>
            </a:r>
            <a:endParaRPr lang="id-ID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9042"/>
            <a:ext cx="12192000" cy="572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23981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62526"/>
          </a:xfrm>
        </p:spPr>
        <p:txBody>
          <a:bodyPr>
            <a:noAutofit/>
          </a:bodyPr>
          <a:lstStyle/>
          <a:p>
            <a:r>
              <a:rPr lang="id-ID" sz="4800" b="1" dirty="0" smtClean="0"/>
              <a:t>Sistem Pertahanan Tubuh Manusia</a:t>
            </a:r>
            <a:endParaRPr lang="id-ID" sz="48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62525"/>
            <a:ext cx="12192000" cy="5822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8478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147"/>
          </a:xfrm>
        </p:spPr>
        <p:txBody>
          <a:bodyPr>
            <a:noAutofit/>
          </a:bodyPr>
          <a:lstStyle/>
          <a:p>
            <a:r>
              <a:rPr lang="id-ID" sz="4400" b="1" dirty="0" smtClean="0"/>
              <a:t>Pembentukan Kekebalan Jangka Panjang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18147"/>
            <a:ext cx="7098632" cy="6039853"/>
          </a:xfrm>
        </p:spPr>
        <p:txBody>
          <a:bodyPr>
            <a:normAutofit/>
          </a:bodyPr>
          <a:lstStyle/>
          <a:p>
            <a:r>
              <a:rPr lang="id-ID" sz="3600" dirty="0"/>
              <a:t>Pada kontak pertama </a:t>
            </a:r>
            <a:r>
              <a:rPr lang="id-ID" sz="3600" dirty="0" smtClean="0"/>
              <a:t>dg antigen </a:t>
            </a:r>
            <a:r>
              <a:rPr lang="id-ID" sz="3600" dirty="0"/>
              <a:t>mikroba, </a:t>
            </a:r>
            <a:r>
              <a:rPr lang="id-ID" sz="3600" dirty="0" smtClean="0"/>
              <a:t>respons antibodi </a:t>
            </a:r>
            <a:r>
              <a:rPr lang="id-ID" sz="3600" dirty="0"/>
              <a:t>terjadi lambat </a:t>
            </a:r>
            <a:r>
              <a:rPr lang="id-ID" sz="3600" dirty="0" smtClean="0"/>
              <a:t>dlm bbrp </a:t>
            </a:r>
            <a:r>
              <a:rPr lang="id-ID" sz="3600" dirty="0"/>
              <a:t>hari </a:t>
            </a:r>
            <a:r>
              <a:rPr lang="id-ID" sz="3600" dirty="0" smtClean="0"/>
              <a:t>sampai terbentuk </a:t>
            </a:r>
            <a:r>
              <a:rPr lang="id-ID" sz="3600" dirty="0"/>
              <a:t>sel plasma </a:t>
            </a:r>
            <a:r>
              <a:rPr lang="id-ID" sz="3600" dirty="0" smtClean="0"/>
              <a:t>&amp; akan </a:t>
            </a:r>
            <a:r>
              <a:rPr lang="id-ID" sz="3600" dirty="0"/>
              <a:t>mencapai </a:t>
            </a:r>
            <a:r>
              <a:rPr lang="id-ID" sz="3600" dirty="0" smtClean="0"/>
              <a:t>puncak dlm </a:t>
            </a:r>
            <a:r>
              <a:rPr lang="id-ID" sz="3600" dirty="0"/>
              <a:t>bbrp </a:t>
            </a:r>
            <a:r>
              <a:rPr lang="id-ID" sz="3600" dirty="0" smtClean="0"/>
              <a:t>minggu (</a:t>
            </a:r>
            <a:r>
              <a:rPr lang="id-ID" sz="3600" dirty="0"/>
              <a:t>Respons primer); &amp; </a:t>
            </a:r>
            <a:r>
              <a:rPr lang="id-ID" sz="3600" dirty="0" smtClean="0"/>
              <a:t>akan membentuk </a:t>
            </a:r>
            <a:r>
              <a:rPr lang="id-ID" sz="3600" dirty="0"/>
              <a:t>sel </a:t>
            </a:r>
            <a:r>
              <a:rPr lang="id-ID" sz="3600" dirty="0" smtClean="0"/>
              <a:t>memori </a:t>
            </a:r>
            <a:endParaRPr lang="id-ID" sz="3600" dirty="0" smtClean="0">
              <a:sym typeface="Wingdings" panose="05000000000000000000" pitchFamily="2" charset="2"/>
            </a:endParaRPr>
          </a:p>
          <a:p>
            <a:r>
              <a:rPr lang="id-ID" sz="3600" dirty="0" smtClean="0"/>
              <a:t>Jika </a:t>
            </a:r>
            <a:r>
              <a:rPr lang="id-ID" sz="3600" dirty="0"/>
              <a:t>terjadi kontak </a:t>
            </a:r>
            <a:r>
              <a:rPr lang="id-ID" sz="3600" dirty="0" smtClean="0"/>
              <a:t>dg antigen </a:t>
            </a:r>
            <a:r>
              <a:rPr lang="id-ID" sz="3600" dirty="0"/>
              <a:t>yg sama, </a:t>
            </a:r>
            <a:r>
              <a:rPr lang="id-ID" sz="3600" dirty="0" smtClean="0"/>
              <a:t>krn adanya </a:t>
            </a:r>
            <a:r>
              <a:rPr lang="id-ID" sz="3600" dirty="0"/>
              <a:t>sel memori</a:t>
            </a:r>
            <a:r>
              <a:rPr lang="id-ID" sz="3600" dirty="0" smtClean="0"/>
              <a:t>, respons </a:t>
            </a:r>
            <a:r>
              <a:rPr lang="id-ID" sz="3600" dirty="0"/>
              <a:t>yg terjadi </a:t>
            </a:r>
            <a:r>
              <a:rPr lang="id-ID" sz="3600" dirty="0" smtClean="0"/>
              <a:t>mjd  lebih </a:t>
            </a:r>
            <a:r>
              <a:rPr lang="id-ID" sz="3600" dirty="0"/>
              <a:t>cepat (</a:t>
            </a:r>
            <a:r>
              <a:rPr lang="id-ID" sz="3600" dirty="0" smtClean="0"/>
              <a:t>Respons sekunder</a:t>
            </a:r>
            <a:r>
              <a:rPr lang="id-ID" sz="3600" dirty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8632" y="1074998"/>
            <a:ext cx="5018923" cy="556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9369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d-ID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128180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66274"/>
          </a:xfrm>
        </p:spPr>
        <p:txBody>
          <a:bodyPr>
            <a:normAutofit/>
          </a:bodyPr>
          <a:lstStyle/>
          <a:p>
            <a:r>
              <a:rPr lang="id-ID" sz="4000" b="1" dirty="0" smtClean="0"/>
              <a:t>Respon Imun terhadap Invasi Bakteri</a:t>
            </a:r>
            <a:endParaRPr lang="id-ID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866273"/>
            <a:ext cx="12192000" cy="596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6735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r>
              <a:rPr lang="id-ID" sz="5400" b="1" dirty="0" smtClean="0"/>
              <a:t>Respon Imun terhadap Invasi Virus</a:t>
            </a:r>
            <a:endParaRPr lang="id-ID" sz="5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121920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2909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745958"/>
          </a:xfrm>
        </p:spPr>
        <p:txBody>
          <a:bodyPr>
            <a:noAutofit/>
          </a:bodyPr>
          <a:lstStyle/>
          <a:p>
            <a:r>
              <a:rPr lang="id-ID" sz="4000" b="1" dirty="0" smtClean="0"/>
              <a:t>Interaksi Sistem Imun-Saraf-Endokrin</a:t>
            </a:r>
            <a:endParaRPr lang="id-ID" sz="4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745958"/>
            <a:ext cx="12192000" cy="604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93344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818147"/>
          </a:xfrm>
        </p:spPr>
        <p:txBody>
          <a:bodyPr/>
          <a:lstStyle/>
          <a:p>
            <a:r>
              <a:rPr lang="id-ID" dirty="0" smtClean="0"/>
              <a:t>Patologis Sistem Imun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2788"/>
            <a:ext cx="12192000" cy="5795212"/>
          </a:xfrm>
        </p:spPr>
        <p:txBody>
          <a:bodyPr>
            <a:normAutofit/>
          </a:bodyPr>
          <a:lstStyle/>
          <a:p>
            <a:r>
              <a:rPr lang="id-ID" sz="4000" dirty="0" smtClean="0"/>
              <a:t>Lack </a:t>
            </a:r>
            <a:r>
              <a:rPr lang="id-ID" sz="4000" dirty="0"/>
              <a:t>of response (imunodefisiensi)</a:t>
            </a:r>
          </a:p>
          <a:p>
            <a:pPr marL="0" indent="0">
              <a:buNone/>
            </a:pPr>
            <a:r>
              <a:rPr lang="id-ID" sz="4000" dirty="0"/>
              <a:t>contoh: AIDS</a:t>
            </a:r>
          </a:p>
          <a:p>
            <a:r>
              <a:rPr lang="id-ID" sz="4000" dirty="0" smtClean="0"/>
              <a:t>Incorrect </a:t>
            </a:r>
            <a:r>
              <a:rPr lang="id-ID" sz="4000" dirty="0"/>
              <a:t>response (peny. autoimun)</a:t>
            </a:r>
          </a:p>
          <a:p>
            <a:pPr marL="0" indent="0">
              <a:buNone/>
            </a:pPr>
            <a:r>
              <a:rPr lang="id-ID" sz="4000" dirty="0"/>
              <a:t>contoh: DM tipe I</a:t>
            </a:r>
          </a:p>
          <a:p>
            <a:r>
              <a:rPr lang="id-ID" sz="4000" dirty="0" smtClean="0"/>
              <a:t>Overactive </a:t>
            </a:r>
            <a:r>
              <a:rPr lang="id-ID" sz="4000" dirty="0"/>
              <a:t>response (</a:t>
            </a:r>
            <a:r>
              <a:rPr lang="id-ID" sz="4000" dirty="0" smtClean="0"/>
              <a:t>alergi/hipersensitivitas</a:t>
            </a:r>
            <a:r>
              <a:rPr lang="id-ID" sz="4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155253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Sekian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xmlns="" val="3474816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Sistem Imun dalam Definisi &amp; Fungsi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r>
              <a:rPr lang="id-ID" dirty="0"/>
              <a:t>Imunitas / Kekebalan = sistem mekanisme pada organisme </a:t>
            </a:r>
            <a:r>
              <a:rPr lang="id-ID" dirty="0" smtClean="0"/>
              <a:t>yang melindungi </a:t>
            </a:r>
            <a:r>
              <a:rPr lang="id-ID" dirty="0"/>
              <a:t>tubuh terhadap pengaruh biologis luar dengan mengidentifikasi </a:t>
            </a:r>
            <a:r>
              <a:rPr lang="id-ID" dirty="0" smtClean="0"/>
              <a:t>dan membunuh </a:t>
            </a:r>
            <a:r>
              <a:rPr lang="id-ID" dirty="0"/>
              <a:t>patogen serta sel tumor</a:t>
            </a:r>
            <a:r>
              <a:rPr lang="id-ID" dirty="0" smtClean="0"/>
              <a:t>.</a:t>
            </a:r>
          </a:p>
          <a:p>
            <a:r>
              <a:rPr lang="id-ID" dirty="0" smtClean="0"/>
              <a:t>Fungsi  dari sistem imun :</a:t>
            </a:r>
            <a:endParaRPr lang="id-ID" dirty="0"/>
          </a:p>
          <a:p>
            <a:pPr lvl="1"/>
            <a:r>
              <a:rPr lang="id-ID" dirty="0"/>
              <a:t>Melindungi tubuh dari invasi penyebab penyakit</a:t>
            </a:r>
            <a:r>
              <a:rPr lang="id-ID" dirty="0" smtClean="0"/>
              <a:t>; menghancurkan </a:t>
            </a:r>
            <a:r>
              <a:rPr lang="id-ID" dirty="0"/>
              <a:t>&amp; menghilangkan </a:t>
            </a:r>
            <a:r>
              <a:rPr lang="id-ID" dirty="0" smtClean="0"/>
              <a:t>mikroorganisme atau </a:t>
            </a:r>
            <a:r>
              <a:rPr lang="id-ID" dirty="0"/>
              <a:t>substansi asing (bakteri, parasit, jamur, </a:t>
            </a:r>
            <a:r>
              <a:rPr lang="id-ID" dirty="0" smtClean="0"/>
              <a:t>dan  virus</a:t>
            </a:r>
            <a:r>
              <a:rPr lang="id-ID" dirty="0"/>
              <a:t>, serta tumor) yang masuk ke dalam tubuh</a:t>
            </a:r>
          </a:p>
          <a:p>
            <a:pPr lvl="1"/>
            <a:r>
              <a:rPr lang="id-ID" dirty="0" smtClean="0"/>
              <a:t>Menghilangkan </a:t>
            </a:r>
            <a:r>
              <a:rPr lang="id-ID" dirty="0"/>
              <a:t>jaringan atau sel yg mati atau </a:t>
            </a:r>
            <a:r>
              <a:rPr lang="id-ID" dirty="0" smtClean="0"/>
              <a:t>rusak (</a:t>
            </a:r>
            <a:r>
              <a:rPr lang="id-ID" dirty="0"/>
              <a:t>debris sel) untuk perbaikan jaringan.</a:t>
            </a:r>
          </a:p>
          <a:p>
            <a:pPr lvl="1"/>
            <a:r>
              <a:rPr lang="id-ID" dirty="0" smtClean="0"/>
              <a:t>Mengenali </a:t>
            </a:r>
            <a:r>
              <a:rPr lang="id-ID" dirty="0"/>
              <a:t>dan menghilangkan sel yang abnormal</a:t>
            </a:r>
            <a:endParaRPr lang="id-ID" dirty="0" smtClean="0"/>
          </a:p>
          <a:p>
            <a:endParaRPr lang="id-ID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14" y="3886200"/>
            <a:ext cx="11758612" cy="2813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64025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818147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Sasaran dan Patogen (Sistem Imun)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818147"/>
            <a:ext cx="6475967" cy="6039853"/>
          </a:xfrm>
        </p:spPr>
        <p:txBody>
          <a:bodyPr>
            <a:noAutofit/>
          </a:bodyPr>
          <a:lstStyle/>
          <a:p>
            <a:r>
              <a:rPr lang="id-ID" sz="2800" dirty="0" smtClean="0"/>
              <a:t>Sasaran utama dari sistem imun : </a:t>
            </a:r>
            <a:r>
              <a:rPr lang="id-ID" sz="2800" dirty="0"/>
              <a:t>bakteri patogen &amp; </a:t>
            </a:r>
            <a:r>
              <a:rPr lang="id-ID" sz="2800" dirty="0" smtClean="0"/>
              <a:t>virus.</a:t>
            </a:r>
          </a:p>
          <a:p>
            <a:r>
              <a:rPr lang="id-ID" sz="2800" dirty="0" smtClean="0"/>
              <a:t>Sel Imun yang berperan dalam tubuh terdapat 2 macam, yaitu :</a:t>
            </a:r>
          </a:p>
          <a:p>
            <a:pPr lvl="1"/>
            <a:r>
              <a:rPr lang="id-ID" sz="2400" dirty="0" smtClean="0"/>
              <a:t>Sel Imun Utama = Leukosit</a:t>
            </a:r>
          </a:p>
          <a:p>
            <a:pPr lvl="1"/>
            <a:r>
              <a:rPr lang="id-ID" sz="2400" dirty="0" smtClean="0"/>
              <a:t>Sel Imun Pendukung = Sel plasma, makrofag, sel mast</a:t>
            </a:r>
          </a:p>
          <a:p>
            <a:pPr marL="0">
              <a:spcBef>
                <a:spcPts val="600"/>
              </a:spcBef>
            </a:pPr>
            <a:r>
              <a:rPr lang="id-ID" sz="2800" dirty="0" smtClean="0"/>
              <a:t>Patogen bagi tubuh manusia :</a:t>
            </a:r>
          </a:p>
          <a:p>
            <a:pPr lvl="1"/>
            <a:r>
              <a:rPr lang="id-ID" sz="2400" dirty="0" smtClean="0"/>
              <a:t>Bakteri</a:t>
            </a:r>
          </a:p>
          <a:p>
            <a:pPr lvl="1"/>
            <a:r>
              <a:rPr lang="id-ID" sz="2400" dirty="0" smtClean="0"/>
              <a:t>Virus</a:t>
            </a:r>
          </a:p>
          <a:p>
            <a:pPr lvl="1"/>
            <a:r>
              <a:rPr lang="id-ID" sz="2400" dirty="0" smtClean="0"/>
              <a:t>Jamur</a:t>
            </a:r>
          </a:p>
          <a:p>
            <a:pPr lvl="1"/>
            <a:r>
              <a:rPr lang="id-ID" sz="2400" dirty="0" smtClean="0"/>
              <a:t>Protozoa bersel satu</a:t>
            </a:r>
          </a:p>
          <a:p>
            <a:pPr lvl="1"/>
            <a:r>
              <a:rPr lang="id-ID" sz="2400" dirty="0" smtClean="0"/>
              <a:t>Parasit</a:t>
            </a:r>
            <a:endParaRPr lang="id-ID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5967" y="818147"/>
            <a:ext cx="5610554" cy="570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7057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725905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Sel dalam Sistem Imun</a:t>
            </a:r>
            <a:endParaRPr lang="id-ID" sz="44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673" y="725905"/>
            <a:ext cx="11596401" cy="613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94601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821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621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794084"/>
          </a:xfrm>
        </p:spPr>
        <p:txBody>
          <a:bodyPr>
            <a:normAutofit/>
          </a:bodyPr>
          <a:lstStyle/>
          <a:p>
            <a:r>
              <a:rPr lang="id-ID" sz="4800" b="1" dirty="0" smtClean="0"/>
              <a:t>Struktur Sistem Imun</a:t>
            </a:r>
            <a:endParaRPr lang="id-ID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4084"/>
            <a:ext cx="12192000" cy="6063916"/>
          </a:xfrm>
        </p:spPr>
        <p:txBody>
          <a:bodyPr>
            <a:normAutofit/>
          </a:bodyPr>
          <a:lstStyle/>
          <a:p>
            <a:r>
              <a:rPr lang="it-IT" sz="3600" dirty="0"/>
              <a:t>Organ sistem imun berada di seluruh </a:t>
            </a:r>
            <a:r>
              <a:rPr lang="it-IT" sz="3600" dirty="0" smtClean="0"/>
              <a:t>bagian</a:t>
            </a:r>
            <a:r>
              <a:rPr lang="id-ID" sz="3600" dirty="0" smtClean="0"/>
              <a:t> tubuh </a:t>
            </a:r>
            <a:r>
              <a:rPr lang="id-ID" sz="3600" dirty="0" smtClean="0">
                <a:sym typeface="Wingdings" panose="05000000000000000000" pitchFamily="2" charset="2"/>
              </a:rPr>
              <a:t> </a:t>
            </a:r>
            <a:r>
              <a:rPr lang="id-ID" sz="3600" dirty="0" smtClean="0"/>
              <a:t>organ </a:t>
            </a:r>
            <a:r>
              <a:rPr lang="id-ID" sz="3600" dirty="0"/>
              <a:t>limfoid</a:t>
            </a:r>
          </a:p>
          <a:p>
            <a:r>
              <a:rPr lang="id-ID" sz="3600" dirty="0"/>
              <a:t> Organ limfoid: ‘rumah’ bg </a:t>
            </a:r>
            <a:r>
              <a:rPr lang="id-ID" sz="3600" dirty="0" smtClean="0"/>
              <a:t>limfosit </a:t>
            </a:r>
            <a:endParaRPr lang="id-ID" sz="3600" dirty="0"/>
          </a:p>
          <a:p>
            <a:r>
              <a:rPr lang="id-ID" sz="3600" dirty="0"/>
              <a:t> Jaringan limfoid primer:</a:t>
            </a:r>
          </a:p>
          <a:p>
            <a:pPr lvl="1"/>
            <a:r>
              <a:rPr lang="id-ID" sz="3200" dirty="0" smtClean="0"/>
              <a:t>kelenjar </a:t>
            </a:r>
            <a:r>
              <a:rPr lang="id-ID" sz="3200" dirty="0"/>
              <a:t>thymus</a:t>
            </a:r>
          </a:p>
          <a:p>
            <a:pPr lvl="1"/>
            <a:r>
              <a:rPr lang="id-ID" sz="3200" dirty="0" smtClean="0"/>
              <a:t>sumsum </a:t>
            </a:r>
            <a:r>
              <a:rPr lang="id-ID" sz="3200" dirty="0"/>
              <a:t>tulang</a:t>
            </a:r>
          </a:p>
          <a:p>
            <a:r>
              <a:rPr lang="id-ID" sz="3600" dirty="0"/>
              <a:t> Jaringan limfoid sekunder:</a:t>
            </a:r>
          </a:p>
          <a:p>
            <a:pPr lvl="1"/>
            <a:r>
              <a:rPr lang="id-ID" sz="3200" dirty="0" smtClean="0"/>
              <a:t>berkapsul</a:t>
            </a:r>
            <a:r>
              <a:rPr lang="id-ID" sz="3200" dirty="0"/>
              <a:t>: limpa &amp; kelenjar limf</a:t>
            </a:r>
          </a:p>
          <a:p>
            <a:pPr lvl="1"/>
            <a:r>
              <a:rPr lang="en-US" sz="3200" dirty="0" err="1" smtClean="0"/>
              <a:t>tdk</a:t>
            </a:r>
            <a:r>
              <a:rPr lang="en-US" sz="3200" dirty="0" smtClean="0"/>
              <a:t> </a:t>
            </a:r>
            <a:r>
              <a:rPr lang="en-US" sz="3200" dirty="0" err="1"/>
              <a:t>berkapsul</a:t>
            </a:r>
            <a:r>
              <a:rPr lang="en-US" sz="3200" dirty="0"/>
              <a:t>: tonsil, GALT (</a:t>
            </a:r>
            <a:r>
              <a:rPr lang="en-US" sz="3200" i="1" dirty="0" smtClean="0"/>
              <a:t>gut-associated</a:t>
            </a:r>
            <a:r>
              <a:rPr lang="id-ID" sz="3200" i="1" dirty="0" smtClean="0"/>
              <a:t> lymphoid </a:t>
            </a:r>
            <a:r>
              <a:rPr lang="id-ID" sz="3200" i="1" dirty="0"/>
              <a:t>tissue</a:t>
            </a:r>
            <a:r>
              <a:rPr lang="id-ID" sz="3200" dirty="0"/>
              <a:t>), jar.limfoid di kulit</a:t>
            </a:r>
            <a:r>
              <a:rPr lang="id-ID" sz="3200" dirty="0" smtClean="0"/>
              <a:t>, sal.napas</a:t>
            </a:r>
            <a:r>
              <a:rPr lang="id-ID" sz="3200" dirty="0"/>
              <a:t>, kemih, &amp; reproduksi</a:t>
            </a:r>
          </a:p>
        </p:txBody>
      </p:sp>
    </p:spTree>
    <p:extLst>
      <p:ext uri="{BB962C8B-B14F-4D97-AF65-F5344CB8AC3E}">
        <p14:creationId xmlns:p14="http://schemas.microsoft.com/office/powerpoint/2010/main" xmlns="" val="33503277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810" y="0"/>
            <a:ext cx="9146383" cy="870284"/>
          </a:xfrm>
        </p:spPr>
        <p:txBody>
          <a:bodyPr>
            <a:normAutofit/>
          </a:bodyPr>
          <a:lstStyle/>
          <a:p>
            <a:r>
              <a:rPr lang="id-ID" sz="4400" b="1" dirty="0" smtClean="0"/>
              <a:t>Jaringan Limfosid</a:t>
            </a:r>
            <a:endParaRPr lang="id-ID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83104"/>
            <a:ext cx="6328611" cy="5674896"/>
          </a:xfrm>
        </p:spPr>
        <p:txBody>
          <a:bodyPr>
            <a:normAutofit/>
          </a:bodyPr>
          <a:lstStyle/>
          <a:p>
            <a:r>
              <a:rPr lang="id-ID" sz="3600" dirty="0"/>
              <a:t>Merupakan jaringan </a:t>
            </a:r>
            <a:r>
              <a:rPr lang="id-ID" sz="3600" dirty="0" smtClean="0"/>
              <a:t>yang memproduksi</a:t>
            </a:r>
            <a:r>
              <a:rPr lang="id-ID" sz="3600" dirty="0"/>
              <a:t>, menyimpan, </a:t>
            </a:r>
            <a:r>
              <a:rPr lang="id-ID" sz="3600" dirty="0" smtClean="0"/>
              <a:t>&amp; memproses </a:t>
            </a:r>
            <a:r>
              <a:rPr lang="id-ID" sz="3600" dirty="0"/>
              <a:t>limfosit</a:t>
            </a:r>
          </a:p>
          <a:p>
            <a:r>
              <a:rPr lang="id-ID" sz="3600" dirty="0" smtClean="0"/>
              <a:t>Mencakup</a:t>
            </a:r>
            <a:r>
              <a:rPr lang="id-ID" sz="3600" dirty="0"/>
              <a:t>: sumsum tulang</a:t>
            </a:r>
            <a:r>
              <a:rPr lang="id-ID" sz="3600" dirty="0" smtClean="0"/>
              <a:t>, kel.limfe</a:t>
            </a:r>
            <a:r>
              <a:rPr lang="id-ID" sz="3600" dirty="0"/>
              <a:t>, limpa, thymus, tonsil</a:t>
            </a:r>
            <a:r>
              <a:rPr lang="id-ID" sz="3600" dirty="0" smtClean="0"/>
              <a:t>, adenoid</a:t>
            </a:r>
            <a:r>
              <a:rPr lang="id-ID" sz="3600" dirty="0"/>
              <a:t>, appendiks, &amp; </a:t>
            </a:r>
            <a:r>
              <a:rPr lang="id-ID" sz="3600" dirty="0" smtClean="0"/>
              <a:t>agregat jar.limf </a:t>
            </a:r>
            <a:r>
              <a:rPr lang="id-ID" sz="3600" dirty="0"/>
              <a:t>di sal.cerna (GALT</a:t>
            </a:r>
            <a:r>
              <a:rPr lang="id-ID" sz="3600" dirty="0" smtClean="0"/>
              <a:t>= </a:t>
            </a:r>
            <a:r>
              <a:rPr lang="id-ID" sz="3600" i="1" dirty="0" smtClean="0"/>
              <a:t>gut-associated </a:t>
            </a:r>
            <a:r>
              <a:rPr lang="id-ID" sz="3600" i="1" dirty="0"/>
              <a:t>lymphoid tissue</a:t>
            </a:r>
            <a:r>
              <a:rPr lang="id-ID" sz="3600" dirty="0" smtClean="0"/>
              <a:t>/ Plak </a:t>
            </a:r>
            <a:r>
              <a:rPr lang="id-ID" sz="3600" dirty="0"/>
              <a:t>Peyer)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318" y="0"/>
            <a:ext cx="49456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6449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TF02895261.potx" id="{03C5CF44-0C62-41B4-B3EA-416B4807878A}" vid="{EC3ACB92-700E-4167-B3A6-412DE40A64C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tf02895261</Template>
  <TotalTime>626</TotalTime>
  <Words>1231</Words>
  <Application>Microsoft Office PowerPoint</Application>
  <PresentationFormat>Custom</PresentationFormat>
  <Paragraphs>126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Digital Blue Tunnel 16x9</vt:lpstr>
      <vt:lpstr>Sistem Imunologi</vt:lpstr>
      <vt:lpstr>Pengantar</vt:lpstr>
      <vt:lpstr>Sistem Pertahanan Tubuh Manusia</vt:lpstr>
      <vt:lpstr>Sistem Imun dalam Definisi &amp; Fungsi</vt:lpstr>
      <vt:lpstr>Sasaran dan Patogen (Sistem Imun)</vt:lpstr>
      <vt:lpstr>Sel dalam Sistem Imun</vt:lpstr>
      <vt:lpstr>Slide 7</vt:lpstr>
      <vt:lpstr>Struktur Sistem Imun</vt:lpstr>
      <vt:lpstr>Jaringan Limfosid</vt:lpstr>
      <vt:lpstr>Sistem Imun pada Tubuh Manusia</vt:lpstr>
      <vt:lpstr>Respon Imun</vt:lpstr>
      <vt:lpstr>Respon Imun</vt:lpstr>
      <vt:lpstr>Pertahanan Lapis Pertama</vt:lpstr>
      <vt:lpstr>Sistem Kekebalan Non-Spesifik</vt:lpstr>
      <vt:lpstr>Inflamasi / Peradangan</vt:lpstr>
      <vt:lpstr>Tahap Inflamasi</vt:lpstr>
      <vt:lpstr>Slide 17</vt:lpstr>
      <vt:lpstr>Interferon</vt:lpstr>
      <vt:lpstr>Slide 19</vt:lpstr>
      <vt:lpstr>Sel Natural Killer (NK)</vt:lpstr>
      <vt:lpstr>Sistem Kekebalan Spesifik</vt:lpstr>
      <vt:lpstr>Sistem Kekebalan Humoral</vt:lpstr>
      <vt:lpstr>Imunoglobulin (Ig)</vt:lpstr>
      <vt:lpstr>Fungsi Antibodi (Ab)</vt:lpstr>
      <vt:lpstr>Reaksi Antigen - Antibodi</vt:lpstr>
      <vt:lpstr>Slide 26</vt:lpstr>
      <vt:lpstr>Sistem Kekebalan Seluler</vt:lpstr>
      <vt:lpstr>Aktivasi Sel T</vt:lpstr>
      <vt:lpstr>System Kerja Imun</vt:lpstr>
      <vt:lpstr>Pembentukan Kekebalan Jangka Panjang</vt:lpstr>
      <vt:lpstr>Slide 31</vt:lpstr>
      <vt:lpstr>Respon Imun terhadap Invasi Bakteri</vt:lpstr>
      <vt:lpstr>Respon Imun terhadap Invasi Virus</vt:lpstr>
      <vt:lpstr>Interaksi Sistem Imun-Saraf-Endokrin</vt:lpstr>
      <vt:lpstr>Patologis Sistem Imun</vt:lpstr>
      <vt:lpstr>Sekian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Imunologi</dc:title>
  <dc:creator>Faik Agiwahyuanto</dc:creator>
  <cp:lastModifiedBy>Admisi_one</cp:lastModifiedBy>
  <cp:revision>21</cp:revision>
  <dcterms:created xsi:type="dcterms:W3CDTF">2017-10-16T14:31:10Z</dcterms:created>
  <dcterms:modified xsi:type="dcterms:W3CDTF">2018-11-23T01:00:25Z</dcterms:modified>
</cp:coreProperties>
</file>