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6" r:id="rId2"/>
    <p:sldId id="442" r:id="rId3"/>
    <p:sldId id="444" r:id="rId4"/>
    <p:sldId id="463" r:id="rId5"/>
    <p:sldId id="445" r:id="rId6"/>
    <p:sldId id="450" r:id="rId7"/>
    <p:sldId id="446" r:id="rId8"/>
    <p:sldId id="447" r:id="rId9"/>
    <p:sldId id="448" r:id="rId10"/>
    <p:sldId id="449" r:id="rId11"/>
    <p:sldId id="451" r:id="rId12"/>
    <p:sldId id="452" r:id="rId13"/>
    <p:sldId id="453" r:id="rId14"/>
    <p:sldId id="454" r:id="rId15"/>
    <p:sldId id="455" r:id="rId16"/>
    <p:sldId id="456" r:id="rId17"/>
    <p:sldId id="457" r:id="rId18"/>
    <p:sldId id="458" r:id="rId19"/>
    <p:sldId id="462" r:id="rId20"/>
    <p:sldId id="459" r:id="rId21"/>
    <p:sldId id="461" r:id="rId22"/>
    <p:sldId id="314" r:id="rId23"/>
  </p:sldIdLst>
  <p:sldSz cx="9144000" cy="6858000" type="screen4x3"/>
  <p:notesSz cx="7315200" cy="96012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ulim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50000"/>
    <a:srgbClr val="0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057" autoAdjust="0"/>
  </p:normalViewPr>
  <p:slideViewPr>
    <p:cSldViewPr>
      <p:cViewPr>
        <p:scale>
          <a:sx n="70" d="100"/>
          <a:sy n="70" d="100"/>
        </p:scale>
        <p:origin x="-1290" y="-18"/>
      </p:cViewPr>
      <p:guideLst>
        <p:guide orient="horz" pos="24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52FCE2B-6AEE-42EB-980F-F1A6408C8A77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89D1E285-1DB0-47D2-9212-4215E8FDF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257300" y="1727200"/>
            <a:ext cx="6629400" cy="838200"/>
            <a:chOff x="792" y="1872"/>
            <a:chExt cx="4176" cy="5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92" y="1927"/>
              <a:ext cx="4176" cy="39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white">
            <a:xfrm>
              <a:off x="1008" y="1872"/>
              <a:ext cx="3744" cy="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white">
          <a:xfrm>
            <a:off x="193675" y="152400"/>
            <a:ext cx="87391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id-ID" altLang="ko-KR" sz="40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Pengantar Teknologi Informasi</a:t>
            </a:r>
            <a:endParaRPr lang="en-US" altLang="ko-KR" sz="4000" b="1" i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0" y="6540500"/>
            <a:ext cx="9144000" cy="317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6540500"/>
            <a:ext cx="23622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216650" y="6543675"/>
            <a:ext cx="2819400" cy="3063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id-ID" altLang="ko-KR" sz="14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Fasilkom</a:t>
            </a:r>
            <a:r>
              <a:rPr lang="en-US" altLang="ko-KR" sz="14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|| </a:t>
            </a:r>
            <a:fld id="{FE1186D1-2406-4606-B071-5F7DBF012716}" type="datetime1">
              <a:rPr lang="en-US" sz="14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12/5/2016</a:t>
            </a:fld>
            <a:endParaRPr lang="en-US" altLang="ko-KR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00200" y="1485528"/>
            <a:ext cx="5943600" cy="1295400"/>
          </a:xfrm>
          <a:noFill/>
          <a:extLst>
            <a:ext uri="{909E8E84-426E-40DD-AFC4-6F175D3DCCD1}"/>
          </a:extLst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altLang="ko-KR" noProof="0" dirty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93504"/>
            <a:ext cx="7315200" cy="1371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en-US" altLang="ko-KR" noProof="0" smtClean="0"/>
              <a:t>Click to edit Master subtitle style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320C2-4A80-4288-8871-D3FB2FD823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ACDDB-CF18-40B3-A1DC-0A4BFDCD2A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85750"/>
            <a:ext cx="2038350" cy="5886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85750"/>
            <a:ext cx="5962650" cy="5886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36F72-51DC-444E-A6D3-6103C067E3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5750"/>
            <a:ext cx="7010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1534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B6E4B-97F6-41F8-8F07-8FD677A823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33400" y="285750"/>
            <a:ext cx="7010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0005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0005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886200"/>
            <a:ext cx="40005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886200"/>
            <a:ext cx="40005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D9BC8-1FC0-4836-B141-1F7337839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339975" y="6553200"/>
            <a:ext cx="533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9D663-5458-4E03-AB05-98CB3C67808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326D7-C7EE-4CA2-A530-0BC26DC22E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00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000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E193-5498-463E-ACA3-0D3ED6526C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E2CC7-4803-40A4-9CA2-C1826265988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AEC27-540E-423F-AE52-8D7990E10B0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605EE-63A3-4BE7-9415-4F130B2C81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8FC48-131D-4486-9493-D7E31EB9532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92ED5-0989-43FB-89C4-431E51A79FE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026"/>
          <p:cNvSpPr>
            <a:spLocks noChangeShapeType="1"/>
          </p:cNvSpPr>
          <p:nvPr/>
        </p:nvSpPr>
        <p:spPr bwMode="ltGray">
          <a:xfrm>
            <a:off x="533400" y="1143000"/>
            <a:ext cx="7239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1027"/>
          <p:cNvSpPr>
            <a:spLocks noChangeArrowheads="1"/>
          </p:cNvSpPr>
          <p:nvPr/>
        </p:nvSpPr>
        <p:spPr bwMode="auto">
          <a:xfrm>
            <a:off x="0" y="6540500"/>
            <a:ext cx="9144000" cy="317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28" name="Rectangle 1028"/>
          <p:cNvSpPr>
            <a:spLocks noChangeArrowheads="1"/>
          </p:cNvSpPr>
          <p:nvPr/>
        </p:nvSpPr>
        <p:spPr bwMode="auto">
          <a:xfrm>
            <a:off x="0" y="6540500"/>
            <a:ext cx="23622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29" name="Rectangle 1029"/>
          <p:cNvSpPr>
            <a:spLocks noChangeArrowheads="1"/>
          </p:cNvSpPr>
          <p:nvPr/>
        </p:nvSpPr>
        <p:spPr bwMode="auto">
          <a:xfrm>
            <a:off x="8077200" y="228600"/>
            <a:ext cx="838200" cy="819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30" name="Rectangle 1030"/>
          <p:cNvSpPr>
            <a:spLocks noChangeArrowheads="1"/>
          </p:cNvSpPr>
          <p:nvPr userDrawn="1"/>
        </p:nvSpPr>
        <p:spPr bwMode="auto">
          <a:xfrm>
            <a:off x="7734300" y="381000"/>
            <a:ext cx="9906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31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153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 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62200" y="6553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7A0F002-82F8-448C-A902-191FCB5E80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3" name="Rectangle 1035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85750"/>
            <a:ext cx="7010400" cy="762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35" name="TextBox 1"/>
          <p:cNvSpPr txBox="1">
            <a:spLocks noChangeArrowheads="1"/>
          </p:cNvSpPr>
          <p:nvPr userDrawn="1"/>
        </p:nvSpPr>
        <p:spPr bwMode="auto">
          <a:xfrm>
            <a:off x="107950" y="6540500"/>
            <a:ext cx="2254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>
              <a:defRPr/>
            </a:pPr>
            <a:r>
              <a:rPr lang="id-ID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email</a:t>
            </a:r>
            <a:endParaRPr lang="en-US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5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764463" y="38100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3"/>
          <p:cNvSpPr txBox="1">
            <a:spLocks noChangeArrowheads="1"/>
          </p:cNvSpPr>
          <p:nvPr userDrawn="1"/>
        </p:nvSpPr>
        <p:spPr bwMode="auto">
          <a:xfrm>
            <a:off x="6216650" y="6543675"/>
            <a:ext cx="2819400" cy="3063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id-ID" altLang="ko-KR" sz="14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Fasilkom</a:t>
            </a:r>
            <a:r>
              <a:rPr lang="en-US" altLang="ko-KR" sz="14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|| </a:t>
            </a:r>
            <a:fld id="{FE1186D1-2406-4606-B071-5F7DBF012716}" type="datetime1">
              <a:rPr lang="en-US" sz="14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12/5/2016</a:t>
            </a:fld>
            <a:endParaRPr lang="en-US" altLang="ko-KR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Cambria" panose="020405030504060302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Cambria" panose="020405030504060302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Cambria" panose="020405030504060302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Cambria" panose="0204050305040603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7291" y="1485900"/>
            <a:ext cx="6500858" cy="1295400"/>
          </a:xfrm>
          <a:noFill/>
        </p:spPr>
        <p:txBody>
          <a:bodyPr/>
          <a:lstStyle/>
          <a:p>
            <a:pPr eaLnBrk="1" hangingPunct="1"/>
            <a:r>
              <a:rPr lang="en-US" altLang="ko-KR" sz="3200" dirty="0" err="1" smtClean="0">
                <a:solidFill>
                  <a:srgbClr val="000066"/>
                </a:solidFill>
                <a:latin typeface="Arial Black" pitchFamily="34" charset="0"/>
                <a:ea typeface="Gulim" pitchFamily="34" charset="-127"/>
              </a:rPr>
              <a:t>Komputasi</a:t>
            </a:r>
            <a:r>
              <a:rPr lang="en-US" altLang="ko-KR" sz="3200" dirty="0" smtClean="0">
                <a:solidFill>
                  <a:srgbClr val="000066"/>
                </a:solidFill>
                <a:latin typeface="Arial Black" pitchFamily="34" charset="0"/>
                <a:ea typeface="Gulim" pitchFamily="34" charset="-127"/>
              </a:rPr>
              <a:t> &amp; </a:t>
            </a:r>
            <a:r>
              <a:rPr lang="en-US" altLang="ko-KR" sz="3200" dirty="0" err="1" smtClean="0">
                <a:solidFill>
                  <a:srgbClr val="000066"/>
                </a:solidFill>
                <a:latin typeface="Arial Black" pitchFamily="34" charset="0"/>
                <a:ea typeface="Gulim" pitchFamily="34" charset="-127"/>
              </a:rPr>
              <a:t>Pemrograman</a:t>
            </a:r>
            <a:endParaRPr lang="en-US" altLang="ko-KR" sz="3200" dirty="0" smtClean="0">
              <a:solidFill>
                <a:srgbClr val="000066"/>
              </a:solidFill>
              <a:latin typeface="Arial Black" pitchFamily="34" charset="0"/>
              <a:ea typeface="Gulim" pitchFamily="34" charset="-127"/>
            </a:endParaRPr>
          </a:p>
        </p:txBody>
      </p:sp>
      <p:pic>
        <p:nvPicPr>
          <p:cNvPr id="4099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1888" y="3933825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ubtitle 1"/>
          <p:cNvSpPr>
            <a:spLocks noGrp="1"/>
          </p:cNvSpPr>
          <p:nvPr>
            <p:ph type="subTitle" idx="1"/>
          </p:nvPr>
        </p:nvSpPr>
        <p:spPr>
          <a:xfrm>
            <a:off x="928662" y="3286124"/>
            <a:ext cx="7315200" cy="64294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Defri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Kurniawan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M.Kom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Sejarah Bahasa Pemrograman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1830 - 1840, Charles Babbage</a:t>
            </a:r>
          </a:p>
          <a:p>
            <a:pPr lvl="1" eaLnBrk="1" hangingPunct="1"/>
            <a:r>
              <a:rPr lang="en-US" altLang="zh-TW" dirty="0" err="1" smtClean="0">
                <a:ea typeface="新細明體" charset="-120"/>
              </a:rPr>
              <a:t>Seorang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matematikawan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dari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Inggris</a:t>
            </a:r>
            <a:r>
              <a:rPr lang="en-US" altLang="zh-TW" dirty="0" smtClean="0">
                <a:ea typeface="新細明體" charset="-120"/>
              </a:rPr>
              <a:t>, </a:t>
            </a:r>
            <a:r>
              <a:rPr lang="en-US" altLang="zh-TW" dirty="0" err="1" smtClean="0">
                <a:ea typeface="新細明體" charset="-120"/>
              </a:rPr>
              <a:t>ingin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endParaRPr lang="en-US" dirty="0" smtClean="0"/>
          </a:p>
          <a:p>
            <a:pPr lvl="1" eaLnBrk="1" hangingPunct="1"/>
            <a:r>
              <a:rPr lang="en-US" altLang="zh-TW" dirty="0" err="1" smtClean="0">
                <a:ea typeface="新細明體" charset="-120"/>
              </a:rPr>
              <a:t>Tanggal</a:t>
            </a:r>
            <a:r>
              <a:rPr lang="en-US" altLang="zh-TW" dirty="0" smtClean="0">
                <a:ea typeface="新細明體" charset="-120"/>
              </a:rPr>
              <a:t> 14 </a:t>
            </a:r>
            <a:r>
              <a:rPr lang="en-US" altLang="zh-TW" dirty="0" err="1" smtClean="0">
                <a:ea typeface="新細明體" charset="-120"/>
              </a:rPr>
              <a:t>Juni</a:t>
            </a:r>
            <a:r>
              <a:rPr lang="en-US" altLang="zh-TW" dirty="0" smtClean="0">
                <a:ea typeface="新細明體" charset="-120"/>
              </a:rPr>
              <a:t> 1822 </a:t>
            </a:r>
            <a:r>
              <a:rPr lang="en-US" altLang="zh-TW" dirty="0" err="1" smtClean="0">
                <a:ea typeface="新細明體" charset="-120"/>
              </a:rPr>
              <a:t>melahirkan</a:t>
            </a:r>
            <a:r>
              <a:rPr lang="en-US" altLang="zh-TW" dirty="0" smtClean="0">
                <a:ea typeface="新細明體" charset="-120"/>
              </a:rPr>
              <a:t> “</a:t>
            </a:r>
            <a:r>
              <a:rPr lang="en-US" altLang="zh-TW" dirty="0" err="1" smtClean="0">
                <a:ea typeface="新細明體" charset="-120"/>
              </a:rPr>
              <a:t>catatan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mengenai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penerapan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mesin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bagi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penghitungan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tabel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astronomis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dan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matematis</a:t>
            </a:r>
            <a:r>
              <a:rPr lang="en-US" altLang="zh-TW" dirty="0" smtClean="0">
                <a:ea typeface="新細明體" charset="-120"/>
              </a:rPr>
              <a:t>“</a:t>
            </a:r>
          </a:p>
          <a:p>
            <a:pPr lvl="1" eaLnBrk="1" hangingPunct="1"/>
            <a:r>
              <a:rPr lang="en-US" altLang="zh-TW" dirty="0" err="1" smtClean="0">
                <a:ea typeface="新細明體" charset="-120"/>
              </a:rPr>
              <a:t>Tahun</a:t>
            </a:r>
            <a:r>
              <a:rPr lang="en-US" altLang="zh-TW" dirty="0" smtClean="0">
                <a:ea typeface="新細明體" charset="-120"/>
              </a:rPr>
              <a:t> 1821 Babbage </a:t>
            </a:r>
            <a:r>
              <a:rPr lang="en-US" altLang="zh-TW" dirty="0" err="1" smtClean="0">
                <a:ea typeface="新細明體" charset="-120"/>
              </a:rPr>
              <a:t>menciptakan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i="1" dirty="0" smtClean="0">
                <a:ea typeface="新細明體" charset="-120"/>
              </a:rPr>
              <a:t>Difference Engine</a:t>
            </a:r>
            <a:r>
              <a:rPr lang="en-US" altLang="zh-TW" dirty="0" smtClean="0">
                <a:ea typeface="新細明體" charset="-120"/>
              </a:rPr>
              <a:t>, </a:t>
            </a:r>
            <a:r>
              <a:rPr lang="en-US" altLang="zh-TW" dirty="0" err="1" smtClean="0">
                <a:ea typeface="新細明體" charset="-120"/>
              </a:rPr>
              <a:t>sebuah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mesin</a:t>
            </a:r>
            <a:r>
              <a:rPr lang="en-US" altLang="zh-TW" dirty="0" smtClean="0">
                <a:ea typeface="新細明體" charset="-120"/>
              </a:rPr>
              <a:t> yang </a:t>
            </a:r>
            <a:r>
              <a:rPr lang="en-US" altLang="zh-TW" dirty="0" err="1" smtClean="0">
                <a:ea typeface="新細明體" charset="-120"/>
              </a:rPr>
              <a:t>dapat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menyusun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Tabel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Matematika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en-US" altLang="zh-TW" dirty="0" err="1" smtClean="0">
                <a:ea typeface="新細明體" charset="-120"/>
              </a:rPr>
              <a:t>Tahun</a:t>
            </a:r>
            <a:r>
              <a:rPr lang="en-US" altLang="zh-TW" dirty="0" smtClean="0">
                <a:ea typeface="新細明體" charset="-120"/>
              </a:rPr>
              <a:t> 1823 Babbage </a:t>
            </a:r>
            <a:r>
              <a:rPr lang="en-US" altLang="zh-TW" dirty="0" err="1" smtClean="0">
                <a:ea typeface="新細明體" charset="-120"/>
              </a:rPr>
              <a:t>melengkapinya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menjadi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mesin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i="1" dirty="0" smtClean="0">
                <a:ea typeface="新細明體" charset="-120"/>
              </a:rPr>
              <a:t>Analytical Engine </a:t>
            </a:r>
            <a:r>
              <a:rPr lang="en-US" altLang="zh-TW" dirty="0" smtClean="0">
                <a:ea typeface="新細明體" charset="-120"/>
              </a:rPr>
              <a:t>yang </a:t>
            </a:r>
            <a:r>
              <a:rPr lang="en-US" altLang="zh-TW" dirty="0" err="1" smtClean="0">
                <a:ea typeface="新細明體" charset="-120"/>
              </a:rPr>
              <a:t>dapat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menyelesaikan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berbagai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jenis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operasi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aritmatika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57298"/>
            <a:ext cx="8153400" cy="4857784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s-E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Luigi Federico </a:t>
            </a:r>
            <a:r>
              <a:rPr lang="es-E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Manabrea</a:t>
            </a:r>
            <a:r>
              <a:rPr lang="es-E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 </a:t>
            </a:r>
            <a:r>
              <a:rPr lang="es-ES" altLang="zh-TW" dirty="0" smtClean="0">
                <a:ea typeface="新細明體" charset="-120"/>
              </a:rPr>
              <a:t>(</a:t>
            </a:r>
            <a:r>
              <a:rPr lang="es-ES" altLang="zh-TW" dirty="0" err="1" smtClean="0">
                <a:ea typeface="新細明體" charset="-120"/>
              </a:rPr>
              <a:t>seorang</a:t>
            </a:r>
            <a:r>
              <a:rPr lang="es-ES" altLang="zh-TW" dirty="0" smtClean="0">
                <a:ea typeface="新細明體" charset="-120"/>
              </a:rPr>
              <a:t> </a:t>
            </a:r>
            <a:r>
              <a:rPr lang="es-ES" altLang="zh-TW" dirty="0" err="1" smtClean="0">
                <a:ea typeface="新細明體" charset="-120"/>
              </a:rPr>
              <a:t>insinyur</a:t>
            </a:r>
            <a:r>
              <a:rPr lang="es-ES" altLang="zh-TW" dirty="0" smtClean="0">
                <a:ea typeface="新細明體" charset="-120"/>
              </a:rPr>
              <a:t> </a:t>
            </a:r>
            <a:r>
              <a:rPr lang="es-ES" altLang="zh-TW" dirty="0" err="1" smtClean="0">
                <a:ea typeface="新細明體" charset="-120"/>
              </a:rPr>
              <a:t>dari</a:t>
            </a:r>
            <a:r>
              <a:rPr lang="es-ES" altLang="zh-TW" dirty="0" smtClean="0">
                <a:ea typeface="新細明體" charset="-120"/>
              </a:rPr>
              <a:t> Italia) </a:t>
            </a:r>
            <a:r>
              <a:rPr lang="es-ES" altLang="zh-TW" dirty="0" err="1" smtClean="0">
                <a:ea typeface="新細明體" charset="-120"/>
              </a:rPr>
              <a:t>menjelaskan</a:t>
            </a:r>
            <a:r>
              <a:rPr lang="es-ES" altLang="zh-TW" dirty="0" smtClean="0">
                <a:ea typeface="新細明體" charset="-120"/>
              </a:rPr>
              <a:t> cara </a:t>
            </a:r>
            <a:r>
              <a:rPr lang="es-ES" altLang="zh-TW" dirty="0" err="1" smtClean="0">
                <a:ea typeface="新細明體" charset="-120"/>
              </a:rPr>
              <a:t>kerja</a:t>
            </a:r>
            <a:r>
              <a:rPr lang="es-ES" altLang="zh-TW" dirty="0" smtClean="0">
                <a:ea typeface="新細明體" charset="-120"/>
              </a:rPr>
              <a:t> </a:t>
            </a:r>
            <a:r>
              <a:rPr lang="es-ES" altLang="zh-TW" i="1" dirty="0" err="1" smtClean="0">
                <a:ea typeface="新細明體" charset="-120"/>
              </a:rPr>
              <a:t>Analytical</a:t>
            </a:r>
            <a:r>
              <a:rPr lang="es-ES" altLang="zh-TW" i="1" dirty="0" smtClean="0">
                <a:ea typeface="新細明體" charset="-120"/>
              </a:rPr>
              <a:t> </a:t>
            </a:r>
            <a:r>
              <a:rPr lang="es-ES" altLang="zh-TW" i="1" dirty="0" err="1" smtClean="0">
                <a:ea typeface="新細明體" charset="-120"/>
              </a:rPr>
              <a:t>Engine</a:t>
            </a:r>
            <a:r>
              <a:rPr lang="es-ES" altLang="zh-TW" dirty="0" smtClean="0">
                <a:ea typeface="新細明體" charset="-120"/>
              </a:rPr>
              <a:t>. </a:t>
            </a:r>
            <a:r>
              <a:rPr lang="es-ES" altLang="zh-TW" dirty="0" err="1" smtClean="0">
                <a:ea typeface="新細明體" charset="-120"/>
              </a:rPr>
              <a:t>Karya</a:t>
            </a:r>
            <a:r>
              <a:rPr lang="es-ES" altLang="zh-TW" dirty="0" smtClean="0">
                <a:ea typeface="新細明體" charset="-120"/>
              </a:rPr>
              <a:t> </a:t>
            </a:r>
            <a:r>
              <a:rPr lang="es-ES" altLang="zh-TW" dirty="0" err="1" smtClean="0">
                <a:ea typeface="新細明體" charset="-120"/>
              </a:rPr>
              <a:t>ini</a:t>
            </a:r>
            <a:r>
              <a:rPr lang="es-ES" altLang="zh-TW" dirty="0" smtClean="0">
                <a:ea typeface="新細明體" charset="-120"/>
              </a:rPr>
              <a:t> </a:t>
            </a:r>
            <a:r>
              <a:rPr lang="es-ES" altLang="zh-TW" dirty="0" err="1" smtClean="0">
                <a:ea typeface="新細明體" charset="-120"/>
              </a:rPr>
              <a:t>kemudian</a:t>
            </a:r>
            <a:r>
              <a:rPr lang="es-ES" altLang="zh-TW" dirty="0" smtClean="0">
                <a:ea typeface="新細明體" charset="-120"/>
              </a:rPr>
              <a:t> </a:t>
            </a:r>
            <a:r>
              <a:rPr lang="es-ES" altLang="zh-TW" dirty="0" err="1" smtClean="0">
                <a:ea typeface="新細明體" charset="-120"/>
              </a:rPr>
              <a:t>diterjemahkan</a:t>
            </a:r>
            <a:r>
              <a:rPr lang="es-ES" altLang="zh-TW" dirty="0" smtClean="0">
                <a:ea typeface="新細明體" charset="-120"/>
              </a:rPr>
              <a:t> dan </a:t>
            </a:r>
            <a:r>
              <a:rPr lang="es-ES" altLang="zh-TW" dirty="0" err="1" smtClean="0">
                <a:ea typeface="新細明體" charset="-120"/>
              </a:rPr>
              <a:t>ditambahkan</a:t>
            </a:r>
            <a:r>
              <a:rPr lang="es-ES" altLang="zh-TW" dirty="0" smtClean="0">
                <a:ea typeface="新細明體" charset="-120"/>
              </a:rPr>
              <a:t> </a:t>
            </a:r>
            <a:r>
              <a:rPr lang="es-ES" altLang="zh-TW" i="1" dirty="0" smtClean="0">
                <a:ea typeface="新細明體" charset="-120"/>
              </a:rPr>
              <a:t>notes</a:t>
            </a:r>
            <a:r>
              <a:rPr lang="es-ES" altLang="zh-TW" dirty="0" smtClean="0">
                <a:ea typeface="新細明體" charset="-120"/>
              </a:rPr>
              <a:t> </a:t>
            </a:r>
            <a:r>
              <a:rPr lang="es-ES" altLang="zh-TW" dirty="0" err="1" smtClean="0">
                <a:ea typeface="新細明體" charset="-120"/>
              </a:rPr>
              <a:t>oleh</a:t>
            </a:r>
            <a:r>
              <a:rPr lang="es-E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Ada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 Byron Countess Of Lovelace</a:t>
            </a:r>
            <a:r>
              <a:rPr lang="en-US" altLang="zh-TW" dirty="0" smtClean="0">
                <a:ea typeface="新細明體" charset="-120"/>
              </a:rPr>
              <a:t>.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zh-TW" dirty="0" err="1" smtClean="0">
                <a:ea typeface="新細明體" charset="-120"/>
              </a:rPr>
              <a:t>Tahun</a:t>
            </a:r>
            <a:r>
              <a:rPr lang="en-US" altLang="zh-TW" dirty="0" smtClean="0">
                <a:ea typeface="新細明體" charset="-120"/>
              </a:rPr>
              <a:t> 1937, </a:t>
            </a:r>
            <a:r>
              <a:rPr lang="en-US" altLang="zh-TW" dirty="0" err="1" smtClean="0">
                <a:ea typeface="新細明體" charset="-120"/>
              </a:rPr>
              <a:t>tulisan</a:t>
            </a:r>
            <a:r>
              <a:rPr lang="en-US" altLang="zh-TW" dirty="0" smtClean="0">
                <a:ea typeface="新細明體" charset="-120"/>
              </a:rPr>
              <a:t> Babbage </a:t>
            </a:r>
            <a:r>
              <a:rPr lang="en-US" altLang="zh-TW" dirty="0" err="1" smtClean="0">
                <a:ea typeface="新細明體" charset="-120"/>
              </a:rPr>
              <a:t>menjadi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perhatian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Howard H. Aiken</a:t>
            </a:r>
            <a:r>
              <a:rPr lang="en-US" altLang="zh-TW" dirty="0" smtClean="0">
                <a:ea typeface="新細明體" charset="-120"/>
              </a:rPr>
              <a:t>, </a:t>
            </a:r>
            <a:r>
              <a:rPr lang="en-US" altLang="zh-TW" dirty="0" err="1" smtClean="0">
                <a:ea typeface="新細明體" charset="-120"/>
              </a:rPr>
              <a:t>sarjana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tamatan</a:t>
            </a:r>
            <a:r>
              <a:rPr lang="en-US" altLang="zh-TW" dirty="0" smtClean="0">
                <a:ea typeface="新細明體" charset="-120"/>
              </a:rPr>
              <a:t> Harvard.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zh-TW" dirty="0" smtClean="0">
                <a:ea typeface="新細明體" charset="-120"/>
              </a:rPr>
              <a:t>Aiken yang </a:t>
            </a:r>
            <a:r>
              <a:rPr lang="en-US" altLang="zh-TW" dirty="0" err="1" smtClean="0">
                <a:ea typeface="新細明體" charset="-120"/>
              </a:rPr>
              <a:t>juga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sedang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mencoba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menyelesaikan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rancangan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mesin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komputer</a:t>
            </a:r>
            <a:r>
              <a:rPr lang="en-US" altLang="zh-TW" dirty="0" smtClean="0">
                <a:ea typeface="新細明體" charset="-120"/>
              </a:rPr>
              <a:t>, </a:t>
            </a:r>
            <a:r>
              <a:rPr lang="en-US" altLang="zh-TW" dirty="0" err="1" smtClean="0">
                <a:ea typeface="新細明體" charset="-120"/>
              </a:rPr>
              <a:t>tergerak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oleh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gagasan</a:t>
            </a:r>
            <a:r>
              <a:rPr lang="en-US" altLang="zh-TW" dirty="0" smtClean="0">
                <a:ea typeface="新細明體" charset="-120"/>
              </a:rPr>
              <a:t> Babbage. </a:t>
            </a:r>
            <a:r>
              <a:rPr lang="en-US" altLang="zh-TW" dirty="0" err="1" smtClean="0">
                <a:ea typeface="新細明體" charset="-120"/>
              </a:rPr>
              <a:t>Bekerjasama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dengan</a:t>
            </a:r>
            <a:r>
              <a:rPr lang="en-US" altLang="zh-TW" dirty="0" smtClean="0">
                <a:ea typeface="新細明體" charset="-120"/>
              </a:rPr>
              <a:t> IBM, Aiken </a:t>
            </a:r>
            <a:r>
              <a:rPr lang="en-US" altLang="zh-TW" dirty="0" err="1" smtClean="0">
                <a:ea typeface="新細明體" charset="-120"/>
              </a:rPr>
              <a:t>sanggup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membuat</a:t>
            </a:r>
            <a:r>
              <a:rPr lang="en-US" altLang="zh-TW" dirty="0" smtClean="0">
                <a:ea typeface="新細明體" charset="-120"/>
              </a:rPr>
              <a:t> Mark 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altLang="zh-TW" dirty="0" err="1" smtClean="0">
                <a:ea typeface="新細明體" charset="-120"/>
              </a:rPr>
              <a:t>Selanjutnya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kelompok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insinyur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dan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penemu</a:t>
            </a:r>
            <a:r>
              <a:rPr lang="en-US" altLang="zh-TW" dirty="0" smtClean="0">
                <a:ea typeface="新細明體" charset="-120"/>
              </a:rPr>
              <a:t> lain </a:t>
            </a:r>
            <a:r>
              <a:rPr lang="en-US" altLang="zh-TW" dirty="0" err="1" smtClean="0">
                <a:ea typeface="新細明體" charset="-120"/>
              </a:rPr>
              <a:t>menyelesaikan</a:t>
            </a:r>
            <a:r>
              <a:rPr lang="en-US" altLang="zh-TW" dirty="0" smtClean="0">
                <a:ea typeface="新細明體" charset="-120"/>
              </a:rPr>
              <a:t> ENIAC, </a:t>
            </a:r>
            <a:r>
              <a:rPr lang="en-US" altLang="zh-TW" dirty="0" err="1" smtClean="0">
                <a:ea typeface="新細明體" charset="-120"/>
              </a:rPr>
              <a:t>mesin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hitung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elektronik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pertama</a:t>
            </a:r>
            <a:endParaRPr lang="en-US" altLang="zh-TW" dirty="0" smtClean="0">
              <a:ea typeface="新細明體" charset="-12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zh-TW" dirty="0" smtClean="0">
                <a:ea typeface="新細明體" charset="-120"/>
              </a:rPr>
              <a:t>1940, John von Neumann, </a:t>
            </a:r>
            <a:r>
              <a:rPr lang="en-US" altLang="zh-TW" dirty="0" err="1" smtClean="0">
                <a:ea typeface="新細明體" charset="-120"/>
              </a:rPr>
              <a:t>Komputer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pertama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dengan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i="1" dirty="0" smtClean="0">
                <a:ea typeface="新細明體" charset="-120"/>
              </a:rPr>
              <a:t>stored programs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Era 1950 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FORTRAN</a:t>
            </a:r>
            <a:r>
              <a:rPr lang="en-US" altLang="zh-TW" dirty="0" smtClean="0">
                <a:ea typeface="新細明體" charset="-120"/>
              </a:rPr>
              <a:t> (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FOR</a:t>
            </a:r>
            <a:r>
              <a:rPr lang="en-US" altLang="zh-TW" dirty="0" err="1" smtClean="0">
                <a:ea typeface="新細明體" charset="-120"/>
              </a:rPr>
              <a:t>mula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TRAN</a:t>
            </a:r>
            <a:r>
              <a:rPr lang="en-US" altLang="zh-TW" dirty="0" err="1" smtClean="0">
                <a:ea typeface="新細明體" charset="-120"/>
              </a:rPr>
              <a:t>slation</a:t>
            </a:r>
            <a:r>
              <a:rPr lang="en-US" altLang="zh-TW" dirty="0" smtClean="0">
                <a:ea typeface="新細明體" charset="-120"/>
              </a:rPr>
              <a:t>), 1954 - 1957, IBM, John Backus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COBOL</a:t>
            </a:r>
            <a:r>
              <a:rPr lang="en-US" altLang="zh-TW" dirty="0" smtClean="0">
                <a:ea typeface="新細明體" charset="-120"/>
              </a:rPr>
              <a:t> (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Co</a:t>
            </a:r>
            <a:r>
              <a:rPr lang="en-US" altLang="zh-TW" dirty="0" smtClean="0">
                <a:ea typeface="新細明體" charset="-120"/>
              </a:rPr>
              <a:t>mmon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B</a:t>
            </a:r>
            <a:r>
              <a:rPr lang="en-US" altLang="zh-TW" dirty="0" smtClean="0">
                <a:ea typeface="新細明體" charset="-120"/>
              </a:rPr>
              <a:t>usiness-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O</a:t>
            </a:r>
            <a:r>
              <a:rPr lang="en-US" altLang="zh-TW" dirty="0" smtClean="0">
                <a:ea typeface="新細明體" charset="-120"/>
              </a:rPr>
              <a:t>riented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L</a:t>
            </a:r>
            <a:r>
              <a:rPr lang="en-US" altLang="zh-TW" dirty="0" smtClean="0">
                <a:ea typeface="新細明體" charset="-120"/>
              </a:rPr>
              <a:t>anguage), 1959 - 1960, US DOD, Grace Hopper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Algol60</a:t>
            </a:r>
            <a:r>
              <a:rPr lang="en-US" altLang="zh-TW" dirty="0" smtClean="0">
                <a:ea typeface="新細明體" charset="-120"/>
              </a:rPr>
              <a:t> (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ALGO</a:t>
            </a:r>
            <a:r>
              <a:rPr lang="en-US" altLang="zh-TW" dirty="0" err="1" smtClean="0">
                <a:ea typeface="新細明體" charset="-120"/>
              </a:rPr>
              <a:t>rithmic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L</a:t>
            </a:r>
            <a:r>
              <a:rPr lang="en-US" altLang="zh-TW" dirty="0" smtClean="0">
                <a:ea typeface="新細明體" charset="-120"/>
              </a:rPr>
              <a:t>anguage), 1958 - 1960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LISP</a:t>
            </a:r>
            <a:r>
              <a:rPr lang="en-US" altLang="zh-TW" dirty="0" smtClean="0">
                <a:ea typeface="新細明體" charset="-120"/>
              </a:rPr>
              <a:t> (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LISt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P</a:t>
            </a:r>
            <a:r>
              <a:rPr lang="en-US" altLang="zh-TW" dirty="0" smtClean="0">
                <a:ea typeface="新細明體" charset="-120"/>
              </a:rPr>
              <a:t>rocessor), </a:t>
            </a:r>
            <a:r>
              <a:rPr lang="en-US" altLang="zh-TW" dirty="0" err="1" smtClean="0">
                <a:ea typeface="新細明體" charset="-120"/>
              </a:rPr>
              <a:t>akhir</a:t>
            </a:r>
            <a:r>
              <a:rPr lang="en-US" altLang="zh-TW" dirty="0" smtClean="0">
                <a:ea typeface="新細明體" charset="-120"/>
              </a:rPr>
              <a:t> 1950s, MIT, John McCarthy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APL</a:t>
            </a:r>
            <a:r>
              <a:rPr lang="en-US" altLang="zh-TW" dirty="0" smtClean="0">
                <a:ea typeface="新細明體" charset="-120"/>
              </a:rPr>
              <a:t> (A Programming Language), </a:t>
            </a:r>
            <a:r>
              <a:rPr lang="en-US" altLang="zh-TW" dirty="0" err="1" smtClean="0">
                <a:ea typeface="新細明體" charset="-120"/>
              </a:rPr>
              <a:t>akhir</a:t>
            </a:r>
            <a:r>
              <a:rPr lang="en-US" altLang="zh-TW" dirty="0" smtClean="0">
                <a:ea typeface="新細明體" charset="-120"/>
              </a:rPr>
              <a:t> 1950s, Harvard University </a:t>
            </a:r>
            <a:r>
              <a:rPr lang="en-US" altLang="zh-TW" dirty="0" err="1" smtClean="0">
                <a:ea typeface="新細明體" charset="-120"/>
              </a:rPr>
              <a:t>dan</a:t>
            </a:r>
            <a:r>
              <a:rPr lang="en-US" altLang="zh-TW" dirty="0" smtClean="0">
                <a:ea typeface="新細明體" charset="-120"/>
              </a:rPr>
              <a:t> IBM, K. Iverson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Era 1960 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PL/I</a:t>
            </a:r>
            <a:r>
              <a:rPr lang="en-US" altLang="zh-TW" dirty="0" smtClean="0">
                <a:ea typeface="新細明體" charset="-120"/>
              </a:rPr>
              <a:t>, 1963 - 1964, IBM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Algol68</a:t>
            </a:r>
            <a:r>
              <a:rPr lang="en-US" altLang="zh-TW" dirty="0" smtClean="0">
                <a:ea typeface="新細明體" charset="-120"/>
              </a:rPr>
              <a:t>, 1963 - 1968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SNOBOL</a:t>
            </a:r>
            <a:r>
              <a:rPr lang="en-US" altLang="zh-TW" dirty="0" smtClean="0">
                <a:ea typeface="新細明體" charset="-120"/>
              </a:rPr>
              <a:t> (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S</a:t>
            </a:r>
            <a:r>
              <a:rPr lang="en-US" altLang="zh-TW" dirty="0" err="1" smtClean="0">
                <a:ea typeface="新細明體" charset="-120"/>
              </a:rPr>
              <a:t>tri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N</a:t>
            </a:r>
            <a:r>
              <a:rPr lang="en-US" altLang="zh-TW" dirty="0" err="1" smtClean="0">
                <a:ea typeface="新細明體" charset="-120"/>
              </a:rPr>
              <a:t>g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O</a:t>
            </a:r>
            <a:r>
              <a:rPr lang="en-US" altLang="zh-TW" dirty="0" smtClean="0">
                <a:ea typeface="新細明體" charset="-120"/>
              </a:rPr>
              <a:t>riented </a:t>
            </a:r>
            <a:r>
              <a:rPr lang="en-US" altLang="zh-TW" dirty="0" err="1" smtClean="0">
                <a:ea typeface="新細明體" charset="-120"/>
              </a:rPr>
              <a:t>sym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BO</a:t>
            </a:r>
            <a:r>
              <a:rPr lang="en-US" altLang="zh-TW" dirty="0" err="1" smtClean="0">
                <a:ea typeface="新細明體" charset="-120"/>
              </a:rPr>
              <a:t>lic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L</a:t>
            </a:r>
            <a:r>
              <a:rPr lang="en-US" altLang="zh-TW" dirty="0" smtClean="0">
                <a:ea typeface="新細明體" charset="-120"/>
              </a:rPr>
              <a:t>anguage), </a:t>
            </a:r>
            <a:r>
              <a:rPr lang="en-US" altLang="zh-TW" dirty="0" err="1" smtClean="0">
                <a:ea typeface="新細明體" charset="-120"/>
              </a:rPr>
              <a:t>awal</a:t>
            </a:r>
            <a:r>
              <a:rPr lang="en-US" altLang="zh-TW" dirty="0" smtClean="0">
                <a:ea typeface="新細明體" charset="-120"/>
              </a:rPr>
              <a:t> 1960s, Bell Labs, R. Griswold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Simula67</a:t>
            </a:r>
            <a:r>
              <a:rPr lang="en-US" altLang="zh-TW" dirty="0" smtClean="0">
                <a:ea typeface="新細明體" charset="-120"/>
              </a:rPr>
              <a:t>, 1965 - 1967, Norwegian Computing Center, Kristen </a:t>
            </a:r>
            <a:r>
              <a:rPr lang="en-US" altLang="zh-TW" dirty="0" err="1" smtClean="0">
                <a:ea typeface="新細明體" charset="-120"/>
              </a:rPr>
              <a:t>Nygaard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dan</a:t>
            </a:r>
            <a:r>
              <a:rPr lang="en-US" altLang="zh-TW" dirty="0" smtClean="0">
                <a:ea typeface="新細明體" charset="-120"/>
              </a:rPr>
              <a:t> le-Johan Dahl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ISWIM</a:t>
            </a:r>
            <a:r>
              <a:rPr lang="en-US" altLang="zh-TW" dirty="0" smtClean="0">
                <a:ea typeface="新細明體" charset="-120"/>
              </a:rPr>
              <a:t>, Peter </a:t>
            </a:r>
            <a:r>
              <a:rPr lang="en-US" altLang="zh-TW" dirty="0" err="1" smtClean="0">
                <a:ea typeface="新細明體" charset="-120"/>
              </a:rPr>
              <a:t>Landin</a:t>
            </a:r>
            <a:endParaRPr lang="en-US" altLang="zh-TW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BASIC</a:t>
            </a:r>
            <a:r>
              <a:rPr lang="en-US" altLang="zh-TW" dirty="0" smtClean="0">
                <a:ea typeface="新細明體" charset="-120"/>
              </a:rPr>
              <a:t>, 1964, Dartmouth College, John </a:t>
            </a:r>
            <a:r>
              <a:rPr lang="en-US" altLang="zh-TW" dirty="0" err="1" smtClean="0">
                <a:ea typeface="新細明體" charset="-120"/>
              </a:rPr>
              <a:t>Kemeny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dan</a:t>
            </a:r>
            <a:r>
              <a:rPr lang="en-US" altLang="zh-TW" dirty="0" smtClean="0">
                <a:ea typeface="新細明體" charset="-120"/>
              </a:rPr>
              <a:t> Thomas Kurtz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Era 1970 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Pascal</a:t>
            </a:r>
            <a:r>
              <a:rPr lang="en-US" altLang="zh-TW" dirty="0" smtClean="0">
                <a:ea typeface="新細明體" charset="-120"/>
              </a:rPr>
              <a:t>, 1971, </a:t>
            </a:r>
            <a:r>
              <a:rPr lang="en-US" altLang="zh-TW" dirty="0" err="1" smtClean="0">
                <a:ea typeface="新細明體" charset="-120"/>
              </a:rPr>
              <a:t>Niklaus</a:t>
            </a:r>
            <a:r>
              <a:rPr lang="en-US" altLang="zh-TW" dirty="0" smtClean="0">
                <a:ea typeface="新細明體" charset="-120"/>
              </a:rPr>
              <a:t> Wirth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C</a:t>
            </a:r>
            <a:r>
              <a:rPr lang="en-US" altLang="zh-TW" dirty="0" smtClean="0">
                <a:ea typeface="新細明體" charset="-120"/>
              </a:rPr>
              <a:t>, 1972, Bell Labs, Dennis Ritchie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CLU</a:t>
            </a:r>
            <a:r>
              <a:rPr lang="en-US" altLang="zh-TW" dirty="0" smtClean="0">
                <a:ea typeface="新細明體" charset="-120"/>
              </a:rPr>
              <a:t>, 1974 - 1977, MIT, Barbara </a:t>
            </a:r>
            <a:r>
              <a:rPr lang="en-US" altLang="zh-TW" dirty="0" err="1" smtClean="0">
                <a:ea typeface="新細明體" charset="-120"/>
              </a:rPr>
              <a:t>Liskov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Euclid</a:t>
            </a:r>
            <a:r>
              <a:rPr lang="en-US" altLang="zh-TW" dirty="0" smtClean="0">
                <a:ea typeface="新細明體" charset="-120"/>
              </a:rPr>
              <a:t>, 1976 - 1977, University of Toronto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Mesa</a:t>
            </a:r>
            <a:r>
              <a:rPr lang="en-US" altLang="zh-TW" dirty="0" smtClean="0">
                <a:ea typeface="新細明體" charset="-120"/>
              </a:rPr>
              <a:t>, 1976 - 1979, Xerox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Era 1980 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57298"/>
            <a:ext cx="8153400" cy="4724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Modula-2</a:t>
            </a:r>
            <a:r>
              <a:rPr lang="en-US" altLang="zh-TW" dirty="0" smtClean="0">
                <a:ea typeface="新細明體" charset="-120"/>
              </a:rPr>
              <a:t>, 1982, </a:t>
            </a:r>
            <a:r>
              <a:rPr lang="en-US" altLang="zh-TW" dirty="0" err="1" smtClean="0">
                <a:ea typeface="新細明體" charset="-120"/>
              </a:rPr>
              <a:t>Niklaus</a:t>
            </a:r>
            <a:r>
              <a:rPr lang="en-US" altLang="zh-TW" dirty="0" smtClean="0">
                <a:ea typeface="新細明體" charset="-120"/>
              </a:rPr>
              <a:t> Wirth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Smalltak</a:t>
            </a:r>
            <a:r>
              <a:rPr lang="en-US" altLang="zh-TW" dirty="0" smtClean="0">
                <a:ea typeface="新細明體" charset="-120"/>
              </a:rPr>
              <a:t>, 1980, Xerox, Alan Kay and Dan Ingalls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C++</a:t>
            </a:r>
            <a:r>
              <a:rPr lang="en-US" altLang="zh-TW" dirty="0" smtClean="0">
                <a:ea typeface="新細明體" charset="-120"/>
              </a:rPr>
              <a:t>, 1980, Bell Labs, </a:t>
            </a:r>
            <a:r>
              <a:rPr lang="en-US" altLang="zh-TW" dirty="0" err="1" smtClean="0">
                <a:ea typeface="新細明體" charset="-120"/>
              </a:rPr>
              <a:t>Bjarne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Stroustrup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Scheme,</a:t>
            </a:r>
            <a:r>
              <a:rPr lang="en-US" altLang="zh-TW" dirty="0" smtClean="0">
                <a:ea typeface="新細明體" charset="-120"/>
              </a:rPr>
              <a:t> 1975 - 1978, MIT, Gerald </a:t>
            </a:r>
            <a:r>
              <a:rPr lang="en-US" altLang="zh-TW" dirty="0" err="1" smtClean="0">
                <a:ea typeface="新細明體" charset="-120"/>
              </a:rPr>
              <a:t>Sussman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dan</a:t>
            </a:r>
            <a:r>
              <a:rPr lang="en-US" altLang="zh-TW" dirty="0" smtClean="0">
                <a:ea typeface="新細明體" charset="-120"/>
              </a:rPr>
              <a:t> Guy Steele, </a:t>
            </a:r>
            <a:r>
              <a:rPr lang="en-US" altLang="zh-TW" dirty="0" err="1" smtClean="0">
                <a:ea typeface="新細明體" charset="-120"/>
              </a:rPr>
              <a:t>versi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baru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dari</a:t>
            </a:r>
            <a:r>
              <a:rPr lang="en-US" altLang="zh-TW" dirty="0" smtClean="0">
                <a:ea typeface="新細明體" charset="-120"/>
              </a:rPr>
              <a:t> LISP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ML</a:t>
            </a:r>
            <a:r>
              <a:rPr lang="en-US" altLang="zh-TW" dirty="0" smtClean="0">
                <a:ea typeface="新細明體" charset="-120"/>
              </a:rPr>
              <a:t>, 1978, Edinburgh University, Robin Milner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Prolog</a:t>
            </a:r>
            <a:r>
              <a:rPr lang="en-US" altLang="zh-TW" dirty="0" smtClean="0">
                <a:ea typeface="新細明體" charset="-120"/>
              </a:rPr>
              <a:t>, 1972 - 1980, A. </a:t>
            </a:r>
            <a:r>
              <a:rPr lang="en-US" altLang="zh-TW" dirty="0" err="1" smtClean="0">
                <a:ea typeface="新細明體" charset="-120"/>
              </a:rPr>
              <a:t>Colmerauer</a:t>
            </a:r>
            <a:endParaRPr lang="en-US" altLang="zh-TW" i="1" dirty="0" smtClean="0">
              <a:ea typeface="新細明體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Era 1990 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Java</a:t>
            </a:r>
            <a:r>
              <a:rPr lang="en-US" altLang="zh-TW" sz="3200" dirty="0" smtClean="0">
                <a:ea typeface="新細明體" charset="-120"/>
              </a:rPr>
              <a:t>, 1995, Gosling</a:t>
            </a:r>
          </a:p>
          <a:p>
            <a:pPr eaLnBrk="1" hangingPunct="1"/>
            <a:r>
              <a:rPr lang="en-US" altLang="zh-TW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Visual Basic</a:t>
            </a:r>
            <a:r>
              <a:rPr lang="en-US" altLang="zh-TW" sz="3200" dirty="0" smtClean="0">
                <a:ea typeface="新細明體" charset="-120"/>
              </a:rPr>
              <a:t> </a:t>
            </a:r>
          </a:p>
          <a:p>
            <a:pPr eaLnBrk="1" hangingPunct="1"/>
            <a:r>
              <a:rPr lang="en-US" altLang="zh-TW" sz="3200" dirty="0" err="1" smtClean="0">
                <a:ea typeface="新細明體" charset="-120"/>
              </a:rPr>
              <a:t>Bahasa-bahasa</a:t>
            </a:r>
            <a:r>
              <a:rPr lang="en-US" altLang="zh-TW" sz="3200" dirty="0" smtClean="0">
                <a:ea typeface="新細明體" charset="-120"/>
              </a:rPr>
              <a:t> Scripting </a:t>
            </a:r>
            <a:r>
              <a:rPr lang="en-US" altLang="zh-TW" sz="3200" dirty="0" err="1" smtClean="0">
                <a:ea typeface="新細明體" charset="-120"/>
              </a:rPr>
              <a:t>seperti</a:t>
            </a:r>
            <a:r>
              <a:rPr lang="en-US" altLang="zh-TW" sz="3200" dirty="0" smtClean="0">
                <a:ea typeface="新細明體" charset="-120"/>
              </a:rPr>
              <a:t> : </a:t>
            </a:r>
          </a:p>
          <a:p>
            <a:pPr lvl="1" eaLnBrk="1" hangingPunct="1"/>
            <a:r>
              <a:rPr lang="en-US" altLang="zh-TW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Perl, </a:t>
            </a:r>
            <a:r>
              <a:rPr lang="en-US" altLang="zh-TW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Javascript</a:t>
            </a:r>
            <a:r>
              <a:rPr lang="en-US" altLang="zh-TW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, VBScript, Python, PHP, Ruby, ASP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3200" dirty="0" smtClean="0">
              <a:ea typeface="新細明體" charset="-120"/>
            </a:endParaRPr>
          </a:p>
          <a:p>
            <a:pPr eaLnBrk="1" hangingPunct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Era 2000 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C#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VB.NET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framework </a:t>
            </a:r>
            <a:r>
              <a:rPr lang="en-US" dirty="0" err="1" smtClean="0"/>
              <a:t>.Net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Microsoft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Computational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 smtClean="0"/>
              <a:t>Memecahkan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benar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logis</a:t>
            </a:r>
            <a:endParaRPr lang="en-US" sz="3200" dirty="0" smtClean="0"/>
          </a:p>
          <a:p>
            <a:pPr>
              <a:defRPr/>
            </a:pPr>
            <a:r>
              <a:rPr lang="en-US" sz="3200" dirty="0" err="1" smtClean="0"/>
              <a:t>Alur</a:t>
            </a:r>
            <a:r>
              <a:rPr lang="en-US" sz="3200" dirty="0" smtClean="0"/>
              <a:t> </a:t>
            </a:r>
            <a:r>
              <a:rPr lang="en-US" sz="3200" dirty="0" err="1" smtClean="0"/>
              <a:t>berpikir</a:t>
            </a:r>
            <a:r>
              <a:rPr lang="en-US" sz="3200" dirty="0" smtClean="0"/>
              <a:t>:</a:t>
            </a:r>
          </a:p>
          <a:p>
            <a:pPr lvl="1">
              <a:defRPr/>
            </a:pPr>
            <a:r>
              <a:rPr lang="en-US" sz="2800" b="1" dirty="0" err="1" smtClean="0">
                <a:solidFill>
                  <a:srgbClr val="C00000"/>
                </a:solidFill>
              </a:rPr>
              <a:t>Deklaratif</a:t>
            </a:r>
            <a:r>
              <a:rPr lang="en-US" sz="2800" b="1" dirty="0" smtClean="0">
                <a:solidFill>
                  <a:srgbClr val="C00000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fakta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/ </a:t>
            </a:r>
            <a:r>
              <a:rPr lang="en-US" sz="2800" dirty="0" err="1" smtClean="0"/>
              <a:t>memecahkan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endParaRPr lang="en-US" sz="2800" dirty="0" smtClean="0"/>
          </a:p>
          <a:p>
            <a:pPr lvl="1">
              <a:defRPr/>
            </a:pPr>
            <a:r>
              <a:rPr lang="en-US" sz="2800" b="1" dirty="0" err="1" smtClean="0">
                <a:solidFill>
                  <a:srgbClr val="C00000"/>
                </a:solidFill>
              </a:rPr>
              <a:t>Imperatif</a:t>
            </a:r>
            <a:r>
              <a:rPr lang="en-US" sz="2800" b="1" dirty="0" smtClean="0">
                <a:solidFill>
                  <a:srgbClr val="C00000"/>
                </a:solidFill>
              </a:rPr>
              <a:t>: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langkah-langkah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logis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memecahkan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Definisi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Pemrograman</a:t>
            </a:r>
            <a:endParaRPr lang="en-US" sz="3200" dirty="0" smtClean="0"/>
          </a:p>
          <a:p>
            <a:r>
              <a:rPr lang="en-US" sz="3200" dirty="0" err="1" smtClean="0"/>
              <a:t>Tingkatan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Pemrograman</a:t>
            </a:r>
            <a:endParaRPr lang="en-US" sz="3200" dirty="0" smtClean="0"/>
          </a:p>
          <a:p>
            <a:r>
              <a:rPr lang="en-US" sz="3200" dirty="0" err="1" smtClean="0"/>
              <a:t>Sejarah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Pemrograman</a:t>
            </a:r>
            <a:endParaRPr lang="en-US" sz="3200" dirty="0" smtClean="0"/>
          </a:p>
          <a:p>
            <a:r>
              <a:rPr lang="en-US" sz="3200" dirty="0" err="1" smtClean="0"/>
              <a:t>Paradigma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Pemrograman</a:t>
            </a:r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76368"/>
            <a:ext cx="8153400" cy="4724400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yang </a:t>
            </a:r>
            <a:r>
              <a:rPr lang="en-US" dirty="0" err="1" smtClean="0"/>
              <a:t>digunakannya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imperatif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deklaratif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dirty="0" smtClean="0"/>
              <a:t>Program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imperatif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memiliki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serangkaian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klausal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pendeklarasian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ekspresi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aritmatis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sejumlah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perintah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imperatif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Bahasa</a:t>
            </a:r>
            <a:r>
              <a:rPr lang="en-US" dirty="0" smtClean="0">
                <a:solidFill>
                  <a:srgbClr val="C00000"/>
                </a:solidFill>
              </a:rPr>
              <a:t> C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4422"/>
            <a:ext cx="8153400" cy="5072098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Pemrograman</a:t>
            </a:r>
            <a:r>
              <a:rPr lang="en-US" b="1" dirty="0" smtClean="0"/>
              <a:t> </a:t>
            </a:r>
            <a:r>
              <a:rPr lang="en-US" b="1" dirty="0" err="1" smtClean="0"/>
              <a:t>Deklaratif</a:t>
            </a:r>
            <a:endParaRPr lang="en-US" b="1" dirty="0" smtClean="0"/>
          </a:p>
          <a:p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PROLOG</a:t>
            </a:r>
          </a:p>
          <a:p>
            <a:endParaRPr lang="en-US" dirty="0" smtClean="0"/>
          </a:p>
          <a:p>
            <a:pPr>
              <a:buNone/>
            </a:pPr>
            <a:r>
              <a:rPr lang="en-US" u="sng" dirty="0" err="1" smtClean="0"/>
              <a:t>Pemrograman</a:t>
            </a:r>
            <a:r>
              <a:rPr lang="en-US" u="sng" dirty="0" smtClean="0"/>
              <a:t> </a:t>
            </a:r>
            <a:r>
              <a:rPr lang="en-US" u="sng" dirty="0" err="1" smtClean="0"/>
              <a:t>lainnya</a:t>
            </a:r>
            <a:r>
              <a:rPr lang="en-US" u="sng" dirty="0" smtClean="0"/>
              <a:t> </a:t>
            </a:r>
            <a:r>
              <a:rPr lang="en-US" u="sng" dirty="0" err="1" smtClean="0"/>
              <a:t>saat</a:t>
            </a:r>
            <a:r>
              <a:rPr lang="en-US" u="sng" dirty="0" smtClean="0"/>
              <a:t> </a:t>
            </a:r>
            <a:r>
              <a:rPr lang="en-US" u="sng" dirty="0" err="1" smtClean="0"/>
              <a:t>ini</a:t>
            </a:r>
            <a:r>
              <a:rPr lang="en-US" u="sng" dirty="0" smtClean="0"/>
              <a:t>: </a:t>
            </a:r>
            <a:r>
              <a:rPr lang="en-US" b="1" u="sng" dirty="0" err="1" smtClean="0"/>
              <a:t>Pemrograman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Berorientasi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objek</a:t>
            </a:r>
            <a:r>
              <a:rPr lang="en-US" u="sng" dirty="0" smtClean="0"/>
              <a:t> (</a:t>
            </a:r>
            <a:r>
              <a:rPr lang="en-US" i="1" u="sng" dirty="0" smtClean="0"/>
              <a:t>Object Oriented</a:t>
            </a:r>
            <a:r>
              <a:rPr lang="en-US" u="sng" dirty="0" smtClean="0"/>
              <a:t>)</a:t>
            </a:r>
          </a:p>
          <a:p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/property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method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dimanipulasi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 C++, Java, </a:t>
            </a:r>
            <a:r>
              <a:rPr lang="en-US" dirty="0" err="1" smtClean="0"/>
              <a:t>Vb.Net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ko-KR" smtClean="0">
              <a:ea typeface="Gulim" pitchFamily="34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627784" y="1340768"/>
            <a:ext cx="3888432" cy="46175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Definisi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76368"/>
            <a:ext cx="8153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Program </a:t>
            </a:r>
            <a:r>
              <a:rPr lang="en-US" b="1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disingkat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smtClean="0"/>
              <a:t>program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serangkaian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notasi</a:t>
            </a:r>
            <a:r>
              <a:rPr lang="en-US" dirty="0" smtClean="0"/>
              <a:t> 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proses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komputasi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format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dibaca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oleh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komputer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manusia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Definisi</a:t>
            </a:r>
            <a:r>
              <a:rPr lang="en-US" dirty="0" smtClean="0"/>
              <a:t>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76368"/>
            <a:ext cx="8153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err="1" smtClean="0"/>
              <a:t>Bahasa</a:t>
            </a:r>
            <a:r>
              <a:rPr lang="en-US" b="1" dirty="0" smtClean="0"/>
              <a:t> Natural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antar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manusia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antara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manusia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dengan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komputer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Tingkatan Bahasa Pemrograman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3200" u="sng" dirty="0" err="1" smtClean="0"/>
              <a:t>Berdasarkan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tingkatannya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dibedakan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menjadi</a:t>
            </a:r>
            <a:r>
              <a:rPr lang="en-US" sz="3200" u="sng" dirty="0" smtClean="0"/>
              <a:t>:</a:t>
            </a:r>
          </a:p>
          <a:p>
            <a:pPr eaLnBrk="1" hangingPunct="1"/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Mesin</a:t>
            </a:r>
            <a:r>
              <a:rPr lang="en-US" sz="3200" dirty="0" smtClean="0"/>
              <a:t> (</a:t>
            </a:r>
            <a:r>
              <a:rPr lang="en-US" sz="3200" i="1" dirty="0" smtClean="0"/>
              <a:t>Machine Languages</a:t>
            </a:r>
            <a:r>
              <a:rPr lang="en-US" sz="3200" dirty="0" smtClean="0"/>
              <a:t>)</a:t>
            </a:r>
          </a:p>
          <a:p>
            <a:pPr eaLnBrk="1" hangingPunct="1"/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Rakitan</a:t>
            </a:r>
            <a:r>
              <a:rPr lang="en-US" sz="3200" dirty="0" smtClean="0"/>
              <a:t> (</a:t>
            </a:r>
            <a:r>
              <a:rPr lang="en-US" sz="3200" i="1" dirty="0" smtClean="0"/>
              <a:t>Assembly Languages</a:t>
            </a:r>
            <a:r>
              <a:rPr lang="en-US" sz="3200" dirty="0" smtClean="0"/>
              <a:t>)</a:t>
            </a:r>
          </a:p>
          <a:p>
            <a:pPr eaLnBrk="1" hangingPunct="1"/>
            <a:r>
              <a:rPr lang="en-US" sz="3200" dirty="0" err="1" smtClean="0"/>
              <a:t>Bahasa</a:t>
            </a:r>
            <a:r>
              <a:rPr lang="en-US" sz="3200" dirty="0" smtClean="0"/>
              <a:t> Tingkat </a:t>
            </a:r>
            <a:r>
              <a:rPr lang="en-US" sz="3200" dirty="0" err="1" smtClean="0"/>
              <a:t>Tinggi</a:t>
            </a:r>
            <a:r>
              <a:rPr lang="en-US" sz="3200" dirty="0" smtClean="0"/>
              <a:t> (</a:t>
            </a:r>
            <a:r>
              <a:rPr lang="en-US" sz="3200" i="1" dirty="0" smtClean="0"/>
              <a:t>High Level Languages</a:t>
            </a:r>
            <a:r>
              <a:rPr lang="en-US" sz="3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Bahasa Mesin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57298"/>
            <a:ext cx="8153400" cy="47244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3200" dirty="0" err="1" smtClean="0"/>
              <a:t>Diawali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generasi</a:t>
            </a:r>
            <a:r>
              <a:rPr lang="en-US" sz="3200" dirty="0" smtClean="0"/>
              <a:t> I</a:t>
            </a:r>
            <a:r>
              <a:rPr lang="en-US" sz="3200" dirty="0" smtClean="0">
                <a:solidFill>
                  <a:srgbClr val="C00000"/>
                </a:solidFill>
              </a:rPr>
              <a:t> ENIAC </a:t>
            </a:r>
            <a:r>
              <a:rPr lang="en-US" sz="3200" dirty="0" err="1" smtClean="0">
                <a:solidFill>
                  <a:srgbClr val="C00000"/>
                </a:solidFill>
              </a:rPr>
              <a:t>dan</a:t>
            </a:r>
            <a:r>
              <a:rPr lang="en-US" sz="3200" dirty="0" smtClean="0">
                <a:solidFill>
                  <a:srgbClr val="C00000"/>
                </a:solidFill>
              </a:rPr>
              <a:t> EDVAC</a:t>
            </a:r>
            <a:endParaRPr lang="en-US" sz="3200" dirty="0" smtClean="0"/>
          </a:p>
          <a:p>
            <a:pPr eaLnBrk="1" hangingPunct="1">
              <a:spcAft>
                <a:spcPts val="1200"/>
              </a:spcAft>
            </a:pPr>
            <a:r>
              <a:rPr lang="en-US" sz="3200" dirty="0" smtClean="0"/>
              <a:t>Von Neumann </a:t>
            </a:r>
            <a:r>
              <a:rPr lang="en-US" sz="3200" dirty="0" err="1" smtClean="0"/>
              <a:t>mendesain</a:t>
            </a:r>
            <a:r>
              <a:rPr lang="en-US" sz="3200" dirty="0" smtClean="0"/>
              <a:t> </a:t>
            </a:r>
            <a:r>
              <a:rPr lang="en-US" sz="3200" i="1" dirty="0" smtClean="0"/>
              <a:t>Electronic Discrete Variable Automatic Computer </a:t>
            </a:r>
            <a:r>
              <a:rPr lang="en-US" sz="3200" dirty="0" smtClean="0"/>
              <a:t>(EDVAC)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 1945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memori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menampung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ataupun</a:t>
            </a:r>
            <a:r>
              <a:rPr lang="en-US" sz="3200" dirty="0" smtClean="0"/>
              <a:t> data</a:t>
            </a:r>
          </a:p>
          <a:p>
            <a:pPr eaLnBrk="1" hangingPunct="1">
              <a:spcAft>
                <a:spcPts val="1200"/>
              </a:spcAft>
            </a:pP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sekumpulan</a:t>
            </a:r>
            <a:r>
              <a:rPr lang="en-US" sz="3200" dirty="0" smtClean="0"/>
              <a:t> </a:t>
            </a:r>
            <a:r>
              <a:rPr lang="en-US" sz="3200" dirty="0" err="1" smtClean="0"/>
              <a:t>angka</a:t>
            </a:r>
            <a:r>
              <a:rPr lang="en-US" sz="3200" dirty="0" smtClean="0"/>
              <a:t> 0 </a:t>
            </a:r>
            <a:r>
              <a:rPr lang="en-US" sz="3200" dirty="0" err="1" smtClean="0"/>
              <a:t>dan</a:t>
            </a:r>
            <a:r>
              <a:rPr lang="en-US" sz="3200" dirty="0" smtClean="0"/>
              <a:t> 1 (</a:t>
            </a:r>
            <a:r>
              <a:rPr lang="en-US" sz="3200" i="1" dirty="0" smtClean="0"/>
              <a:t>binary</a:t>
            </a:r>
            <a:r>
              <a:rPr lang="en-US" sz="3200" dirty="0" smtClean="0"/>
              <a:t>)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menjalankan</a:t>
            </a:r>
            <a:r>
              <a:rPr lang="en-US" sz="3200" dirty="0" smtClean="0"/>
              <a:t> </a:t>
            </a:r>
            <a:r>
              <a:rPr lang="en-US" sz="3200" dirty="0" err="1" smtClean="0"/>
              <a:t>instruksi</a:t>
            </a:r>
            <a:endParaRPr lang="en-US" sz="3200" dirty="0" smtClean="0"/>
          </a:p>
          <a:p>
            <a:pPr eaLnBrk="1" hangingPunct="1">
              <a:spcAft>
                <a:spcPts val="1200"/>
              </a:spcAft>
            </a:pPr>
            <a:endParaRPr lang="en-US" sz="3200" dirty="0" smtClean="0"/>
          </a:p>
          <a:p>
            <a:pPr eaLnBrk="1" hangingPunct="1">
              <a:spcAft>
                <a:spcPts val="1200"/>
              </a:spcAft>
            </a:pPr>
            <a:endParaRPr lang="en-US" sz="3200" i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Bahasa Rakitan (Assembly)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76368"/>
            <a:ext cx="8153400" cy="508159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1950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olidFill>
                  <a:srgbClr val="C00000"/>
                </a:solidFill>
              </a:rPr>
              <a:t>Menggunakan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nama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olidFill>
                  <a:srgbClr val="C00000"/>
                </a:solidFill>
              </a:rPr>
              <a:t>Terdiri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dari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program user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source program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object program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>
                <a:solidFill>
                  <a:srgbClr val="C00000"/>
                </a:solidFill>
              </a:rPr>
              <a:t>Source program</a:t>
            </a:r>
            <a:r>
              <a:rPr lang="en-US" i="1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user yang </a:t>
            </a:r>
            <a:r>
              <a:rPr lang="en-US" dirty="0" err="1" smtClean="0"/>
              <a:t>diketikkan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i="1" dirty="0" smtClean="0"/>
              <a:t>keyboard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diubah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oleh</a:t>
            </a:r>
            <a:r>
              <a:rPr lang="en-US" dirty="0" smtClean="0">
                <a:solidFill>
                  <a:srgbClr val="C00000"/>
                </a:solidFill>
              </a:rPr>
              <a:t> Assembler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0 </a:t>
            </a:r>
            <a:r>
              <a:rPr lang="en-US" dirty="0" err="1" smtClean="0"/>
              <a:t>dan</a:t>
            </a:r>
            <a:r>
              <a:rPr lang="en-US" dirty="0" smtClean="0"/>
              <a:t> I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penggunaannya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,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i="1" dirty="0" smtClean="0"/>
              <a:t>assembly (</a:t>
            </a:r>
            <a:r>
              <a:rPr lang="en-US" i="1" dirty="0" smtClean="0">
                <a:solidFill>
                  <a:srgbClr val="C00000"/>
                </a:solidFill>
              </a:rPr>
              <a:t>symbolic machine languages</a:t>
            </a:r>
            <a:r>
              <a:rPr lang="en-US" i="1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i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 Level languages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 err="1" smtClean="0"/>
              <a:t>Dimulai</a:t>
            </a:r>
            <a:r>
              <a:rPr lang="en-US" sz="3200" dirty="0" smtClean="0"/>
              <a:t> </a:t>
            </a:r>
            <a:r>
              <a:rPr lang="en-US" sz="3200" dirty="0" err="1" smtClean="0"/>
              <a:t>sejak</a:t>
            </a:r>
            <a:r>
              <a:rPr lang="en-US" sz="3200" dirty="0" smtClean="0"/>
              <a:t> </a:t>
            </a:r>
            <a:r>
              <a:rPr lang="en-US" sz="3200" dirty="0" err="1" smtClean="0"/>
              <a:t>akhir</a:t>
            </a:r>
            <a:r>
              <a:rPr lang="en-US" sz="3200" dirty="0" smtClean="0"/>
              <a:t> 1950 </a:t>
            </a:r>
          </a:p>
          <a:p>
            <a:pPr eaLnBrk="1" hangingPunct="1"/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merepresentasikan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algoritma</a:t>
            </a:r>
            <a:r>
              <a:rPr lang="en-US" sz="3200" dirty="0" smtClean="0">
                <a:solidFill>
                  <a:srgbClr val="C00000"/>
                </a:solidFill>
              </a:rPr>
              <a:t> yang </a:t>
            </a:r>
            <a:r>
              <a:rPr lang="en-US" sz="3200" dirty="0" err="1" smtClean="0">
                <a:solidFill>
                  <a:srgbClr val="C00000"/>
                </a:solidFill>
              </a:rPr>
              <a:t>kompleks</a:t>
            </a:r>
            <a:endParaRPr lang="en-US" sz="32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sz="3200" i="1" dirty="0" smtClean="0">
                <a:solidFill>
                  <a:srgbClr val="C00000"/>
                </a:solidFill>
              </a:rPr>
              <a:t>Human-oriented readability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Perbandingan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8736"/>
            <a:ext cx="8153400" cy="4743464"/>
          </a:xfrm>
        </p:spPr>
        <p:txBody>
          <a:bodyPr/>
          <a:lstStyle/>
          <a:p>
            <a:pPr marL="0" lvl="1" indent="395288" eaLnBrk="1" hangingPunct="1">
              <a:lnSpc>
                <a:spcPct val="80000"/>
              </a:lnSpc>
            </a:pPr>
            <a:r>
              <a:rPr lang="en-US" sz="3200" dirty="0" smtClean="0"/>
              <a:t>Machine Language</a:t>
            </a:r>
          </a:p>
          <a:p>
            <a:pPr marL="0" lvl="3" indent="3952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</a:rPr>
              <a:t>10100101   00000001</a:t>
            </a:r>
          </a:p>
          <a:p>
            <a:pPr marL="0" lvl="3" indent="3952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</a:rPr>
              <a:t>11100101   00000010</a:t>
            </a:r>
          </a:p>
          <a:p>
            <a:pPr marL="0" lvl="3" indent="3952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</a:rPr>
              <a:t>10000101   00000011</a:t>
            </a:r>
          </a:p>
          <a:p>
            <a:pPr marL="0" lvl="1" indent="395288" eaLnBrk="1" hangingPunct="1">
              <a:lnSpc>
                <a:spcPct val="80000"/>
              </a:lnSpc>
            </a:pPr>
            <a:endParaRPr lang="en-US" sz="3200" dirty="0" smtClean="0"/>
          </a:p>
          <a:p>
            <a:pPr marL="0" lvl="1" indent="395288" eaLnBrk="1" hangingPunct="1">
              <a:lnSpc>
                <a:spcPct val="80000"/>
              </a:lnSpc>
            </a:pPr>
            <a:r>
              <a:rPr lang="en-US" sz="3200" dirty="0" smtClean="0"/>
              <a:t>Assembly</a:t>
            </a:r>
          </a:p>
          <a:p>
            <a:pPr marL="0" lvl="3" indent="3952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</a:rPr>
              <a:t>LOAD A</a:t>
            </a:r>
          </a:p>
          <a:p>
            <a:pPr marL="0" lvl="3" indent="3952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</a:rPr>
              <a:t>ADD  B</a:t>
            </a:r>
          </a:p>
          <a:p>
            <a:pPr marL="0" lvl="3" indent="3952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</a:rPr>
              <a:t>STO  C</a:t>
            </a:r>
          </a:p>
          <a:p>
            <a:pPr marL="0" lvl="1" indent="395288" eaLnBrk="1" hangingPunct="1">
              <a:lnSpc>
                <a:spcPct val="80000"/>
              </a:lnSpc>
            </a:pPr>
            <a:endParaRPr lang="en-US" b="1" dirty="0" smtClean="0">
              <a:solidFill>
                <a:schemeClr val="accent2"/>
              </a:solidFill>
            </a:endParaRPr>
          </a:p>
          <a:p>
            <a:pPr marL="0" lvl="1" indent="395288" eaLnBrk="1" hangingPunct="1">
              <a:lnSpc>
                <a:spcPct val="80000"/>
              </a:lnSpc>
            </a:pPr>
            <a:r>
              <a:rPr lang="en-US" sz="3200" dirty="0" smtClean="0"/>
              <a:t>High Level</a:t>
            </a:r>
          </a:p>
          <a:p>
            <a:pPr marL="0" lvl="1" indent="3952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</a:rPr>
              <a:t>C = A + B;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tion">
  <a:themeElements>
    <a:clrScheme name="introduction 4">
      <a:dk1>
        <a:srgbClr val="000000"/>
      </a:dk1>
      <a:lt1>
        <a:srgbClr val="FFFFFF"/>
      </a:lt1>
      <a:dk2>
        <a:srgbClr val="000066"/>
      </a:dk2>
      <a:lt2>
        <a:srgbClr val="808080"/>
      </a:lt2>
      <a:accent1>
        <a:srgbClr val="194293"/>
      </a:accent1>
      <a:accent2>
        <a:srgbClr val="9999CC"/>
      </a:accent2>
      <a:accent3>
        <a:srgbClr val="FFFFFF"/>
      </a:accent3>
      <a:accent4>
        <a:srgbClr val="000000"/>
      </a:accent4>
      <a:accent5>
        <a:srgbClr val="ABB0C8"/>
      </a:accent5>
      <a:accent6>
        <a:srgbClr val="8A8AB9"/>
      </a:accent6>
      <a:hlink>
        <a:srgbClr val="CCCCE6"/>
      </a:hlink>
      <a:folHlink>
        <a:srgbClr val="B2B2B2"/>
      </a:folHlink>
    </a:clrScheme>
    <a:fontScheme name="Custom 1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troductio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2">
        <a:dk1>
          <a:srgbClr val="000000"/>
        </a:dk1>
        <a:lt1>
          <a:srgbClr val="FFFFFF"/>
        </a:lt1>
        <a:dk2>
          <a:srgbClr val="005250"/>
        </a:dk2>
        <a:lt2>
          <a:srgbClr val="808080"/>
        </a:lt2>
        <a:accent1>
          <a:srgbClr val="008080"/>
        </a:accent1>
        <a:accent2>
          <a:srgbClr val="1CB094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189F86"/>
        </a:accent6>
        <a:hlink>
          <a:srgbClr val="99D1C2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3">
        <a:dk1>
          <a:srgbClr val="000000"/>
        </a:dk1>
        <a:lt1>
          <a:srgbClr val="F2F3C7"/>
        </a:lt1>
        <a:dk2>
          <a:srgbClr val="333300"/>
        </a:dk2>
        <a:lt2>
          <a:srgbClr val="808080"/>
        </a:lt2>
        <a:accent1>
          <a:srgbClr val="747660"/>
        </a:accent1>
        <a:accent2>
          <a:srgbClr val="A99B69"/>
        </a:accent2>
        <a:accent3>
          <a:srgbClr val="F7F8E0"/>
        </a:accent3>
        <a:accent4>
          <a:srgbClr val="000000"/>
        </a:accent4>
        <a:accent5>
          <a:srgbClr val="BCBDB6"/>
        </a:accent5>
        <a:accent6>
          <a:srgbClr val="998C5E"/>
        </a:accent6>
        <a:hlink>
          <a:srgbClr val="95916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4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194293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BB0C8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5">
        <a:dk1>
          <a:srgbClr val="000000"/>
        </a:dk1>
        <a:lt1>
          <a:srgbClr val="FFFFFF"/>
        </a:lt1>
        <a:dk2>
          <a:srgbClr val="4C0026"/>
        </a:dk2>
        <a:lt2>
          <a:srgbClr val="808080"/>
        </a:lt2>
        <a:accent1>
          <a:srgbClr val="7C1C45"/>
        </a:accent1>
        <a:accent2>
          <a:srgbClr val="C15D75"/>
        </a:accent2>
        <a:accent3>
          <a:srgbClr val="FFFFFF"/>
        </a:accent3>
        <a:accent4>
          <a:srgbClr val="000000"/>
        </a:accent4>
        <a:accent5>
          <a:srgbClr val="BFABB0"/>
        </a:accent5>
        <a:accent6>
          <a:srgbClr val="AF5369"/>
        </a:accent6>
        <a:hlink>
          <a:srgbClr val="C29D8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F:\My Documents\Teaching\2002\com336\introduction.ppt</Template>
  <TotalTime>5374</TotalTime>
  <Words>855</Words>
  <Application>Microsoft Office PowerPoint</Application>
  <PresentationFormat>On-screen Show (4:3)</PresentationFormat>
  <Paragraphs>111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introduction</vt:lpstr>
      <vt:lpstr>Komputasi &amp; Pemrograman</vt:lpstr>
      <vt:lpstr>Content</vt:lpstr>
      <vt:lpstr>Definisi</vt:lpstr>
      <vt:lpstr>Definisi (1)</vt:lpstr>
      <vt:lpstr>Tingkatan Bahasa Pemrograman</vt:lpstr>
      <vt:lpstr>Bahasa Mesin</vt:lpstr>
      <vt:lpstr>Bahasa Rakitan (Assembly)</vt:lpstr>
      <vt:lpstr>High Level languages</vt:lpstr>
      <vt:lpstr>Perbandingan</vt:lpstr>
      <vt:lpstr>Sejarah Bahasa Pemrograman</vt:lpstr>
      <vt:lpstr>Sejarah Bahasa Pemrograman</vt:lpstr>
      <vt:lpstr>Sejarah Bahasa Pemrograman</vt:lpstr>
      <vt:lpstr>Era 1950 an</vt:lpstr>
      <vt:lpstr>Era 1960 an</vt:lpstr>
      <vt:lpstr>Era 1970 an</vt:lpstr>
      <vt:lpstr>Era 1980 an</vt:lpstr>
      <vt:lpstr>Era 1990 an</vt:lpstr>
      <vt:lpstr>Era 2000 an</vt:lpstr>
      <vt:lpstr>Computational Thinking</vt:lpstr>
      <vt:lpstr>Paradigma Bahasa Pemrograman</vt:lpstr>
      <vt:lpstr>Paradigma Bahasa Pemrograman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Asus</dc:creator>
  <cp:lastModifiedBy>USER</cp:lastModifiedBy>
  <cp:revision>379</cp:revision>
  <dcterms:created xsi:type="dcterms:W3CDTF">2002-09-04T12:52:44Z</dcterms:created>
  <dcterms:modified xsi:type="dcterms:W3CDTF">2016-12-05T10:46:17Z</dcterms:modified>
</cp:coreProperties>
</file>