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00CF-8C73-4BD0-AB43-543C58AD050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B7DD-F278-496E-9256-775A4541F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762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BASIS DATA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4191000" cy="1219200"/>
          </a:xfrm>
        </p:spPr>
        <p:txBody>
          <a:bodyPr/>
          <a:lstStyle/>
          <a:p>
            <a:pPr marR="0" algn="l" eaLnBrk="1" hangingPunct="1"/>
            <a:r>
              <a:rPr lang="en-US" sz="2800" b="1" dirty="0" smtClean="0">
                <a:latin typeface="Calibri" pitchFamily="34" charset="0"/>
              </a:rPr>
              <a:t>SKS		: 2 (</a:t>
            </a:r>
            <a:r>
              <a:rPr lang="en-US" sz="2800" b="1" dirty="0" err="1" smtClean="0">
                <a:latin typeface="Calibri" pitchFamily="34" charset="0"/>
              </a:rPr>
              <a:t>Empat</a:t>
            </a:r>
            <a:r>
              <a:rPr lang="en-US" sz="2800" b="1" dirty="0" smtClean="0">
                <a:latin typeface="Calibri" pitchFamily="34" charset="0"/>
              </a:rPr>
              <a:t>)</a:t>
            </a:r>
          </a:p>
          <a:p>
            <a:pPr marR="0" algn="l" eaLnBrk="1" hangingPunct="1"/>
            <a:r>
              <a:rPr lang="en-US" sz="2800" b="1" dirty="0" smtClean="0">
                <a:latin typeface="Calibri" pitchFamily="34" charset="0"/>
              </a:rPr>
              <a:t>Semester	: 6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609600" y="4572000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 smtClean="0">
                <a:latin typeface="Calibri" pitchFamily="34" charset="0"/>
              </a:rPr>
              <a:t>Agung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Wardoyo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S.Kom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5125" name="AutoShape 2" descr="data:image/jpeg;base64,/9j/4AAQSkZJRgABAQAAAQABAAD/2wCEAAkGBhQSEBUUEhQWFBQWGSAaFxYYGBsZGRgcHB0ZHRcYHhcgGyYeHSAkGxwdIC8gJScpLi0sFR8yNzAqNSYsLCkBCQoKDgwOGg8PGiolHyQwKi8sLywsKikvLCwpLCwsNSktLCwsLiksKTQsLCwsLC4pLCwsLCwsLCwsKSwpLCwsLP/AABEIAKUAoAMBIgACEQEDEQH/xAAcAAABBQEBAQAAAAAAAAAAAAAGAAMEBQcBAgj/xABDEAACAQIEAwUEBwYDCAMAAAABAgMEEQASITEFBkEHEyJRYTJxgZEUI0JSkqHBM0NTYnKxFYLwJCU0dKKywtEIFsP/xAAbAQACAwEBAQAAAAAAAAAAAAAABAIDBQEGB//EADARAAICAQMCAwcDBQEAAAAAAAECAAMRBCExEkEFE1EiMmFxobHwkdHhFCMzgcFC/9oADAMBAAIRAxEAPwDccLCwsEIsLCwsEIsLCxwtghO4WOZsD3He0CipLiWdS4/dp4392VdvjbBiEICcZf2tdoCxRtRU7ZppBaUg/s0O63+8w0t0B9Rgd5r7ZJ5wY6RTTxnQuTeUj06J8Ln1GM6vqSTcnUknU+uGatOW3bYTuJvPIPNShI6aV8ykWppifbX+Cx6SJsB9oAW1BwfA4+WOF8aMN1IEkTe1G2xt1Hk3kRjSuV+0l0AW5qYxpkdgtQg8gx8Mo99m9cFtBU+zxAzX8LFDwjnikqDlSUJJ/Ck+rkHpla1/hfF7fC05O4WOA47ghFhYWFghFhYWFghFhYWFghFhYWKXmjmuCghMs7W+4g1dz91R+uw64IS2kmCgliABqSTYDzJPTGdcz9tFPCSlIv0mQfbvaIf5t3+GnrjNOb+f6niDEOe7gv4YVOnoXO7H8vIYG7Ycq0vVu06BL/jnPVbV372dgh/dx+BLeVhqfiTijgAzC40uL+6+uFT07yOEiRpHOyqLnBdw3stqHGaokSnUC5HtMANyQDYWHrjl+t0ukGGIzJgE8STwDs7gqJ6lJJJR3LgKFKgFWF1NyD7sE0fZNQDdZG98h/S2PHDYKXhcQqO/lmWfKgc2IPUEAAWAAPnpi54vzIYpFSKFpy0ZlurKAEBtfXfp8xjwes1mquvJoZuk8duJeqqBvKmTsmoDski+6Q/rfAhz7yFBQU4mhklzFwqqxUjUEk3AB0AwfVPPEKUcdUVYrIbKgtm65j5WAFycV/PqUVQkMdTM8VwZIyouLGwzMLHTy2645otXrEuXzS3Tv8eIOq42mXx8aky5XtKv3ZBmH56jBHwHnySCwjmkgH3GPfQ/gbxKP6SMc4h2UVCqHpZkqEIuoPgYj0uSp+eBCsgkhcxzxtE46MCP9e/Hu6dZpdSMKRmLlccze+Cdp6MB9KURg/v4yXgP9R9qP/Np64NoqgMoZSCDqCDcEeYOx9+PlWg4i8TZo2t+YPoRsRg45P52aJgISqEnxU7G0MnnkP7lz+E9RidmmI3XeRxN3wsVHAOZI6tCUurqbSRNo8beTD+zC4PTFvhOciwsLCwQnL4V8ZbzL2vTUlVJTNSIHU+FmlOVl3Vh4Oo6X88A/Hu1CuqQVMohQ7rCMtx6vct+eLa6XfgTuJq3OvafT0IKIRPUdI1Oinzdht7t8YTxrjc1ZMZqh87nYbKo6Kq9B/rXEWKLdjsN/U+XrfBqnZVLJRiUNlqicwjOilbCyejdfLWxtvguvo0XT5p3JkgpMCME3LvJDTp39S30emGpZtGYenkPXFnyhyWFKT8QGRS4SOJhYs5NhmG9tP1xJ4txqokkZZKZ7w3jmgQ5keJjuU9pSBYrIotttbGfrfFHvJq05wO7ftJgY5lgvH6ailjp4EWnAmyTO4uSiqrB83k5YAE+/FlzZTO09JPA5AcmB3RRIAkmqtl2tfMCT94Yq6ThUdMqVFa4yKhiUOt2qIWAMaPGdQ6bWAOw2thtONzsgjo41o6cbFhmkI8wuy39ceeNY80NVvjkng/79YwlbPsBHoOVZhHHBM4jp4XnXOShZo3AEZCsCB4Sw9L4jPwikHdpU1sMkccckSi93Cs14zcaZkPw+GI7cBRzed5J285HNvwiwx009NGSvdxAgHTICdtBqMNAOf8A1+gEvbSFF6nIAkqKhppUCScRRskBhTJaO2a9ywN7g+G+3sjE6h5YllvnqLximWDNAytnAJLrZlNhrpsdsUFI9PIoEkUIc6EZANfTTriR/wDXoQbx95A33onI/wCk3GBq2GwbHzE4ulNi9VZBHwjiLMlVQmRJIYw5SJWYZVjCG+exv3hPia4tYC2JT80Q1bTR1MIlhLxrTLb6xhJmAYHcXyl+mgw2OI1Ua5ZVSvh1uCMswBBBtvfQnYnfFjy5RUdRVCrgb9nEEEBWxjKjLfLuTbTbc4otArHW67gbEcZ/PWLsjKcGB/NvZlLShpaUmWEalDq6Dz09oeo+I64Do5QdRjT63mCpeZKiIupdstNCLMsiqbSrLrdJNm9AAN9q/nDlCKoMlRw8q0sbWngTz6sgH5gaeXlja8P8Tsp6a9Qee/p85SV7iVfAObWR0LyGOVNI5xqQPuSL9uP0OvljZOWueY5ysc+WGcjwi945f5on2P8ASfEPW18ZVB2TyvRtIzZanRo4+gA+wT95unkQPPApw3jckYMbgMoNmicaAjqOqm/UY06tRRrWYUncSDKRPqq+FmxhHBu0yaEAJMco2iqAZAPRZQQ9veTgx4F2k1FTLDGtPAxla11mbRV1d8vd3AAHnuQOuB6mTkSEpO37hIApqkDxBjEx8wRmT5Wf8WMrRSSANztja+3oj/DY/Pv1t+F/0vjIOHREBnAuRZUHmzaLhrTWBEYngSQhZyBy0J6jO4vFTn4PJ/6G/wAvPGp1VUsaM7kKiglidgBviBy1wYUtLHENwLufNjqx+f8AbFFzhxtO9FPKjNTAXqWVScpbWEZhqpBBa/ux841dzeJawk+6PtGwOhZUcy1k1SqyxMwRDHI8IAMsFr5JVGzZlOa24uDtriwqqgUYSeaQ1VU65aYZO7kysLkOAfZBPXbUDfESi4WlMhqWqBNRxt3yFf2ksnsornqV2A/mOg2Eah4fU1DPVEK87I8hQkjLGnd2jj8jZ7675fM41UqFnsJ7o+vw/eFa5OW4jlFwaSpmDzSA1EjBVYi6RXubKl9gAcKKqZSqyoyuWdM2RhGzRkhsjkWI0w1U106S0+SJo5BaojLlRmWzKPDfrcixtp5b4seLTJPCpWGaCoQlkvOHjVmN38JY+FvQA64fFS+XhtjHFuZLcVDK7TmGa+mMqooAvm9o7qoG3mdT/wBOHVvbXfrjuawY+SsfkrHCtZIYYmhqqEvqKuNpWcMpCGzaMjKCrdQfIjcG39sWeIHAGvTRf0/qcWC767YLSS5E5pKEoqCJxPBLZgFRyTlAYKxQFyFTM4FluTucQ6vhbCpmXvAlXTyZVnQZQ4KhlDrrcWNr6n34uaatSKJrwyzykg2Wfu4jlYtGMtxop11BOp9AB6nFUameaSIv3i97IUKnKEIDHJe9lDLoLmwvrrhta1Ffs7mIWWs9uLBhd5OL/S1kCxJDxNPbsLNKlvEY3vYMy/a/PW4b4a0dK6GJZJKjKe5pwMkojIJZJ9LELqVO5+QHOLcPnE0VgsdQsQngIPiALECF+niAuB0Jt1OJVfWR1FLHWKojVJc9WEusudVKIFI1vmb8x64StrKewfdP5j5RJ1CnI3ENeEcUSohSWM+Fhf1B6g+oOMz7WeWO7cVsQ8LnLMB977L/AObY+o9cEXLXHViqPoiRBIe8kSMliZM6BWcvfowYEH19MFfFeGrUQSQyezIpU+l9m94Nj8MY2ntbw7Vg8KfsZ0jrWfO4N8bX2ScICyTyEaxpHCvoSO8k+ZZPljFmpWileGTRo3Kt8DY4+guzQeCr/wCZ/wDyhtj6RfaHqUjvFDBT/wCQFd4KSHzdpD/lAUf9zfLGecN4hGsaqxaN0k7xJFANjbS6ne2CLtrrc/FVTpFEo+LXb9cBtHDnkRfvMB8zjunrDVnq4M4JrPKnMs7zPFO8ckaRCQygFCL2sGG17a/rj3xZZ4M1TT1ayRyOAYpRnUlzYIjrrbW1rbYrOWXywVUojWRp6gQIjaI1vCAx+7qSf6cd4Py+I69IqiIRMB3ydy7GF8lx4o2vlI1Olvdjw1tNaXuU2HpjnEZBJAzGebqlDURUwCRwwWlmVdE719Qvw3+J8sck5gMLwPTsGlznKo1V1ZSCG1AtoOo622w3yxXM7zVQUNJLK0iA9ct8iH0Kkp8cWcnG+HyKVMUrKXMkdIqCMLIRZy0qte17+QANrHS2rpqlRRg8S52KIKyPejNZKs8AjNHDTkAASZjJIoG2Rvs29Sfdj0q2AGI9BSlFsepJtckLfZQTrYba64k4WutLnebWmpWpNhFhmulCwyk/w3/NSB/fEiKFnZUjXM7GyqOp6knoBuT0GLXmnlKOm4XUyy/Wz5NGPspdlFkXp/UdT6bC/SUM7g9synV6la16e5gzynw+okpoxFTyvv4rBE3OzsQD8L4t6/gVXDGZJVgiQfelJJJ2ACobknQAYL+zmcf4RTMxAAjNyegVmuSfcMBvEuMNWy981+7H7BPJf4hH3m39BYYa1NVdZLEbxHT332kIpwBIdDK5UGRQrfdvfTpiak6Rwsq0sU5IILM5jlIbcM40by0K6W0wzhNGGBDbHrcjYg62INjsbEGx0xn1WlG2mlqKBYmGlUvFpJK6Z6rwSsqhVIsuUC4C6kWtbqeuJHDKiL6YUJD01cCkig6CZbG/oWBDA+bHyxa1HF6GABWjlVVYStTMokR3UWRkmZr5dr7ggWsNcUHFpHlp5alhkmzrUAD7GUhVUegjP5Ya1FYYE53P5mY6N1oawPdkpa6bh0jRCCJ3Zgy5pXeWTPdQVOW50SzbWsBiy5+5wqaOOAxoqGYHMW8RRxlJW232hr6HELmniZimjqYWVXnhUglC7KOtmJyRj3ane2IHMjtU8EZ5JknlhmDFl0yhvDl2Gwb8hjLWlLLa3sUEHY88ygkgECA1dVvNM00jZpH9o2Avt0HuGN07Mau71C/fWGceuZCjH5x2xgqNcA41bsrrvrqX+aKaE/5GSRP/ACx7e+tVqAUbSgwM7S5c3Gar0IHyVMQOWkvVw/1X+QOJ3aTHl4zV+rA/NUxE5Vb/AG2H1a3zBxZp/wDD+sBDjgb/AO6Io1iEzzyvlUtkAILPnzggggLoR1IxYcLWE0EtWhcytTPfvJDI6DK1lBOwvrtj1yRwqKo4ZEkyCQI72vfQgkX+V/niwruWIIaWq7iIIXgkBtfWyMRoSeuPnNuor841ZIPV/wB+3EZCnGYL8qcHnelTue7OVA2Qk94wO7oNmynQrfUrbS4Je4jy8aWNpI5iO/mvBHIn10gJBd3vYqu7ezexGgJtiJy+BJSQgsyWFw6mzRkXuwPu3GxGI1LDOomqJopXkiAzl7+BGIyHMxNy1wQBc/3x6Fekq2F3jR8xbEy3s/m0u8L8h1PkOpx1VJGhAOmp2FyBc+gvc+gxN4Ty/KeISU8md4o2BLNHkDIAGNiLghnstrk2DYTqpNm8079SlW3eFvJvBO7i71xaSUDQ7om6p6E+03qbdBiF2tyZeEzfzMi/NxgywGdptK80MUUV2fvM/d6eJVUgkkkDwsy77kgY2etaF6vSedX+7Z7R5MGuF8QI5YspILMYb+jy5T+RIxGVQBYbDbE/h3A5DwesgIImVu+WLQlbBWW1rg5ijbE63G4xWUtQHRXXUMAR8cZ+ss83DjgzX8PCozqN/jHcLHHcAXJAHmdMJWvtqD1GEMTVzHv/AKz9IjbvJS8KuDLEkf1saXukkZuSRa19L6NoSLYgcR4ZUQRLHOYy0scgyXPehQj5ZHXZfs6X3PWxw3xOGewKRSrLZ/o7xkkSqjESISputrFrG1tfPHihUCB5czOzxM7OxuT9W2l/TGkSoQZXeYSh2sfDbff4SRIHbhdDLlV1QZHRpXjDZ2CrqrAWBBuW2Bx6argm4TXLDT9wVQZwLFWIO4cEhrWOvri55W4DFNw6kE6B8ilgpva5PVdjtpfbE7nSycMqQAFAiIAAsNSo0GPO/wBWpuWoZz1f9+sV6dszB6c+Ee7Ghdmk1paX0qiPxQSXxntP7Iwfdm0d56X/AJq/4YZL4+kWf4Yt2kftmo8nF83SWJWHwBU/9uBfhVR3c8T/AHXU/nrjS/8A5AUGlJOBqGaMn32ZR+T/ADxmKUMjBSiFs7ZFtqS3l77Yq07qKj1cCAmv8hPl+lQ/w6hiB/K/iX9cFTKCLHY6Eeh3HywF8kcLrEneaojWNZI1VhmBYslsrkC9iR6+eDXHy3xMoNWzVnIznaOJuu8y7lSnjQSQTxCbuHeMxs5S+psysDa5Gni0taxXXErjnMbTZaSNJYlkkEkpmbNI6pay3tbKMoF7km2++HOa6M0/EllA+rqxlbyEq2A+YsficTqbgyzIJZFgKLYK7zBXRRIDI2W2gKZhlJ1001x6/TXG1R08EZnXVelbCdwePlK5OJpZmvYIcrXB1uBpY7ggj33xXT8wVMrqsc06aeBBK+gHVrsbe4bba4l8SqI62tq3W6pmUxvY9Ey3KdQQL+Y9NRinqKWSGUH2GAIB9pXU728/7jriGPLJAM16enU1hmAz2hRwviVZGfHVO2mwJNvx5lP4cWL8bkZi0j3LqsQYKFKkyDqDa7K7agDVF01GAn/EZ/4i/gH/ALx5atmIIMlwwsRkFv8AQOoPQgYqs6rV6WO0k/h3UPYXBmpUfHYUrXzuVEceRmysVzMwaxYAgZQBvb9qcDvF+BiOVpKFo54JCWMSSJniY6nKCQCpOttwTppgLgmlUWEzb3JsLknUkncm/XEao4tLc3kZvU5D+mLKFVKhTyBFTobaSHBxDen4fPIQv0aRTe4aRUEamxGZs91ZRe9rE6aa4i8R7qKpqjB/wwZcuQXUMV+sCAfZB8tN8B61rtuxA3Ps7fAYJ+V6s0skM8xYo0oBU65EKSeO3next5DFvSpHljaQs6683MZYRc2d2widXljYieFoGyyKGBV1Bt7JbMOh8W+KbmGOMRM1PAKZXQQrErMxYuRq1za4AO3mbk4tOL8BFOFqYkg7pA4YpMGeRXclGC2tZUt4Qepw3wyn+lV8SDWOmHeyeWcj6tfeB/3HHNVcalOeAIpWqdJszueB84ecNpO6hjj+4gX5AX/PAz2rVvd8McdZGVB88x/JcF+AbtQ5dqqtIRTqHWMlmXMAxY2AsDobAHr9o48f4d0trFZzgZzvIv7u0yWMWA92NM7KKS9VTfyLNKfjljU/9Rxms0Txu0cqNG67qwsR8MbX2S8PtJO9v2cUUQ95DSP+bLj6pdYpqBU7RMzz2+r/ALuiPUTi34JMZry5KXilgX9oLTQefeR6kD1K3GDvt+4iO6pYAdWcyEeijKvzLH8BxldFWNFIsiGzIbj4YqorFlbKe8BN84HxRamnjmXZ1BI8j9ofA4n4AuUeMLFOFGlPV+OLyjl/eRemuo949cHuPlniWkbS3sh47R1G6hK3mLgS1dO8LaE6o/3HHst8Nj6E4z/h83eZoKqNTPEbOrqCTbZr2udwb+oPXGpYC+YOHxV8rmlbLV0pC95sj3v9UW2Ntr9PUbPeF6lgDW3Hr6SxHFbZIyO8o5eFmOQS0wUZrCWImwNtnU9D5j44szD3i5CpcH7IuTfzFtQfUYreH8WzMYplMU66NG2nxHn54vZmZaZWjvbvPrSt7hbHLe2uXNa+Ni13HzmmpRUynB+koDwNMxUvKrD7LKA1vcQL+/Hf8AX+I/yXBVXECKAMqSsxGXOA3ha+e19RoBr5kY8TcKhEyxBGHeAnwyMAhBUEKNra3F7jQ4XGrPf4/SdGqbv94Mf4Av8AEf5LjxHyojGylmPkEUn5YK6SgiMzxlWPdBWz528YIBuVFl+FumO0cPfQSpZUmDMpKDLqhNjpqVzDUHobYDrGA2/MyL6nMFF5cWORQ+cHcKyBQ1tjcXDW8r4dnonll+ssIkN1QG/eHozeg6D1OLeSRmpFDghi6GMMCGBGr6EbAXHxxW1/ElisAC8jexGurMf0HrhhLGb95IFWXNnA/QxmrdKdR3USmRzaNFUXZj1tvYbk/Drgz5T4B9FgsxzSuc8rebHf4DbEDlXlco/0iqIaoIsFHswqfsj19ffgqxh+Jazr/tIdu59f4mbY4dsgYHaLDNZVrFG8jmyIpZj6DU4exmna1zNoKKM+JrNKR0H2V+PtH3DzwnoNI2qvWsf7+UpdukTP6muaoqJJn3le/uBOg+AsPhjfezKO0dV5/SSPlHEB/bHz2um3TG99mleC1Ql/2gjqF9Q6BHt7nj1/qGPqt1QrqVB2iRgpz12dcTrqx6i0OUeGJO91CD2d1AudzrucAHGeWKyj/wCJp3RfvgBk/ECV/PH1MRjxJAGBDAEHcEXB94xQlrJxOT5k5e4ohUwStaNyCrdYpB7LjyHQ+mDip7SWpqYxzJesTwW+w4t4Zb9VI19fTpZ889jEcoM1BaKXcxbRv6L0Q+ns+7fGQ1s8ufuqgMskXgytoVt011xVqNHRr2XzRuPrJK5HE0vhnMkzw/R55hG863hqgLqb2zIdsrjUemnocLgHJ8IqqtZBIIoGQRlpHX7JZnuCLjS98APC+M92DHIveQt7SHofvKd1YeYwa8M5lKQNHIzVNG6FO8X9tCGBUh16gA6Hb+2MvXeFPQCdP7p5x2+IlgbJ3k3jFdT1pj7+nljjc5YKywU3+z65TuA2n6MycN4hQklP9qiH2o9JQP5k3Pwv8MWFHwuSsSnBngkpYSpBiBzyFBZM4Psbajzx4r6Jp+LOtNLJAY4g00inMC59hShOX2bXGm58sYy2islM7Ab5yf5lyOy7iV0fOlPJlE4+sQ+HvMyOt9xcG9tNvTFr/jcLyLNnPeKLWV1ym1yNCCRudrXw7zNxuITwwSQJUZmVJndQRGX9gaj2jYtboBiXPyBQm5+jL52VnW/pYMBip7qQFZ1Izx+doyL88gSvfjMSyNMrESMNQXGQWAG1r2sNr4rKnmyBSwjyq7m7CIFnYk3O17Ane2FwbhVJJUmH/DGQpbvDJKT3YYXUlC+oP64e4fzIsdUYY4qamVJu7KBGMrANlzDKlgDvcnF5VBnCk4Hr2+s5/Ujssbipa2qNwv0dD+9m9sj+WP8A94mTQxcKaIiGSoklzd5Nu4VApcgdPavYdAcRObZENbKlUVC90ppe8d0ivcd4xZNS17/K3UYfaN6zhsEkzLC0Uly7MyBogCjWPteJDt1tjjZYL17Iew+I/Uyl7WfkyTUOzSf4hw5u/wA1hPBf2wNAQD7LDqPiOt6vj/O8tNGYGkVquVrtltkplNvDf7TAfr6YqON86wxF4+GRrFnADzAEXA0GRdh/VbXf1wFW1JJuTqSdST1xq+H+Eefh7VwoxjPJ+coZ/SanN2jtTU7rUJepAHdFdY5gdpAfLqR8NMZbLOzu0khzO5LMx6k4lQmWbu4VDSG/1cY1Nz5Dp/o41zkvsajjtLX2lk3EI1jT+o/bP5e/fGzp9Dp9AzMg3MrZieZlPB+Wqqr/AOGgeQfetZPxmy/njTeTeTeK0s0DusGSMlSDIcxjexdNFINiAw13HrjVo4AoCqAqjQACwHuGPYGLLLmfmQzO4WFhYpnJxlvgR577PIOIpc/VzqPBMBr/AEsPtL+Y6dbl+OWwQnytx/l+ooJe6qkK/dcao481br/fzAwxRV7xNmjYqfT+1sfUnFeERVMRinjWRDurC/xHUH1GuMj5n7DXUl+HyXH8GQ2PuV9j/mt78OV6kjZ9xOgwRoePqHzhmpZeskXsN/VHt8sFfCedpYyzNDFUZrFpICFdraAslrk29MZzxLh81M+SpheJv5lIv7jsfhfHilkBdQGtcgXva1ziq/w/SasZI3kw2OJpVHwmnrVdadpkqlkEzNMGBPiBGZQcp3sGsLAeWNFxmvAeZI6SpqWqVlvIyhWCFlyILDxeR3+GCVO0ahP7+3vVx/448F4ppL/N6FVio4MYrYYk2l4IyV81TmGSWNFy65gy2uT0tYYHeaaaKkmknkqZoVqSLxwqMzMigN4zsOunni2ftFoB+/B9yuf/ABwF9o/N1NWUqpCXLpIGBKWFrFWFz77/AAxLQU6qy8eYpAIwduwgxUDaPcU7VLqFhgBy2s81mNwLZsvngM4rxqapa88jP5Lso9yjQYg5/PEnhvDZql8lPE8reSqTb3nYfG2Pd6bw7SaUAgfrvKCxPMj4s+X+XZ62Xu6dMx+0x0RB5s3T+56A4PuWexF2s9e+UfwYzdvc0mw/y39+Na4VwiGniEUEaxoNlUW+J6k+p1wxZquySGYP8j8gQ8PS4+snYeOUjX1VR9lfzPXpYsAwrY7hAkk5MjFhYWFghFhYWFghFhYWFghFhYWFghI9ZRRyqUkRZFO6uoYH4HTAZxbsb4dMbrG0DecTED8JuPlbCwsAhBbivYwYATDXSqPJkv8A2df7YBuNcKmgaxqC/vjA/uThYWJgmE8cJ4NJUNbv8vT9mD+owc8H7ERKAZa1yPJYwv5l2/tjuFjhdvWEK+E9jnDoSC0bTMOsrEj8IsPnfBnR0UcShY0WNRsqKFUfAaYWFiPMI/juFhYIRYWFhYIRYWFhYIT/2Q=="/>
          <p:cNvSpPr>
            <a:spLocks noChangeAspect="1" noChangeArrowheads="1"/>
          </p:cNvSpPr>
          <p:nvPr/>
        </p:nvSpPr>
        <p:spPr bwMode="auto">
          <a:xfrm>
            <a:off x="155575" y="-754063"/>
            <a:ext cx="1524000" cy="157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16386" name="Picture 2" descr="http://4.bp.blogspot.com/-qLJ5tNhwAtQ/UATc94n3OSI/AAAAAAAAAJU/xBBclxHk6bk/s1600/DB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64904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154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Tujuan utama dari adanya basis data atau lemari arsip adalah </a:t>
            </a:r>
            <a:r>
              <a:rPr lang="en-US" sz="2800" u="sng"/>
              <a:t>kemudahan</a:t>
            </a:r>
            <a:r>
              <a:rPr lang="en-US" sz="2800"/>
              <a:t> dan </a:t>
            </a:r>
            <a:r>
              <a:rPr lang="en-US" sz="2800" u="sng"/>
              <a:t>kecepatan</a:t>
            </a:r>
          </a:p>
          <a:p>
            <a:pPr>
              <a:lnSpc>
                <a:spcPct val="80000"/>
              </a:lnSpc>
            </a:pPr>
            <a:r>
              <a:rPr lang="en-US" sz="2800"/>
              <a:t>Tidak semua penyimpanan secara elektronis dapat dikatakan ‘basis data’ </a:t>
            </a:r>
          </a:p>
          <a:p>
            <a:pPr>
              <a:lnSpc>
                <a:spcPct val="80000"/>
              </a:lnSpc>
            </a:pPr>
            <a:r>
              <a:rPr lang="en-US" sz="2800"/>
              <a:t>Yang sangat ditonjolkan dalam basis data adalah: pengaturan/pemilahan/pengelompokan/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pengorganisasian data yang akan kita simpan sesuai fungsi/jenisnya.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1.3 Operasi Dasar Basis Data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Di dalam basis data, kita dapat menempatkan satu atau lebih file/tabel</a:t>
            </a:r>
          </a:p>
          <a:p>
            <a:r>
              <a:rPr lang="en-US" sz="2800"/>
              <a:t>Pada tabel/file ini sesungguhnya data disimpan/ditempatkan</a:t>
            </a:r>
          </a:p>
          <a:p>
            <a:r>
              <a:rPr lang="en-US" sz="2800"/>
              <a:t>Sebuah basis data umumnya dibuat untuk mewakili sebuah semesta data yang spesifik, contohnya: basis data akademik (file mahasiswa, file mata_kuliah, file dosen, file jadual, file nilai dst..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Operasi dasar basis data: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create database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drop database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create table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drop table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insert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retrieve/search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update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- delete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1.4 Objektif Basis Data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Kecepatan dan Kemudahan (Speed)</a:t>
            </a:r>
          </a:p>
          <a:p>
            <a:r>
              <a:rPr lang="en-US"/>
              <a:t>Efisiensi ruang penyimpanan (Space)</a:t>
            </a:r>
          </a:p>
          <a:p>
            <a:r>
              <a:rPr lang="en-US"/>
              <a:t>Keakuratan (Accuracy)</a:t>
            </a:r>
          </a:p>
          <a:p>
            <a:r>
              <a:rPr lang="en-US"/>
              <a:t>Ketersediaan (Availability)</a:t>
            </a:r>
          </a:p>
          <a:p>
            <a:r>
              <a:rPr lang="en-US"/>
              <a:t>Kelengkapan (Completeness)</a:t>
            </a:r>
          </a:p>
          <a:p>
            <a:r>
              <a:rPr lang="en-US"/>
              <a:t>Keamanan (Security)</a:t>
            </a:r>
          </a:p>
          <a:p>
            <a:r>
              <a:rPr lang="en-US"/>
              <a:t>Kebersamaan Pemakaian (Sharability)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1.5 Penerapan Basis Data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Perangkat komputer dalam sebuah organisasi/perusahaan biasanya digunakan untuk menjalankan fungsi pengelolaan Sistem Informasi</a:t>
            </a:r>
          </a:p>
          <a:p>
            <a:r>
              <a:rPr lang="en-US" sz="2800"/>
              <a:t>Basis data merupakan salah satu komponen utama dalam setiap sistem informasi</a:t>
            </a:r>
          </a:p>
          <a:p>
            <a:r>
              <a:rPr lang="en-US" sz="2800"/>
              <a:t>Tidak ada sistem informasi yang bisa dibuat/dijalankan tanpa adanya basis data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Bidang-bidang fungsional yang telah umum memanfaatkan basis data demi efisiensi, akurasi, dan kecepatan operasi antara lain: kepegawaian, pergudangan(inventory), akuntansi, reservasi, customer care, dll</a:t>
            </a:r>
          </a:p>
          <a:p>
            <a:pPr>
              <a:lnSpc>
                <a:spcPct val="80000"/>
              </a:lnSpc>
            </a:pPr>
            <a:r>
              <a:rPr lang="en-US" sz="2800"/>
              <a:t>Bentuk-bentuk organisasi/perusahaan yang memanfaatkan basis data: perbankan, asuransi, rumah sakit, produsen barang, industri manufaktur, pendidikan/sekolah, telekomunikasi, dll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1.6 Evolusi Teknologi Basis Data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Perkembangannya tidak lepas dari perkembangan hardware maupun software, disumbang oleh teknologi jaringan komputer dan komunikasi data yang kemudian melahirkan sistem basis data terdistribusi, contohnya adalah adanya ATM di bank-bank</a:t>
            </a:r>
          </a:p>
          <a:p>
            <a:pPr>
              <a:lnSpc>
                <a:spcPct val="90000"/>
              </a:lnSpc>
            </a:pPr>
            <a:r>
              <a:rPr lang="en-US" sz="2400"/>
              <a:t>Terutama pada perkembangan software, seperti kecerdasan buatan, sistem pakar, dan pemrograman berorientasi objek juga mempengaruhi perkembangan teknologi basis data, sehingga muncul istilah basis data berorientasi objek dan basis data cerdas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191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000" dirty="0" err="1" smtClean="0">
                <a:latin typeface="Calibri" pitchFamily="34" charset="0"/>
              </a:rPr>
              <a:t>Nama</a:t>
            </a:r>
            <a:r>
              <a:rPr lang="en-US" sz="2000" dirty="0" smtClean="0">
                <a:latin typeface="Calibri" pitchFamily="34" charset="0"/>
              </a:rPr>
              <a:t>		: </a:t>
            </a:r>
            <a:r>
              <a:rPr lang="en-US" sz="2400" b="1" dirty="0" err="1" smtClean="0">
                <a:latin typeface="Calibri" pitchFamily="34" charset="0"/>
              </a:rPr>
              <a:t>Agung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Wardoyo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M.Kom</a:t>
            </a:r>
            <a:endParaRPr lang="en-US" sz="2000" b="1" dirty="0" smtClean="0">
              <a:latin typeface="Calibri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TTL		: Semarang, 3 </a:t>
            </a:r>
            <a:r>
              <a:rPr lang="en-US" sz="2000" dirty="0" err="1" smtClean="0">
                <a:latin typeface="Calibri" pitchFamily="34" charset="0"/>
              </a:rPr>
              <a:t>Februari</a:t>
            </a:r>
            <a:r>
              <a:rPr lang="en-US" sz="2000" dirty="0" smtClean="0">
                <a:latin typeface="Calibri" pitchFamily="34" charset="0"/>
              </a:rPr>
              <a:t> 1978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Agama		: Islam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err="1" smtClean="0">
                <a:latin typeface="Calibri" pitchFamily="34" charset="0"/>
              </a:rPr>
              <a:t>Alamat</a:t>
            </a:r>
            <a:r>
              <a:rPr lang="en-US" sz="2000" dirty="0" smtClean="0">
                <a:latin typeface="Calibri" pitchFamily="34" charset="0"/>
              </a:rPr>
              <a:t>		: Jl. </a:t>
            </a:r>
            <a:r>
              <a:rPr lang="en-US" sz="2000" dirty="0" err="1" smtClean="0">
                <a:latin typeface="Calibri" pitchFamily="34" charset="0"/>
              </a:rPr>
              <a:t>Wologito</a:t>
            </a:r>
            <a:r>
              <a:rPr lang="en-US" sz="2000" dirty="0" smtClean="0">
                <a:latin typeface="Calibri" pitchFamily="34" charset="0"/>
              </a:rPr>
              <a:t> Tengah 3/25 Semarang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			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err="1" smtClean="0">
                <a:latin typeface="Calibri" pitchFamily="34" charset="0"/>
              </a:rPr>
              <a:t>Pekerjaan</a:t>
            </a:r>
            <a:r>
              <a:rPr lang="en-US" sz="2000" dirty="0" smtClean="0">
                <a:latin typeface="Calibri" pitchFamily="34" charset="0"/>
              </a:rPr>
              <a:t>	: </a:t>
            </a:r>
            <a:r>
              <a:rPr lang="en-US" sz="2000" dirty="0" err="1" smtClean="0">
                <a:latin typeface="Calibri" pitchFamily="34" charset="0"/>
              </a:rPr>
              <a:t>Karyawan</a:t>
            </a:r>
            <a:r>
              <a:rPr lang="en-US" sz="2000" dirty="0" smtClean="0">
                <a:latin typeface="Calibri" pitchFamily="34" charset="0"/>
              </a:rPr>
              <a:t> Dian </a:t>
            </a:r>
            <a:r>
              <a:rPr lang="en-US" sz="2000" dirty="0" err="1" smtClean="0">
                <a:latin typeface="Calibri" pitchFamily="34" charset="0"/>
              </a:rPr>
              <a:t>Nuswantoro</a:t>
            </a:r>
            <a:endParaRPr lang="en-US" sz="2000" dirty="0" smtClean="0">
              <a:latin typeface="Calibri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sz="2000" dirty="0" smtClean="0">
              <a:latin typeface="Calibri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err="1" smtClean="0">
                <a:latin typeface="Calibri" pitchFamily="34" charset="0"/>
              </a:rPr>
              <a:t>Telp</a:t>
            </a:r>
            <a:r>
              <a:rPr lang="en-US" sz="2000" dirty="0" smtClean="0">
                <a:latin typeface="Calibri" pitchFamily="34" charset="0"/>
              </a:rPr>
              <a:t>		: 08883923123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Email		: </a:t>
            </a:r>
            <a:r>
              <a:rPr lang="en-US" sz="2000" b="1" dirty="0" smtClean="0">
                <a:latin typeface="Calibri" pitchFamily="34" charset="0"/>
              </a:rPr>
              <a:t>watudoyong78@gmail.com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Pin BB		:  7A7C5C71</a:t>
            </a:r>
            <a:endParaRPr lang="en-US" sz="2000" b="1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5334000" cy="609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 Profile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gu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764704"/>
            <a:ext cx="2531496" cy="342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Pembahasan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92909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Wingdings 3" pitchFamily="18" charset="2"/>
              <a:buNone/>
            </a:pPr>
            <a:r>
              <a:rPr lang="en-US" sz="2400" b="1" dirty="0" err="1" smtClean="0">
                <a:latin typeface="Calibri" pitchFamily="34" charset="0"/>
              </a:rPr>
              <a:t>Materi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perkuliahan</a:t>
            </a:r>
            <a:r>
              <a:rPr lang="en-US" sz="2400" b="1" dirty="0" smtClean="0">
                <a:latin typeface="Calibri" pitchFamily="34" charset="0"/>
              </a:rPr>
              <a:t> :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1. PENDAHULUAN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2. SISTEM BASIS DATA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3. LINGKUNGAN BASIS DATA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 4. RELATIONAL DATA BASE MODEL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5. NORMALISASI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6. DENORMALISASI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7. ENTITY RELATIONSHIP DIAGRAM (ERD)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8. PENGEMBANGAN BASIS DATA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9. APLIKASI BASIS DATA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dirty="0" smtClean="0">
                <a:latin typeface="Calibri" pitchFamily="34" charset="0"/>
              </a:rPr>
              <a:t>10. PERKEMBANGAN DBMS</a:t>
            </a:r>
            <a:endParaRPr lang="en-US" sz="2000" dirty="0" smtClean="0"/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 rot="10800000" flipV="1">
            <a:off x="457200" y="5393492"/>
            <a:ext cx="82296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dirty="0" err="1">
                <a:cs typeface="Times New Roman" pitchFamily="18" charset="0"/>
              </a:rPr>
              <a:t>Referensi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:</a:t>
            </a:r>
            <a:endParaRPr lang="en-US" sz="1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/>
              <a:t>Addison Wesley Publishing Co., Inc, </a:t>
            </a:r>
            <a:r>
              <a:rPr lang="en-US" sz="1600" i="1" dirty="0" smtClean="0"/>
              <a:t>An </a:t>
            </a:r>
            <a:r>
              <a:rPr lang="en-US" sz="1600" i="1" dirty="0"/>
              <a:t>Introduction To Database </a:t>
            </a:r>
            <a:r>
              <a:rPr lang="en-US" sz="1600" i="1" dirty="0" smtClean="0"/>
              <a:t>Systems</a:t>
            </a:r>
            <a:r>
              <a:rPr lang="en-US" sz="1600" dirty="0" smtClean="0"/>
              <a:t>, 1995 </a:t>
            </a:r>
            <a:endParaRPr lang="en-US" sz="16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 smtClean="0"/>
              <a:t>Mc</a:t>
            </a:r>
            <a:r>
              <a:rPr lang="en-US" sz="1600" dirty="0"/>
              <a:t>. </a:t>
            </a:r>
            <a:r>
              <a:rPr lang="en-US" sz="1600" dirty="0" err="1"/>
              <a:t>Graw</a:t>
            </a:r>
            <a:r>
              <a:rPr lang="en-US" sz="1600" dirty="0"/>
              <a:t>-Hill International Co </a:t>
            </a:r>
            <a:r>
              <a:rPr lang="en-US" sz="1600" dirty="0" smtClean="0"/>
              <a:t>, </a:t>
            </a:r>
            <a:r>
              <a:rPr lang="en-US" sz="1600" i="1" dirty="0" smtClean="0"/>
              <a:t>Database </a:t>
            </a:r>
            <a:r>
              <a:rPr lang="en-US" sz="1600" i="1" dirty="0"/>
              <a:t>Systems Concepts </a:t>
            </a:r>
            <a:r>
              <a:rPr lang="en-US" sz="1600" dirty="0" smtClean="0"/>
              <a:t>, 1986</a:t>
            </a:r>
            <a:endParaRPr lang="en-US" sz="16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 smtClean="0"/>
              <a:t>D.M </a:t>
            </a:r>
            <a:r>
              <a:rPr lang="en-US" sz="1600" dirty="0" err="1"/>
              <a:t>Kroenke</a:t>
            </a:r>
            <a:r>
              <a:rPr lang="en-US" sz="1600" dirty="0"/>
              <a:t> </a:t>
            </a:r>
            <a:r>
              <a:rPr lang="en-US" sz="1600" dirty="0" smtClean="0"/>
              <a:t>, </a:t>
            </a:r>
            <a:r>
              <a:rPr lang="en-US" sz="1600" i="1" dirty="0" smtClean="0"/>
              <a:t>Database </a:t>
            </a:r>
            <a:r>
              <a:rPr lang="en-US" sz="1600" i="1" dirty="0"/>
              <a:t>Processing : Fundamental, Design, </a:t>
            </a:r>
            <a:r>
              <a:rPr lang="en-US" sz="1600" i="1" dirty="0" smtClean="0"/>
              <a:t>Implementations</a:t>
            </a:r>
            <a:r>
              <a:rPr lang="en-US" sz="1600" dirty="0" smtClean="0"/>
              <a:t>, 1988 </a:t>
            </a:r>
            <a:endParaRPr lang="en-US" sz="16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1600" dirty="0" err="1" smtClean="0"/>
              <a:t>Edhy</a:t>
            </a:r>
            <a:r>
              <a:rPr lang="en-US" sz="1600" dirty="0" smtClean="0"/>
              <a:t> </a:t>
            </a:r>
            <a:r>
              <a:rPr lang="en-US" sz="1600" dirty="0" err="1" smtClean="0"/>
              <a:t>Sutanta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Sistem</a:t>
            </a:r>
            <a:r>
              <a:rPr lang="en-US" sz="1600" i="1" dirty="0" smtClean="0"/>
              <a:t> </a:t>
            </a:r>
            <a:r>
              <a:rPr lang="en-US" sz="1600" i="1" dirty="0"/>
              <a:t>Basis </a:t>
            </a:r>
            <a:r>
              <a:rPr lang="en-US" sz="1600" i="1" dirty="0" smtClean="0"/>
              <a:t>Data</a:t>
            </a:r>
            <a:r>
              <a:rPr lang="en-US" sz="1600" dirty="0" smtClean="0"/>
              <a:t>, </a:t>
            </a:r>
            <a:r>
              <a:rPr lang="en-US" sz="1600" dirty="0" err="1" smtClean="0"/>
              <a:t>Penerbit</a:t>
            </a:r>
            <a:r>
              <a:rPr lang="en-US" sz="1600" dirty="0" smtClean="0"/>
              <a:t> </a:t>
            </a:r>
            <a:r>
              <a:rPr lang="en-US" sz="1600" dirty="0"/>
              <a:t>ANDY, Yogyakarta, 1996 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667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PERKULIAHAN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8077200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Calibri" pitchFamily="34" charset="0"/>
                <a:cs typeface="+mn-cs"/>
              </a:rPr>
              <a:t>Nilai</a:t>
            </a:r>
            <a:r>
              <a:rPr lang="en-US" sz="2400" b="1" dirty="0">
                <a:latin typeface="Calibri" pitchFamily="34" charset="0"/>
                <a:cs typeface="+mn-cs"/>
              </a:rPr>
              <a:t> </a:t>
            </a:r>
            <a:r>
              <a:rPr lang="en-US" sz="2400" b="1" dirty="0" err="1">
                <a:latin typeface="Calibri" pitchFamily="34" charset="0"/>
                <a:cs typeface="+mn-cs"/>
              </a:rPr>
              <a:t>Akhir</a:t>
            </a:r>
            <a:r>
              <a:rPr lang="en-US" sz="2400" b="1" dirty="0">
                <a:latin typeface="Calibri" pitchFamily="34" charset="0"/>
                <a:cs typeface="+mn-cs"/>
              </a:rPr>
              <a:t>	=  KEHADIRAN + QUIS + TUGAS + UTS + UAS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Calibri" pitchFamily="34" charset="0"/>
                <a:cs typeface="+mn-cs"/>
              </a:rPr>
              <a:t>Standarisasi</a:t>
            </a:r>
            <a:r>
              <a:rPr lang="en-US" sz="2400" b="1" dirty="0">
                <a:latin typeface="Calibri" pitchFamily="34" charset="0"/>
                <a:cs typeface="+mn-cs"/>
              </a:rPr>
              <a:t> 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 smtClean="0">
                <a:latin typeface="Calibri" pitchFamily="34" charset="0"/>
                <a:cs typeface="+mn-cs"/>
              </a:rPr>
              <a:t>Tugas</a:t>
            </a:r>
            <a:r>
              <a:rPr lang="en-US" sz="2400" dirty="0">
                <a:latin typeface="Calibri" pitchFamily="34" charset="0"/>
                <a:cs typeface="+mn-cs"/>
              </a:rPr>
              <a:t>		</a:t>
            </a:r>
            <a:r>
              <a:rPr lang="en-US" sz="2400" dirty="0" smtClean="0">
                <a:latin typeface="Calibri" pitchFamily="34" charset="0"/>
                <a:cs typeface="+mn-cs"/>
              </a:rPr>
              <a:t>	</a:t>
            </a:r>
            <a:r>
              <a:rPr lang="en-US" sz="2400" dirty="0">
                <a:latin typeface="Calibri" pitchFamily="34" charset="0"/>
                <a:cs typeface="+mn-cs"/>
              </a:rPr>
              <a:t>	=  </a:t>
            </a:r>
            <a:r>
              <a:rPr lang="en-US" sz="2400" dirty="0" smtClean="0">
                <a:latin typeface="Calibri" pitchFamily="34" charset="0"/>
                <a:cs typeface="+mn-cs"/>
              </a:rPr>
              <a:t>20 </a:t>
            </a:r>
            <a:r>
              <a:rPr lang="en-US" sz="2400" dirty="0">
                <a:latin typeface="Calibri" pitchFamily="34" charset="0"/>
                <a:cs typeface="+mn-cs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+mn-cs"/>
              </a:rPr>
              <a:t>  UTS				=  </a:t>
            </a:r>
            <a:r>
              <a:rPr lang="en-US" sz="2400" dirty="0" smtClean="0">
                <a:latin typeface="Calibri" pitchFamily="34" charset="0"/>
                <a:cs typeface="+mn-cs"/>
              </a:rPr>
              <a:t>35 </a:t>
            </a:r>
            <a:r>
              <a:rPr lang="en-US" sz="2400" dirty="0">
                <a:latin typeface="Calibri" pitchFamily="34" charset="0"/>
                <a:cs typeface="+mn-cs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+mn-cs"/>
              </a:rPr>
              <a:t>  UAS				=  </a:t>
            </a:r>
            <a:r>
              <a:rPr lang="en-US" sz="2400" dirty="0" smtClean="0">
                <a:latin typeface="Calibri" pitchFamily="34" charset="0"/>
                <a:cs typeface="+mn-cs"/>
              </a:rPr>
              <a:t>45 </a:t>
            </a:r>
            <a:r>
              <a:rPr lang="en-US" sz="2400" dirty="0">
                <a:latin typeface="Calibri" pitchFamily="34" charset="0"/>
                <a:cs typeface="+mn-cs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b="1" dirty="0"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Calibri" pitchFamily="34" charset="0"/>
                <a:cs typeface="+mn-cs"/>
              </a:rPr>
              <a:t>Metode</a:t>
            </a:r>
            <a:r>
              <a:rPr lang="en-US" sz="2400" b="1" dirty="0">
                <a:latin typeface="Calibri" pitchFamily="34" charset="0"/>
                <a:cs typeface="+mn-cs"/>
              </a:rPr>
              <a:t> </a:t>
            </a:r>
            <a:r>
              <a:rPr lang="en-US" sz="2400" b="1" dirty="0" err="1">
                <a:latin typeface="Calibri" pitchFamily="34" charset="0"/>
                <a:cs typeface="+mn-cs"/>
              </a:rPr>
              <a:t>Perkuliahan</a:t>
            </a:r>
            <a:r>
              <a:rPr lang="en-US" sz="2400" b="1" dirty="0">
                <a:latin typeface="Calibri" pitchFamily="34" charset="0"/>
                <a:cs typeface="+mn-cs"/>
              </a:rPr>
              <a:t>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latin typeface="Calibri" pitchFamily="34" charset="0"/>
                <a:cs typeface="+mn-cs"/>
              </a:rPr>
              <a:t>Ceramah</a:t>
            </a:r>
            <a:endParaRPr lang="en-US" sz="2400" dirty="0"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latin typeface="Calibri" pitchFamily="34" charset="0"/>
                <a:cs typeface="+mn-cs"/>
              </a:rPr>
              <a:t>Diskusi</a:t>
            </a:r>
            <a:endParaRPr lang="en-US" sz="2400" dirty="0"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latin typeface="Calibri" pitchFamily="34" charset="0"/>
                <a:cs typeface="+mn-cs"/>
              </a:rPr>
              <a:t>Penugasan</a:t>
            </a:r>
            <a:endParaRPr lang="en-US" sz="2400" dirty="0"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latin typeface="Calibri" pitchFamily="34" charset="0"/>
                <a:cs typeface="+mn-cs"/>
              </a:rPr>
              <a:t>Presentasi</a:t>
            </a:r>
            <a:endParaRPr lang="en-US" sz="2400" dirty="0">
              <a:latin typeface="Calibri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Calibri" pitchFamily="34" charset="0"/>
                <a:cs typeface="+mn-cs"/>
              </a:rPr>
              <a:t>Project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2390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133600"/>
          <a:ext cx="6553200" cy="3314700"/>
        </p:xfrm>
        <a:graphic>
          <a:graphicData uri="http://schemas.openxmlformats.org/drawingml/2006/table">
            <a:tbl>
              <a:tblPr/>
              <a:tblGrid>
                <a:gridCol w="2276872"/>
                <a:gridCol w="1735194"/>
                <a:gridCol w="2541134"/>
              </a:tblGrid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NILAI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HURUF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BOBOT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dirty="0" smtClean="0"/>
                        <a:t>&gt;= 85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dirty="0" smtClean="0"/>
                        <a:t>&gt;= 70 - &lt; 85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dirty="0" smtClean="0"/>
                        <a:t>&gt;= 60 - &lt; 70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dirty="0" smtClean="0"/>
                        <a:t>&gt;= 50 - &lt; 60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&lt; 50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Tidak</a:t>
                      </a:r>
                      <a:r>
                        <a:rPr lang="en-US" sz="2800" b="1" i="0" u="none" strike="noStrik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Lulus</a:t>
                      </a:r>
                      <a:endParaRPr lang="en-US" sz="2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Pertemuan ke satu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Pengenalan</a:t>
            </a:r>
            <a:r>
              <a:rPr lang="en-US" dirty="0"/>
              <a:t> Basis Data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man_mantri@yahoo.com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8024" y="1600200"/>
            <a:ext cx="3888432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Data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 yang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Data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(</a:t>
            </a:r>
            <a:r>
              <a:rPr lang="en-US" sz="2400" dirty="0" err="1"/>
              <a:t>angka</a:t>
            </a:r>
            <a:r>
              <a:rPr lang="en-US" sz="2400" dirty="0"/>
              <a:t>, </a:t>
            </a:r>
            <a:r>
              <a:rPr lang="en-US" sz="2400" dirty="0" err="1"/>
              <a:t>deretan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)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aktual</a:t>
            </a:r>
            <a:r>
              <a:rPr lang="en-US" sz="2400" dirty="0"/>
              <a:t> </a:t>
            </a:r>
            <a:r>
              <a:rPr lang="en-US" sz="2400" dirty="0" err="1"/>
              <a:t>terkandung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basis data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sintesis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data </a:t>
            </a:r>
            <a:r>
              <a:rPr lang="en-US" sz="2400" b="1" dirty="0" err="1"/>
              <a:t>atau</a:t>
            </a:r>
            <a:r>
              <a:rPr lang="en-US" sz="2400" dirty="0"/>
              <a:t> data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diorganisirkan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(</a:t>
            </a:r>
            <a:r>
              <a:rPr lang="en-US" sz="2400" dirty="0" err="1"/>
              <a:t>manajer</a:t>
            </a:r>
            <a:r>
              <a:rPr lang="en-US" sz="2400" dirty="0"/>
              <a:t>, </a:t>
            </a:r>
            <a:r>
              <a:rPr lang="en-US" sz="2400" dirty="0" err="1"/>
              <a:t>staf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) </a:t>
            </a:r>
            <a:r>
              <a:rPr lang="en-US" sz="2400" b="1" dirty="0" err="1"/>
              <a:t>atau</a:t>
            </a:r>
            <a:r>
              <a:rPr lang="en-US" sz="2400" dirty="0"/>
              <a:t> data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10242" name="Picture 2" descr="http://kuliah.dinus.ac.id/edi-nur/images/new/1-7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772816"/>
            <a:ext cx="4104457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1.2 Definisi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Terdiri dari 2 kata ‘Basis’ dan ‘Data’</a:t>
            </a:r>
          </a:p>
          <a:p>
            <a:r>
              <a:rPr lang="en-US" sz="2800"/>
              <a:t>Basis = ‘markas’ atau ‘gudang’</a:t>
            </a:r>
          </a:p>
          <a:p>
            <a:r>
              <a:rPr lang="en-US" sz="2800"/>
              <a:t>Data = representasi fakta dunia nyata yang mewakili suatu objek, seperti: Manusia (pegawai, siswa, pembeli,pelanggan), barang, hewan dsb yang direkam dalam bentuk angka, huruf, simbol, teks, gambar, bunyi, atau kombinasinya.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Definisi Basis Data dalam sejumlah sudut pandang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Himpunan kelompok data (arsip) yang saling berhubungan yang diorganisasi sedemikian rupa agar kelak dapat dimanfaatkan kembali dengan cepat dan mudah</a:t>
            </a:r>
          </a:p>
          <a:p>
            <a:pPr>
              <a:lnSpc>
                <a:spcPct val="90000"/>
              </a:lnSpc>
            </a:pPr>
            <a:r>
              <a:rPr lang="en-US" sz="2400"/>
              <a:t>Kumpulan data yang saling berhubungan yang disimpan secara bersama sedemikian rupa dan tanpa pengulangan(redudansi) yang tidak perlu, untuk memenuhi berbagai kebutuhan</a:t>
            </a:r>
          </a:p>
          <a:p>
            <a:pPr>
              <a:lnSpc>
                <a:spcPct val="90000"/>
              </a:lnSpc>
            </a:pPr>
            <a:r>
              <a:rPr lang="en-US" sz="2400"/>
              <a:t>Kumpulan file/tabel/arsip yang saling berhubungan yang disimpan dalam media penyimpanan elektronis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674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SISTEM BASIS DATA </vt:lpstr>
      <vt:lpstr>CV Profile</vt:lpstr>
      <vt:lpstr>Materi Pembahasan</vt:lpstr>
      <vt:lpstr>SISTEM PERKULIAHAN</vt:lpstr>
      <vt:lpstr>Ketentuan Nilai</vt:lpstr>
      <vt:lpstr>Pertemuan ke satu</vt:lpstr>
      <vt:lpstr>1.1 Data dan Informasi</vt:lpstr>
      <vt:lpstr>1.2 Definisi</vt:lpstr>
      <vt:lpstr>Definisi Basis Data dalam sejumlah sudut pandang</vt:lpstr>
      <vt:lpstr>Slide 10</vt:lpstr>
      <vt:lpstr>1.3 Operasi Dasar Basis Data</vt:lpstr>
      <vt:lpstr>`</vt:lpstr>
      <vt:lpstr>1.4 Objektif Basis Data</vt:lpstr>
      <vt:lpstr>1.5 Penerapan Basis Data</vt:lpstr>
      <vt:lpstr>Slide 15</vt:lpstr>
      <vt:lpstr>1.6 Evolusi Teknologi Basis Data</vt:lpstr>
    </vt:vector>
  </TitlesOfParts>
  <Company>Intelligent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 </dc:title>
  <dc:creator>Syabil M Somantri</dc:creator>
  <cp:lastModifiedBy>agung</cp:lastModifiedBy>
  <cp:revision>9</cp:revision>
  <dcterms:created xsi:type="dcterms:W3CDTF">2013-03-18T00:43:33Z</dcterms:created>
  <dcterms:modified xsi:type="dcterms:W3CDTF">2015-03-13T06:58:05Z</dcterms:modified>
</cp:coreProperties>
</file>