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58" r:id="rId6"/>
    <p:sldId id="259" r:id="rId7"/>
    <p:sldId id="260" r:id="rId8"/>
    <p:sldId id="261" r:id="rId9"/>
    <p:sldId id="262" r:id="rId10"/>
    <p:sldId id="266"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848F18-5E1F-4D32-9391-FFE9D110EE6C}" type="datetimeFigureOut">
              <a:rPr lang="id-ID" smtClean="0"/>
              <a:pPr/>
              <a:t>14/03/2018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AB9571F6-DA6E-431A-9DB0-79886DDAFE0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848F18-5E1F-4D32-9391-FFE9D110EE6C}" type="datetimeFigureOut">
              <a:rPr lang="id-ID" smtClean="0"/>
              <a:pPr/>
              <a:t>14/03/2018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9571F6-DA6E-431A-9DB0-79886DDAFE0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Gill Sans MT" pitchFamily="34" charset="0"/>
              </a:rPr>
              <a:t>KONSEP DASAR SISTEM</a:t>
            </a:r>
            <a:endParaRPr lang="id-ID" dirty="0">
              <a:latin typeface="Gill Sans MT" pitchFamily="34" charset="0"/>
            </a:endParaRPr>
          </a:p>
        </p:txBody>
      </p:sp>
      <p:sp>
        <p:nvSpPr>
          <p:cNvPr id="3" name="Subtitle 2"/>
          <p:cNvSpPr>
            <a:spLocks noGrp="1"/>
          </p:cNvSpPr>
          <p:nvPr>
            <p:ph type="subTitle" idx="1"/>
          </p:nvPr>
        </p:nvSpPr>
        <p:spPr/>
        <p:txBody>
          <a:bodyPr/>
          <a:lstStyle/>
          <a:p>
            <a:endParaRPr lang="id-ID"/>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l="41769" t="51443" r="25307" b="15118"/>
          <a:stretch>
            <a:fillRect/>
          </a:stretch>
        </p:blipFill>
        <p:spPr bwMode="auto">
          <a:xfrm>
            <a:off x="1857356" y="1214422"/>
            <a:ext cx="6429420" cy="4071966"/>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Calibri" pitchFamily="34" charset="0"/>
                <a:cs typeface="Calibri" pitchFamily="34" charset="0"/>
              </a:rPr>
              <a:t>DEFINISI SISTEM</a:t>
            </a:r>
            <a:endParaRPr lang="id-ID" dirty="0">
              <a:latin typeface="Calibri" pitchFamily="34" charset="0"/>
              <a:cs typeface="Calibri" pitchFamily="34" charset="0"/>
            </a:endParaRPr>
          </a:p>
        </p:txBody>
      </p:sp>
      <p:sp>
        <p:nvSpPr>
          <p:cNvPr id="3" name="Content Placeholder 2"/>
          <p:cNvSpPr>
            <a:spLocks noGrp="1"/>
          </p:cNvSpPr>
          <p:nvPr>
            <p:ph idx="1"/>
          </p:nvPr>
        </p:nvSpPr>
        <p:spPr/>
        <p:txBody>
          <a:bodyPr>
            <a:normAutofit/>
          </a:bodyPr>
          <a:lstStyle/>
          <a:p>
            <a:pPr algn="just"/>
            <a:r>
              <a:rPr lang="id-ID" sz="2800" dirty="0">
                <a:solidFill>
                  <a:srgbClr val="FF0000"/>
                </a:solidFill>
                <a:latin typeface="Gill Sans MT" pitchFamily="34" charset="0"/>
              </a:rPr>
              <a:t>Sistem adalah </a:t>
            </a:r>
            <a:r>
              <a:rPr lang="id-ID" sz="2800" dirty="0">
                <a:latin typeface="Gill Sans MT" pitchFamily="34" charset="0"/>
              </a:rPr>
              <a:t>suatu jaringan kerja dari prosedur-prosedur yang </a:t>
            </a:r>
            <a:r>
              <a:rPr lang="id-ID" sz="2800" dirty="0" smtClean="0">
                <a:latin typeface="Gill Sans MT" pitchFamily="34" charset="0"/>
              </a:rPr>
              <a:t>saling berhubungan</a:t>
            </a:r>
            <a:r>
              <a:rPr lang="id-ID" sz="2800" dirty="0">
                <a:latin typeface="Gill Sans MT" pitchFamily="34" charset="0"/>
              </a:rPr>
              <a:t>, berkumpul bersama-sama untuk melakukan kegiatan atau </a:t>
            </a:r>
            <a:r>
              <a:rPr lang="id-ID" sz="2800" dirty="0" smtClean="0">
                <a:latin typeface="Gill Sans MT" pitchFamily="34" charset="0"/>
              </a:rPr>
              <a:t>untuk melakukan </a:t>
            </a:r>
            <a:r>
              <a:rPr lang="id-ID" sz="2800" dirty="0">
                <a:latin typeface="Gill Sans MT" pitchFamily="34" charset="0"/>
              </a:rPr>
              <a:t>sasaran yang </a:t>
            </a:r>
            <a:r>
              <a:rPr lang="id-ID" sz="2800" dirty="0" smtClean="0">
                <a:latin typeface="Gill Sans MT" pitchFamily="34" charset="0"/>
              </a:rPr>
              <a:t>tertentu</a:t>
            </a:r>
          </a:p>
          <a:p>
            <a:pPr marL="1617663" indent="0" algn="just">
              <a:buNone/>
            </a:pPr>
            <a:r>
              <a:rPr lang="id-ID" sz="1500" b="1" i="1" dirty="0" smtClean="0"/>
              <a:t>Suatu prosedur adalah urut-urutan yang tepat dari tahapan-tahapan instruksi  yang menerangkan Apa (What) yang harus dikerjakan, Siapa (Who) </a:t>
            </a:r>
            <a:r>
              <a:rPr lang="id-ID" sz="1500" b="1" i="1" dirty="0" smtClean="0"/>
              <a:t>yang </a:t>
            </a:r>
            <a:r>
              <a:rPr lang="id-ID" sz="1500" b="1" i="1" dirty="0" smtClean="0"/>
              <a:t>mengerjakannya, Kapan (When) dikerjakan dan Bagaimana (How)mengerjakannya</a:t>
            </a:r>
            <a:endParaRPr lang="id-ID" sz="1500" dirty="0" smtClean="0">
              <a:latin typeface="Gill Sans MT" pitchFamily="34" charset="0"/>
            </a:endParaRPr>
          </a:p>
          <a:p>
            <a:pPr algn="just"/>
            <a:r>
              <a:rPr lang="id-ID" sz="2800" dirty="0" smtClean="0">
                <a:solidFill>
                  <a:srgbClr val="FF0000"/>
                </a:solidFill>
                <a:latin typeface="Gill Sans MT" pitchFamily="34" charset="0"/>
              </a:rPr>
              <a:t>Sistem </a:t>
            </a:r>
            <a:r>
              <a:rPr lang="id-ID" sz="2800" dirty="0">
                <a:solidFill>
                  <a:srgbClr val="FF0000"/>
                </a:solidFill>
                <a:latin typeface="Gill Sans MT" pitchFamily="34" charset="0"/>
              </a:rPr>
              <a:t>adalah </a:t>
            </a:r>
            <a:r>
              <a:rPr lang="id-ID" sz="2800" dirty="0">
                <a:latin typeface="Gill Sans MT" pitchFamily="34" charset="0"/>
              </a:rPr>
              <a:t>kumpulan-kumpulan elemen-elemen yang saling berinteraksi </a:t>
            </a:r>
            <a:r>
              <a:rPr lang="id-ID" sz="2800" dirty="0" smtClean="0">
                <a:latin typeface="Gill Sans MT" pitchFamily="34" charset="0"/>
              </a:rPr>
              <a:t>untuk mencapai </a:t>
            </a:r>
            <a:r>
              <a:rPr lang="id-ID" sz="2800" dirty="0">
                <a:latin typeface="Gill Sans MT" pitchFamily="34" charset="0"/>
              </a:rPr>
              <a:t>suatu tujuan tertentu</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340369"/>
          </a:xfrm>
        </p:spPr>
        <p:txBody>
          <a:bodyPr>
            <a:normAutofit/>
          </a:bodyPr>
          <a:lstStyle/>
          <a:p>
            <a:pPr marL="182563" indent="-182563">
              <a:buNone/>
            </a:pPr>
            <a:r>
              <a:rPr lang="id-ID" sz="2000" b="1" dirty="0" smtClean="0">
                <a:solidFill>
                  <a:srgbClr val="FF0000"/>
                </a:solidFill>
              </a:rPr>
              <a:t>	</a:t>
            </a:r>
            <a:r>
              <a:rPr lang="id-ID" sz="2000" b="1" dirty="0" smtClean="0">
                <a:solidFill>
                  <a:srgbClr val="FF0000"/>
                </a:solidFill>
              </a:rPr>
              <a:t>Subsistem</a:t>
            </a:r>
          </a:p>
          <a:p>
            <a:pPr marL="182563" indent="0" algn="just">
              <a:buNone/>
            </a:pPr>
            <a:r>
              <a:rPr lang="id-ID" sz="2000" dirty="0" smtClean="0"/>
              <a:t>Subsistem </a:t>
            </a:r>
            <a:r>
              <a:rPr lang="id-ID" sz="2000" dirty="0" smtClean="0"/>
              <a:t>sebenarnya hanyalah sistem di dalam suatu sistem, ini berarti bahwasistem berada pada lebih dari satu tingkat. Pemisalan lainnya, mobil adalah suatusistem yang terdiri dari sistem-sistem bawahan seperti sistem mesin, sistem badanmobil dan sistem rangka. Masing-masing sistem ini terdiri dari sistem tingkat yanglebih rendah lagi. Misalnya, sistem mesin adalah kombinasi dari sistem karburator,sistem generator, sistem bahan bakar dan </a:t>
            </a:r>
            <a:r>
              <a:rPr lang="id-ID" sz="2000" dirty="0" smtClean="0"/>
              <a:t>seterusnya.</a:t>
            </a:r>
          </a:p>
          <a:p>
            <a:pPr marL="182563" indent="0" algn="just">
              <a:buNone/>
            </a:pPr>
            <a:r>
              <a:rPr lang="id-ID" sz="2000" b="1" dirty="0" smtClean="0">
                <a:solidFill>
                  <a:srgbClr val="FF0000"/>
                </a:solidFill>
              </a:rPr>
              <a:t>Super Sistem</a:t>
            </a:r>
          </a:p>
          <a:p>
            <a:pPr algn="just">
              <a:buNone/>
            </a:pPr>
            <a:r>
              <a:rPr lang="id-ID" sz="2000" dirty="0" smtClean="0"/>
              <a:t>	Walaupun </a:t>
            </a:r>
            <a:r>
              <a:rPr lang="id-ID" sz="2000" dirty="0" smtClean="0"/>
              <a:t>istilah supersistem jarang digunakan, sistem seperti ini ada. Jika suatusistem adalah bagian dari sistem yang lebih besar, sistem yang lebih besar itu </a:t>
            </a:r>
            <a:r>
              <a:rPr lang="id-ID" sz="2000" dirty="0" smtClean="0"/>
              <a:t>adalah </a:t>
            </a:r>
            <a:r>
              <a:rPr lang="id-ID" sz="2000" b="1" dirty="0" smtClean="0"/>
              <a:t>supersistem</a:t>
            </a:r>
            <a:endParaRPr lang="id-ID" sz="2000" dirty="0" smtClean="0"/>
          </a:p>
          <a:p>
            <a:pPr algn="just">
              <a:buNone/>
            </a:pPr>
            <a:r>
              <a:rPr lang="id-ID" sz="2000" dirty="0" smtClean="0"/>
              <a:t>	Contohnya</a:t>
            </a:r>
            <a:r>
              <a:rPr lang="id-ID" sz="2000" dirty="0" smtClean="0"/>
              <a:t>, pemerintahan kota adalah suatu sistem, tetapi ia jugamerupakan bagian dari sistem yang lebih besar – pemerintahan propinsi.Pemerintahan propinsi adalah supersistem dari pemerintahan kota dan jugamerupakan subsistem dari pemerintahan nasional</a:t>
            </a:r>
          </a:p>
          <a:p>
            <a:pPr marL="182563" indent="0" algn="just">
              <a:buNone/>
            </a:pPr>
            <a:endParaRPr lang="id-ID"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ill Sans MT" pitchFamily="34" charset="0"/>
              </a:rPr>
              <a:t>KARAKTERISTIK SISTEM </a:t>
            </a:r>
            <a:endParaRPr lang="id-ID" dirty="0"/>
          </a:p>
        </p:txBody>
      </p:sp>
      <p:pic>
        <p:nvPicPr>
          <p:cNvPr id="1026" name="Picture 2"/>
          <p:cNvPicPr>
            <a:picLocks noGrp="1" noChangeAspect="1" noChangeArrowheads="1"/>
          </p:cNvPicPr>
          <p:nvPr>
            <p:ph idx="1"/>
          </p:nvPr>
        </p:nvPicPr>
        <p:blipFill>
          <a:blip r:embed="rId2"/>
          <a:srcRect l="4542" t="13574" r="31059" b="35917"/>
          <a:stretch>
            <a:fillRect/>
          </a:stretch>
        </p:blipFill>
        <p:spPr bwMode="auto">
          <a:xfrm>
            <a:off x="428596" y="1357298"/>
            <a:ext cx="8358246" cy="514353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latin typeface="Gill Sans MT" pitchFamily="34" charset="0"/>
            </a:endParaRPr>
          </a:p>
        </p:txBody>
      </p:sp>
      <p:sp>
        <p:nvSpPr>
          <p:cNvPr id="3" name="Content Placeholder 2"/>
          <p:cNvSpPr>
            <a:spLocks noGrp="1"/>
          </p:cNvSpPr>
          <p:nvPr>
            <p:ph idx="1"/>
          </p:nvPr>
        </p:nvSpPr>
        <p:spPr/>
        <p:txBody>
          <a:bodyPr>
            <a:normAutofit fontScale="55000" lnSpcReduction="20000"/>
          </a:bodyPr>
          <a:lstStyle/>
          <a:p>
            <a:pPr algn="just">
              <a:buNone/>
            </a:pPr>
            <a:r>
              <a:rPr lang="id-ID" dirty="0">
                <a:solidFill>
                  <a:srgbClr val="FF0000"/>
                </a:solidFill>
                <a:latin typeface="Gill Sans MT" pitchFamily="34" charset="0"/>
              </a:rPr>
              <a:t>1. </a:t>
            </a:r>
            <a:r>
              <a:rPr lang="id-ID" dirty="0" smtClean="0">
                <a:solidFill>
                  <a:srgbClr val="FF0000"/>
                </a:solidFill>
                <a:latin typeface="Gill Sans MT" pitchFamily="34" charset="0"/>
              </a:rPr>
              <a:t>	Komponen</a:t>
            </a:r>
            <a:endParaRPr lang="id-ID" dirty="0">
              <a:solidFill>
                <a:srgbClr val="FF0000"/>
              </a:solidFill>
              <a:latin typeface="Gill Sans MT" pitchFamily="34" charset="0"/>
            </a:endParaRPr>
          </a:p>
          <a:p>
            <a:pPr algn="just">
              <a:buNone/>
            </a:pPr>
            <a:r>
              <a:rPr lang="id-ID" dirty="0" smtClean="0">
                <a:latin typeface="Gill Sans MT" pitchFamily="34" charset="0"/>
              </a:rPr>
              <a:t>	Suatu </a:t>
            </a:r>
            <a:r>
              <a:rPr lang="id-ID" dirty="0">
                <a:latin typeface="Gill Sans MT" pitchFamily="34" charset="0"/>
              </a:rPr>
              <a:t>sistem terdiri dari sejumlah komponen-komponen yang saling berinteraksi,</a:t>
            </a:r>
          </a:p>
          <a:p>
            <a:pPr algn="just">
              <a:buNone/>
            </a:pPr>
            <a:r>
              <a:rPr lang="id-ID" dirty="0" smtClean="0">
                <a:latin typeface="Gill Sans MT" pitchFamily="34" charset="0"/>
              </a:rPr>
              <a:t>	yang </a:t>
            </a:r>
            <a:r>
              <a:rPr lang="id-ID" dirty="0">
                <a:latin typeface="Gill Sans MT" pitchFamily="34" charset="0"/>
              </a:rPr>
              <a:t>artinya saling bekerja sama membentuk satu kesatuan. Komponen sistem </a:t>
            </a:r>
            <a:r>
              <a:rPr lang="id-ID" dirty="0" smtClean="0">
                <a:latin typeface="Gill Sans MT" pitchFamily="34" charset="0"/>
              </a:rPr>
              <a:t>terdiri dari </a:t>
            </a:r>
            <a:r>
              <a:rPr lang="id-ID" dirty="0">
                <a:latin typeface="Gill Sans MT" pitchFamily="34" charset="0"/>
              </a:rPr>
              <a:t>komponen yang berupa subsistem atau bagian-bagian dari sistem</a:t>
            </a:r>
            <a:r>
              <a:rPr lang="id-ID" dirty="0" smtClean="0">
                <a:latin typeface="Gill Sans MT" pitchFamily="34" charset="0"/>
              </a:rPr>
              <a:t>.</a:t>
            </a:r>
          </a:p>
          <a:p>
            <a:pPr algn="just">
              <a:buNone/>
            </a:pPr>
            <a:endParaRPr lang="id-ID" dirty="0">
              <a:latin typeface="Gill Sans MT" pitchFamily="34" charset="0"/>
            </a:endParaRPr>
          </a:p>
          <a:p>
            <a:pPr algn="just">
              <a:buNone/>
            </a:pPr>
            <a:r>
              <a:rPr lang="id-ID" dirty="0">
                <a:solidFill>
                  <a:srgbClr val="FF0000"/>
                </a:solidFill>
                <a:latin typeface="Gill Sans MT" pitchFamily="34" charset="0"/>
              </a:rPr>
              <a:t>2. </a:t>
            </a:r>
            <a:r>
              <a:rPr lang="id-ID" dirty="0" smtClean="0">
                <a:solidFill>
                  <a:srgbClr val="FF0000"/>
                </a:solidFill>
                <a:latin typeface="Gill Sans MT" pitchFamily="34" charset="0"/>
              </a:rPr>
              <a:t>	Batasan </a:t>
            </a:r>
            <a:r>
              <a:rPr lang="id-ID" dirty="0">
                <a:solidFill>
                  <a:srgbClr val="FF0000"/>
                </a:solidFill>
                <a:latin typeface="Gill Sans MT" pitchFamily="34" charset="0"/>
              </a:rPr>
              <a:t>sistem (boundary)</a:t>
            </a:r>
          </a:p>
          <a:p>
            <a:pPr algn="just">
              <a:buNone/>
            </a:pPr>
            <a:r>
              <a:rPr lang="id-ID" dirty="0" smtClean="0">
                <a:latin typeface="Gill Sans MT" pitchFamily="34" charset="0"/>
              </a:rPr>
              <a:t>	Batasan </a:t>
            </a:r>
            <a:r>
              <a:rPr lang="id-ID" dirty="0">
                <a:latin typeface="Gill Sans MT" pitchFamily="34" charset="0"/>
              </a:rPr>
              <a:t>sistem merupakan daerah yang membatasi antara suatu sistem </a:t>
            </a:r>
            <a:r>
              <a:rPr lang="id-ID" dirty="0" smtClean="0">
                <a:latin typeface="Gill Sans MT" pitchFamily="34" charset="0"/>
              </a:rPr>
              <a:t>dengan sistem </a:t>
            </a:r>
            <a:r>
              <a:rPr lang="id-ID" dirty="0">
                <a:latin typeface="Gill Sans MT" pitchFamily="34" charset="0"/>
              </a:rPr>
              <a:t>yang lain atau dengan lingkungan luarnya. Batasan sistem ini </a:t>
            </a:r>
            <a:r>
              <a:rPr lang="id-ID" dirty="0" smtClean="0">
                <a:latin typeface="Gill Sans MT" pitchFamily="34" charset="0"/>
              </a:rPr>
              <a:t>memungkinkan suatu </a:t>
            </a:r>
            <a:r>
              <a:rPr lang="id-ID" dirty="0">
                <a:latin typeface="Gill Sans MT" pitchFamily="34" charset="0"/>
              </a:rPr>
              <a:t>sistem dipandang sebagai suatu kesatuan. Batasan suatu sistem </a:t>
            </a:r>
            <a:r>
              <a:rPr lang="id-ID" dirty="0" smtClean="0">
                <a:latin typeface="Gill Sans MT" pitchFamily="34" charset="0"/>
              </a:rPr>
              <a:t>menunjukkan </a:t>
            </a:r>
            <a:r>
              <a:rPr lang="nn-NO" dirty="0" smtClean="0">
                <a:latin typeface="Gill Sans MT" pitchFamily="34" charset="0"/>
              </a:rPr>
              <a:t>ruang </a:t>
            </a:r>
            <a:r>
              <a:rPr lang="nn-NO" dirty="0">
                <a:latin typeface="Gill Sans MT" pitchFamily="34" charset="0"/>
              </a:rPr>
              <a:t>lingkup (scope) dari sistem tersebut</a:t>
            </a:r>
            <a:r>
              <a:rPr lang="nn-NO" dirty="0" smtClean="0">
                <a:latin typeface="Gill Sans MT" pitchFamily="34" charset="0"/>
              </a:rPr>
              <a:t>.</a:t>
            </a:r>
            <a:endParaRPr lang="id-ID" dirty="0" smtClean="0">
              <a:latin typeface="Gill Sans MT" pitchFamily="34" charset="0"/>
            </a:endParaRPr>
          </a:p>
          <a:p>
            <a:pPr algn="just">
              <a:buNone/>
            </a:pPr>
            <a:endParaRPr lang="nn-NO" dirty="0">
              <a:latin typeface="Gill Sans MT" pitchFamily="34" charset="0"/>
            </a:endParaRPr>
          </a:p>
          <a:p>
            <a:pPr algn="just">
              <a:buNone/>
            </a:pPr>
            <a:r>
              <a:rPr lang="id-ID" dirty="0">
                <a:solidFill>
                  <a:srgbClr val="FF0000"/>
                </a:solidFill>
                <a:latin typeface="Gill Sans MT" pitchFamily="34" charset="0"/>
              </a:rPr>
              <a:t>3. </a:t>
            </a:r>
            <a:r>
              <a:rPr lang="id-ID" dirty="0" smtClean="0">
                <a:solidFill>
                  <a:srgbClr val="FF0000"/>
                </a:solidFill>
                <a:latin typeface="Gill Sans MT" pitchFamily="34" charset="0"/>
              </a:rPr>
              <a:t>	Lingkungan </a:t>
            </a:r>
            <a:r>
              <a:rPr lang="id-ID" dirty="0">
                <a:solidFill>
                  <a:srgbClr val="FF0000"/>
                </a:solidFill>
                <a:latin typeface="Gill Sans MT" pitchFamily="34" charset="0"/>
              </a:rPr>
              <a:t>luar sistem (environment)</a:t>
            </a:r>
          </a:p>
          <a:p>
            <a:pPr algn="just">
              <a:buNone/>
            </a:pPr>
            <a:r>
              <a:rPr lang="id-ID" dirty="0" smtClean="0">
                <a:latin typeface="Gill Sans MT" pitchFamily="34" charset="0"/>
              </a:rPr>
              <a:t>	</a:t>
            </a:r>
            <a:r>
              <a:rPr lang="sv-SE" dirty="0" smtClean="0">
                <a:latin typeface="Gill Sans MT" pitchFamily="34" charset="0"/>
              </a:rPr>
              <a:t>Lingkungan </a:t>
            </a:r>
            <a:r>
              <a:rPr lang="sv-SE" dirty="0">
                <a:latin typeface="Gill Sans MT" pitchFamily="34" charset="0"/>
              </a:rPr>
              <a:t>luar sistem (environment) adalah diluar batas dari sistem yang</a:t>
            </a:r>
          </a:p>
          <a:p>
            <a:pPr algn="just">
              <a:buNone/>
            </a:pPr>
            <a:r>
              <a:rPr lang="id-ID" dirty="0">
                <a:latin typeface="Gill Sans MT" pitchFamily="34" charset="0"/>
              </a:rPr>
              <a:t>	</a:t>
            </a:r>
            <a:r>
              <a:rPr lang="id-ID" dirty="0" smtClean="0">
                <a:latin typeface="Gill Sans MT" pitchFamily="34" charset="0"/>
              </a:rPr>
              <a:t>mempengaruhi </a:t>
            </a:r>
            <a:r>
              <a:rPr lang="id-ID" dirty="0">
                <a:latin typeface="Gill Sans MT" pitchFamily="34" charset="0"/>
              </a:rPr>
              <a:t>operasi sistem. Lingkungan dapat bersifat menguntungkan </a:t>
            </a:r>
            <a:r>
              <a:rPr lang="id-ID" dirty="0" smtClean="0">
                <a:latin typeface="Gill Sans MT" pitchFamily="34" charset="0"/>
              </a:rPr>
              <a:t>yang </a:t>
            </a:r>
            <a:r>
              <a:rPr lang="id-ID" dirty="0">
                <a:latin typeface="Gill Sans MT" pitchFamily="34" charset="0"/>
              </a:rPr>
              <a:t>harus tetap dijada dan yang merugikan yang harus dijaga dan dikendalikan, kalau</a:t>
            </a:r>
          </a:p>
          <a:p>
            <a:pPr algn="just">
              <a:buNone/>
            </a:pPr>
            <a:r>
              <a:rPr lang="id-ID" dirty="0" smtClean="0">
                <a:latin typeface="Gill Sans MT" pitchFamily="34" charset="0"/>
              </a:rPr>
              <a:t>	tidak </a:t>
            </a:r>
            <a:r>
              <a:rPr lang="id-ID" dirty="0">
                <a:latin typeface="Gill Sans MT" pitchFamily="34" charset="0"/>
              </a:rPr>
              <a:t>akan mengganggu kelangsungan hidup dari sistem.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55000" lnSpcReduction="20000"/>
          </a:bodyPr>
          <a:lstStyle/>
          <a:p>
            <a:pPr algn="just">
              <a:buNone/>
            </a:pPr>
            <a:r>
              <a:rPr lang="id-ID" dirty="0">
                <a:solidFill>
                  <a:srgbClr val="FF0000"/>
                </a:solidFill>
                <a:latin typeface="Gill Sans MT" pitchFamily="34" charset="0"/>
              </a:rPr>
              <a:t>4. </a:t>
            </a:r>
            <a:r>
              <a:rPr lang="id-ID" dirty="0" smtClean="0">
                <a:solidFill>
                  <a:srgbClr val="FF0000"/>
                </a:solidFill>
                <a:latin typeface="Gill Sans MT" pitchFamily="34" charset="0"/>
              </a:rPr>
              <a:t>	Penghubung </a:t>
            </a:r>
            <a:r>
              <a:rPr lang="id-ID" dirty="0">
                <a:solidFill>
                  <a:srgbClr val="FF0000"/>
                </a:solidFill>
                <a:latin typeface="Gill Sans MT" pitchFamily="34" charset="0"/>
              </a:rPr>
              <a:t>sistem (interface)</a:t>
            </a:r>
          </a:p>
          <a:p>
            <a:pPr algn="just">
              <a:buNone/>
            </a:pPr>
            <a:r>
              <a:rPr lang="id-ID" dirty="0" smtClean="0">
                <a:latin typeface="Gill Sans MT" pitchFamily="34" charset="0"/>
              </a:rPr>
              <a:t>	Penghubung </a:t>
            </a:r>
            <a:r>
              <a:rPr lang="id-ID" dirty="0">
                <a:latin typeface="Gill Sans MT" pitchFamily="34" charset="0"/>
              </a:rPr>
              <a:t>sistem merupakan media penghubung antara satu subsitem </a:t>
            </a:r>
            <a:r>
              <a:rPr lang="id-ID" dirty="0" smtClean="0">
                <a:latin typeface="Gill Sans MT" pitchFamily="34" charset="0"/>
              </a:rPr>
              <a:t>dengan subsistem </a:t>
            </a:r>
            <a:r>
              <a:rPr lang="id-ID" dirty="0">
                <a:latin typeface="Gill Sans MT" pitchFamily="34" charset="0"/>
              </a:rPr>
              <a:t>lainnya. Melalui penghubung ini memungkinkan sumber-sumber </a:t>
            </a:r>
            <a:r>
              <a:rPr lang="id-ID" dirty="0" smtClean="0">
                <a:latin typeface="Gill Sans MT" pitchFamily="34" charset="0"/>
              </a:rPr>
              <a:t>daya </a:t>
            </a:r>
            <a:r>
              <a:rPr lang="pt-BR" dirty="0" smtClean="0">
                <a:latin typeface="Gill Sans MT" pitchFamily="34" charset="0"/>
              </a:rPr>
              <a:t>mengalir </a:t>
            </a:r>
            <a:r>
              <a:rPr lang="pt-BR" dirty="0">
                <a:latin typeface="Gill Sans MT" pitchFamily="34" charset="0"/>
              </a:rPr>
              <a:t>dari subsistem ke subsistem lain. Keluaran (output) dari subsitem </a:t>
            </a:r>
            <a:r>
              <a:rPr lang="pt-BR" dirty="0" smtClean="0">
                <a:latin typeface="Gill Sans MT" pitchFamily="34" charset="0"/>
              </a:rPr>
              <a:t>akan</a:t>
            </a:r>
            <a:r>
              <a:rPr lang="id-ID" dirty="0" smtClean="0">
                <a:latin typeface="Gill Sans MT" pitchFamily="34" charset="0"/>
              </a:rPr>
              <a:t> menjadi </a:t>
            </a:r>
            <a:r>
              <a:rPr lang="id-ID" dirty="0">
                <a:latin typeface="Gill Sans MT" pitchFamily="34" charset="0"/>
              </a:rPr>
              <a:t>masukkan (input) untuk subsistem lain melalui penghubung</a:t>
            </a:r>
            <a:r>
              <a:rPr lang="id-ID" dirty="0" smtClean="0">
                <a:latin typeface="Gill Sans MT" pitchFamily="34" charset="0"/>
              </a:rPr>
              <a:t>.</a:t>
            </a:r>
          </a:p>
          <a:p>
            <a:pPr algn="just">
              <a:buNone/>
            </a:pPr>
            <a:endParaRPr lang="id-ID" dirty="0">
              <a:latin typeface="Gill Sans MT" pitchFamily="34" charset="0"/>
            </a:endParaRPr>
          </a:p>
          <a:p>
            <a:pPr algn="just">
              <a:buNone/>
            </a:pPr>
            <a:r>
              <a:rPr lang="id-ID" dirty="0">
                <a:solidFill>
                  <a:srgbClr val="FF0000"/>
                </a:solidFill>
                <a:latin typeface="Gill Sans MT" pitchFamily="34" charset="0"/>
              </a:rPr>
              <a:t>5. </a:t>
            </a:r>
            <a:r>
              <a:rPr lang="id-ID" dirty="0" smtClean="0">
                <a:solidFill>
                  <a:srgbClr val="FF0000"/>
                </a:solidFill>
                <a:latin typeface="Gill Sans MT" pitchFamily="34" charset="0"/>
              </a:rPr>
              <a:t>	Masukkan </a:t>
            </a:r>
            <a:r>
              <a:rPr lang="id-ID" dirty="0">
                <a:solidFill>
                  <a:srgbClr val="FF0000"/>
                </a:solidFill>
                <a:latin typeface="Gill Sans MT" pitchFamily="34" charset="0"/>
              </a:rPr>
              <a:t>Sistem (input)</a:t>
            </a:r>
          </a:p>
          <a:p>
            <a:pPr algn="just">
              <a:buNone/>
            </a:pPr>
            <a:r>
              <a:rPr lang="id-ID" dirty="0" smtClean="0">
                <a:latin typeface="Gill Sans MT" pitchFamily="34" charset="0"/>
              </a:rPr>
              <a:t>	Masukkan </a:t>
            </a:r>
            <a:r>
              <a:rPr lang="id-ID" dirty="0">
                <a:latin typeface="Gill Sans MT" pitchFamily="34" charset="0"/>
              </a:rPr>
              <a:t>adalah energi yang dimasukkan kedalam sistem, yang dapat </a:t>
            </a:r>
            <a:r>
              <a:rPr lang="id-ID" dirty="0" smtClean="0">
                <a:latin typeface="Gill Sans MT" pitchFamily="34" charset="0"/>
              </a:rPr>
              <a:t>berupa 	perawatan </a:t>
            </a:r>
            <a:r>
              <a:rPr lang="id-ID" dirty="0">
                <a:latin typeface="Gill Sans MT" pitchFamily="34" charset="0"/>
              </a:rPr>
              <a:t>(maintenace input), dan masukkan sinyal (signal input). Maintenace </a:t>
            </a:r>
            <a:r>
              <a:rPr lang="id-ID" dirty="0" smtClean="0">
                <a:latin typeface="Gill Sans MT" pitchFamily="34" charset="0"/>
              </a:rPr>
              <a:t>input 	adalah </a:t>
            </a:r>
            <a:r>
              <a:rPr lang="id-ID" dirty="0">
                <a:latin typeface="Gill Sans MT" pitchFamily="34" charset="0"/>
              </a:rPr>
              <a:t>energi yang dimasukkan agar sistem dapat beroperasi. Signal input </a:t>
            </a:r>
            <a:r>
              <a:rPr lang="id-ID" dirty="0" smtClean="0">
                <a:latin typeface="Gill Sans MT" pitchFamily="34" charset="0"/>
              </a:rPr>
              <a:t>adalah 	energi </a:t>
            </a:r>
            <a:r>
              <a:rPr lang="id-ID" dirty="0">
                <a:latin typeface="Gill Sans MT" pitchFamily="34" charset="0"/>
              </a:rPr>
              <a:t>yang diproses untuk didapatkan keluaran. Contoh dalam sistem </a:t>
            </a:r>
            <a:r>
              <a:rPr lang="id-ID" dirty="0" smtClean="0">
                <a:latin typeface="Gill Sans MT" pitchFamily="34" charset="0"/>
              </a:rPr>
              <a:t>komputer 	program </a:t>
            </a:r>
            <a:r>
              <a:rPr lang="id-ID" dirty="0">
                <a:latin typeface="Gill Sans MT" pitchFamily="34" charset="0"/>
              </a:rPr>
              <a:t>adalah maintenance input sedangkan data adalah signal input untuk </a:t>
            </a:r>
            <a:r>
              <a:rPr lang="id-ID" dirty="0" smtClean="0">
                <a:latin typeface="Gill Sans MT" pitchFamily="34" charset="0"/>
              </a:rPr>
              <a:t>diolah 	menjadi </a:t>
            </a:r>
            <a:r>
              <a:rPr lang="id-ID" dirty="0">
                <a:latin typeface="Gill Sans MT" pitchFamily="34" charset="0"/>
              </a:rPr>
              <a:t>informasi</a:t>
            </a:r>
            <a:r>
              <a:rPr lang="id-ID" dirty="0" smtClean="0">
                <a:latin typeface="Gill Sans MT" pitchFamily="34" charset="0"/>
              </a:rPr>
              <a:t>.</a:t>
            </a:r>
          </a:p>
          <a:p>
            <a:pPr algn="just">
              <a:buNone/>
            </a:pPr>
            <a:endParaRPr lang="id-ID" dirty="0">
              <a:latin typeface="Gill Sans MT" pitchFamily="34" charset="0"/>
            </a:endParaRPr>
          </a:p>
          <a:p>
            <a:pPr algn="just">
              <a:buNone/>
            </a:pPr>
            <a:r>
              <a:rPr lang="id-ID" dirty="0" smtClean="0">
                <a:solidFill>
                  <a:srgbClr val="FF0000"/>
                </a:solidFill>
                <a:latin typeface="Gill Sans MT" pitchFamily="34" charset="0"/>
              </a:rPr>
              <a:t>6</a:t>
            </a:r>
            <a:r>
              <a:rPr lang="id-ID" dirty="0">
                <a:solidFill>
                  <a:srgbClr val="FF0000"/>
                </a:solidFill>
                <a:latin typeface="Gill Sans MT" pitchFamily="34" charset="0"/>
              </a:rPr>
              <a:t>. </a:t>
            </a:r>
            <a:r>
              <a:rPr lang="id-ID" dirty="0" smtClean="0">
                <a:solidFill>
                  <a:srgbClr val="FF0000"/>
                </a:solidFill>
                <a:latin typeface="Gill Sans MT" pitchFamily="34" charset="0"/>
              </a:rPr>
              <a:t>	Keluaran </a:t>
            </a:r>
            <a:r>
              <a:rPr lang="id-ID" dirty="0">
                <a:solidFill>
                  <a:srgbClr val="FF0000"/>
                </a:solidFill>
                <a:latin typeface="Gill Sans MT" pitchFamily="34" charset="0"/>
              </a:rPr>
              <a:t>sistem (output)</a:t>
            </a:r>
          </a:p>
          <a:p>
            <a:pPr algn="just">
              <a:buNone/>
            </a:pPr>
            <a:r>
              <a:rPr lang="id-ID" dirty="0" smtClean="0">
                <a:latin typeface="Gill Sans MT" pitchFamily="34" charset="0"/>
              </a:rPr>
              <a:t>	</a:t>
            </a:r>
            <a:r>
              <a:rPr lang="sv-SE" dirty="0" smtClean="0">
                <a:latin typeface="Gill Sans MT" pitchFamily="34" charset="0"/>
              </a:rPr>
              <a:t>Keluaran </a:t>
            </a:r>
            <a:r>
              <a:rPr lang="sv-SE" dirty="0">
                <a:latin typeface="Gill Sans MT" pitchFamily="34" charset="0"/>
              </a:rPr>
              <a:t>sistem adalah hasil dari energi yang diolah dan diklasifikasikan </a:t>
            </a:r>
            <a:r>
              <a:rPr lang="sv-SE" dirty="0" smtClean="0">
                <a:latin typeface="Gill Sans MT" pitchFamily="34" charset="0"/>
              </a:rPr>
              <a:t>menjadi</a:t>
            </a:r>
            <a:r>
              <a:rPr lang="id-ID" dirty="0" smtClean="0">
                <a:latin typeface="Gill Sans MT" pitchFamily="34" charset="0"/>
              </a:rPr>
              <a:t> keluaran </a:t>
            </a:r>
            <a:r>
              <a:rPr lang="id-ID" dirty="0">
                <a:latin typeface="Gill Sans MT" pitchFamily="34" charset="0"/>
              </a:rPr>
              <a:t>yang berguna dan sisa pembuangan. Contoh komputer menghasilkan </a:t>
            </a:r>
            <a:r>
              <a:rPr lang="id-ID" dirty="0" smtClean="0">
                <a:latin typeface="Gill Sans MT" pitchFamily="34" charset="0"/>
              </a:rPr>
              <a:t>panas y</a:t>
            </a:r>
            <a:r>
              <a:rPr lang="sv-SE" dirty="0" smtClean="0">
                <a:latin typeface="Gill Sans MT" pitchFamily="34" charset="0"/>
              </a:rPr>
              <a:t>ang </a:t>
            </a:r>
            <a:r>
              <a:rPr lang="sv-SE" dirty="0">
                <a:latin typeface="Gill Sans MT" pitchFamily="34" charset="0"/>
              </a:rPr>
              <a:t>merupakan sisa pembuangan, sedangkan informasi adalah keluaran </a:t>
            </a:r>
            <a:r>
              <a:rPr lang="sv-SE" dirty="0" smtClean="0">
                <a:latin typeface="Gill Sans MT" pitchFamily="34" charset="0"/>
              </a:rPr>
              <a:t>yang</a:t>
            </a:r>
            <a:r>
              <a:rPr lang="id-ID" dirty="0" smtClean="0">
                <a:latin typeface="Gill Sans MT" pitchFamily="34" charset="0"/>
              </a:rPr>
              <a:t> dibutuhkan</a:t>
            </a:r>
            <a:r>
              <a:rPr lang="id-ID" dirty="0">
                <a:latin typeface="Gill Sans MT" pitchFamily="34" charset="0"/>
              </a:rPr>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a:bodyPr>
          <a:lstStyle/>
          <a:p>
            <a:pPr algn="just">
              <a:buNone/>
            </a:pPr>
            <a:r>
              <a:rPr lang="id-ID" sz="1800" dirty="0">
                <a:solidFill>
                  <a:srgbClr val="FF0000"/>
                </a:solidFill>
                <a:latin typeface="Gill Sans MT" pitchFamily="34" charset="0"/>
              </a:rPr>
              <a:t>7. Pengolah sistem</a:t>
            </a:r>
          </a:p>
          <a:p>
            <a:pPr algn="just">
              <a:buNone/>
            </a:pPr>
            <a:r>
              <a:rPr lang="id-ID" sz="1800" dirty="0" smtClean="0">
                <a:latin typeface="Gill Sans MT" pitchFamily="34" charset="0"/>
              </a:rPr>
              <a:t>	</a:t>
            </a:r>
            <a:r>
              <a:rPr lang="sv-SE" sz="1800" dirty="0" smtClean="0">
                <a:latin typeface="Gill Sans MT" pitchFamily="34" charset="0"/>
              </a:rPr>
              <a:t>Suatu </a:t>
            </a:r>
            <a:r>
              <a:rPr lang="sv-SE" sz="1800" dirty="0">
                <a:latin typeface="Gill Sans MT" pitchFamily="34" charset="0"/>
              </a:rPr>
              <a:t>sistem menjadi bagian pengolah yang akan merubah masukkan </a:t>
            </a:r>
            <a:r>
              <a:rPr lang="sv-SE" sz="1800" dirty="0" smtClean="0">
                <a:latin typeface="Gill Sans MT" pitchFamily="34" charset="0"/>
              </a:rPr>
              <a:t>menjadi</a:t>
            </a:r>
            <a:r>
              <a:rPr lang="id-ID" sz="1800" dirty="0" smtClean="0">
                <a:latin typeface="Gill Sans MT" pitchFamily="34" charset="0"/>
              </a:rPr>
              <a:t> </a:t>
            </a:r>
            <a:r>
              <a:rPr lang="sv-SE" sz="1800" dirty="0" smtClean="0">
                <a:latin typeface="Gill Sans MT" pitchFamily="34" charset="0"/>
              </a:rPr>
              <a:t>keluaran</a:t>
            </a:r>
            <a:r>
              <a:rPr lang="sv-SE" sz="1800" dirty="0">
                <a:latin typeface="Gill Sans MT" pitchFamily="34" charset="0"/>
              </a:rPr>
              <a:t>. Sistem produksi akan mengolah bahan baku menjadi bahan jadi, </a:t>
            </a:r>
            <a:r>
              <a:rPr lang="sv-SE" sz="1800" dirty="0" smtClean="0">
                <a:latin typeface="Gill Sans MT" pitchFamily="34" charset="0"/>
              </a:rPr>
              <a:t>sistem</a:t>
            </a:r>
            <a:r>
              <a:rPr lang="id-ID" sz="1800" dirty="0" smtClean="0">
                <a:latin typeface="Gill Sans MT" pitchFamily="34" charset="0"/>
              </a:rPr>
              <a:t> akuntansi </a:t>
            </a:r>
            <a:r>
              <a:rPr lang="id-ID" sz="1800" dirty="0">
                <a:latin typeface="Gill Sans MT" pitchFamily="34" charset="0"/>
              </a:rPr>
              <a:t>akan mengolah data menjadi laporan-laporan keuangan</a:t>
            </a:r>
            <a:r>
              <a:rPr lang="id-ID" sz="1800" dirty="0" smtClean="0">
                <a:latin typeface="Gill Sans MT" pitchFamily="34" charset="0"/>
              </a:rPr>
              <a:t>.</a:t>
            </a:r>
          </a:p>
          <a:p>
            <a:pPr algn="just">
              <a:buNone/>
            </a:pPr>
            <a:endParaRPr lang="id-ID" sz="1800" dirty="0">
              <a:latin typeface="Gill Sans MT" pitchFamily="34" charset="0"/>
            </a:endParaRPr>
          </a:p>
          <a:p>
            <a:pPr algn="just">
              <a:buNone/>
            </a:pPr>
            <a:r>
              <a:rPr lang="id-ID" sz="1800" dirty="0" smtClean="0">
                <a:solidFill>
                  <a:srgbClr val="FF0000"/>
                </a:solidFill>
                <a:latin typeface="Gill Sans MT" pitchFamily="34" charset="0"/>
              </a:rPr>
              <a:t>8</a:t>
            </a:r>
            <a:r>
              <a:rPr lang="id-ID" sz="1800" dirty="0">
                <a:solidFill>
                  <a:srgbClr val="FF0000"/>
                </a:solidFill>
                <a:latin typeface="Gill Sans MT" pitchFamily="34" charset="0"/>
              </a:rPr>
              <a:t>. Sasaran sistem</a:t>
            </a:r>
          </a:p>
          <a:p>
            <a:pPr algn="just">
              <a:buNone/>
            </a:pPr>
            <a:r>
              <a:rPr lang="id-ID" sz="1800" dirty="0" smtClean="0">
                <a:latin typeface="Gill Sans MT" pitchFamily="34" charset="0"/>
              </a:rPr>
              <a:t>	Suatu </a:t>
            </a:r>
            <a:r>
              <a:rPr lang="id-ID" sz="1800" dirty="0">
                <a:latin typeface="Gill Sans MT" pitchFamily="34" charset="0"/>
              </a:rPr>
              <a:t>sistem pasti mempunyai tujuan (goal) atau sasaran (objective). Sasaran </a:t>
            </a:r>
            <a:r>
              <a:rPr lang="id-ID" sz="1800" dirty="0" smtClean="0">
                <a:latin typeface="Gill Sans MT" pitchFamily="34" charset="0"/>
              </a:rPr>
              <a:t>dari sistem </a:t>
            </a:r>
            <a:r>
              <a:rPr lang="id-ID" sz="1800" dirty="0">
                <a:latin typeface="Gill Sans MT" pitchFamily="34" charset="0"/>
              </a:rPr>
              <a:t>sangat menentukan input yang dibutuhkan sistem dan keluaran yang </a:t>
            </a:r>
            <a:r>
              <a:rPr lang="id-ID" sz="1800" dirty="0" smtClean="0">
                <a:latin typeface="Gill Sans MT" pitchFamily="34" charset="0"/>
              </a:rPr>
              <a:t>akan dihasilkan </a:t>
            </a:r>
            <a:r>
              <a:rPr lang="id-ID" sz="1800" dirty="0">
                <a:latin typeface="Gill Sans MT" pitchFamily="34" charset="0"/>
              </a:rPr>
              <a:t>sistem.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Gill Sans MT" pitchFamily="34" charset="0"/>
              </a:rPr>
              <a:t>KLASIFIKASI SISTEM</a:t>
            </a:r>
            <a:endParaRPr lang="id-ID" dirty="0">
              <a:latin typeface="Gill Sans MT" pitchFamily="34" charset="0"/>
            </a:endParaRPr>
          </a:p>
        </p:txBody>
      </p:sp>
      <p:sp>
        <p:nvSpPr>
          <p:cNvPr id="3" name="Content Placeholder 2"/>
          <p:cNvSpPr>
            <a:spLocks noGrp="1"/>
          </p:cNvSpPr>
          <p:nvPr>
            <p:ph idx="1"/>
          </p:nvPr>
        </p:nvSpPr>
        <p:spPr/>
        <p:txBody>
          <a:bodyPr>
            <a:normAutofit lnSpcReduction="10000"/>
          </a:bodyPr>
          <a:lstStyle/>
          <a:p>
            <a:pPr>
              <a:buNone/>
            </a:pPr>
            <a:r>
              <a:rPr lang="id-ID" sz="1800" dirty="0" smtClean="0">
                <a:solidFill>
                  <a:srgbClr val="FF0000"/>
                </a:solidFill>
                <a:latin typeface="Gill Sans MT" pitchFamily="34" charset="0"/>
              </a:rPr>
              <a:t>1.	Sistem Abstrak dan Sistem Fisik</a:t>
            </a:r>
          </a:p>
          <a:p>
            <a:pPr algn="just">
              <a:buNone/>
            </a:pPr>
            <a:r>
              <a:rPr lang="id-ID" sz="1800" dirty="0" smtClean="0">
                <a:latin typeface="Gill Sans MT" pitchFamily="34" charset="0"/>
              </a:rPr>
              <a:t>	Sistem abstrak adalah sistem yang berupa pemikiran atau ide-ide yang tidak tampak secara fisik, misalnya sistem teologia, yaitu suatu sistem yang berupa pemikiran tentang hubungan antara manusia dengan tuhan. Sedangkan sistem fisik merupakan sistem yang ada secara fisik, seperti sistem komputer, sistem produksi, sistem penjualan, sistem administrasi personalia, dan lain sebagainya.</a:t>
            </a:r>
          </a:p>
          <a:p>
            <a:pPr algn="just">
              <a:buNone/>
            </a:pPr>
            <a:endParaRPr lang="id-ID" sz="1800" dirty="0" smtClean="0">
              <a:latin typeface="Gill Sans MT" pitchFamily="34" charset="0"/>
            </a:endParaRPr>
          </a:p>
          <a:p>
            <a:pPr algn="just">
              <a:buAutoNum type="arabicPeriod" startAt="2"/>
            </a:pPr>
            <a:r>
              <a:rPr lang="id-ID" sz="1800" dirty="0" smtClean="0">
                <a:solidFill>
                  <a:srgbClr val="FF0000"/>
                </a:solidFill>
                <a:latin typeface="Gill Sans MT" pitchFamily="34" charset="0"/>
              </a:rPr>
              <a:t>Sistem Alamiah dan Sistem Buatan Manusia</a:t>
            </a:r>
          </a:p>
          <a:p>
            <a:pPr>
              <a:buNone/>
            </a:pPr>
            <a:r>
              <a:rPr lang="id-ID" sz="1800" dirty="0" smtClean="0">
                <a:latin typeface="Gill Sans MT" pitchFamily="34" charset="0"/>
              </a:rPr>
              <a:t>	</a:t>
            </a:r>
            <a:r>
              <a:rPr lang="id-ID" sz="1800" dirty="0" smtClean="0">
                <a:solidFill>
                  <a:srgbClr val="0070C0"/>
                </a:solidFill>
                <a:latin typeface="Gill Sans MT" pitchFamily="34" charset="0"/>
              </a:rPr>
              <a:t>Sistem alamiyah (natural system)</a:t>
            </a:r>
          </a:p>
          <a:p>
            <a:pPr>
              <a:buNone/>
            </a:pPr>
            <a:r>
              <a:rPr lang="id-ID" sz="1800" dirty="0" smtClean="0">
                <a:latin typeface="Gill Sans MT" pitchFamily="34" charset="0"/>
              </a:rPr>
              <a:t>	Sistem alamiyah adalah sistem yang terjadi melalui proses alam, tidak dibuat</a:t>
            </a:r>
          </a:p>
          <a:p>
            <a:pPr>
              <a:buNone/>
            </a:pPr>
            <a:r>
              <a:rPr lang="id-ID" sz="1800" dirty="0" smtClean="0">
                <a:latin typeface="Gill Sans MT" pitchFamily="34" charset="0"/>
              </a:rPr>
              <a:t>	oleh m</a:t>
            </a:r>
            <a:r>
              <a:rPr lang="en-US" sz="1800" dirty="0" err="1" smtClean="0">
                <a:latin typeface="Gill Sans MT" pitchFamily="34" charset="0"/>
              </a:rPr>
              <a:t>anusia</a:t>
            </a:r>
            <a:r>
              <a:rPr lang="en-US" sz="1800" dirty="0" smtClean="0">
                <a:latin typeface="Gill Sans MT" pitchFamily="34" charset="0"/>
              </a:rPr>
              <a:t>, </a:t>
            </a:r>
            <a:r>
              <a:rPr lang="en-US" sz="1800" dirty="0" err="1" smtClean="0">
                <a:latin typeface="Gill Sans MT" pitchFamily="34" charset="0"/>
              </a:rPr>
              <a:t>contoh</a:t>
            </a:r>
            <a:r>
              <a:rPr lang="en-US" sz="1800" dirty="0" smtClean="0">
                <a:latin typeface="Gill Sans MT" pitchFamily="34" charset="0"/>
              </a:rPr>
              <a:t> </a:t>
            </a:r>
            <a:r>
              <a:rPr lang="id-ID" sz="1800" dirty="0" smtClean="0">
                <a:latin typeface="Gill Sans MT" pitchFamily="34" charset="0"/>
              </a:rPr>
              <a:t>Misalnya sistem perputaran bumi.</a:t>
            </a:r>
          </a:p>
          <a:p>
            <a:pPr>
              <a:buNone/>
            </a:pPr>
            <a:endParaRPr lang="id-ID" sz="1800" dirty="0" smtClean="0">
              <a:latin typeface="Gill Sans MT" pitchFamily="34" charset="0"/>
            </a:endParaRPr>
          </a:p>
          <a:p>
            <a:pPr>
              <a:buNone/>
            </a:pPr>
            <a:r>
              <a:rPr lang="id-ID" sz="1800" dirty="0" smtClean="0">
                <a:latin typeface="Gill Sans MT" pitchFamily="34" charset="0"/>
              </a:rPr>
              <a:t>	</a:t>
            </a:r>
            <a:r>
              <a:rPr lang="en-US" sz="1800" dirty="0" err="1" smtClean="0">
                <a:solidFill>
                  <a:srgbClr val="0070C0"/>
                </a:solidFill>
                <a:latin typeface="Gill Sans MT" pitchFamily="34" charset="0"/>
              </a:rPr>
              <a:t>Sistem</a:t>
            </a:r>
            <a:r>
              <a:rPr lang="en-US" sz="1800" dirty="0" smtClean="0">
                <a:solidFill>
                  <a:srgbClr val="0070C0"/>
                </a:solidFill>
                <a:latin typeface="Gill Sans MT" pitchFamily="34" charset="0"/>
              </a:rPr>
              <a:t> </a:t>
            </a:r>
            <a:r>
              <a:rPr lang="en-US" sz="1800" dirty="0" err="1" smtClean="0">
                <a:solidFill>
                  <a:srgbClr val="0070C0"/>
                </a:solidFill>
                <a:latin typeface="Gill Sans MT" pitchFamily="34" charset="0"/>
              </a:rPr>
              <a:t>buatan</a:t>
            </a:r>
            <a:r>
              <a:rPr lang="en-US" sz="1800" dirty="0" smtClean="0">
                <a:solidFill>
                  <a:srgbClr val="0070C0"/>
                </a:solidFill>
                <a:latin typeface="Gill Sans MT" pitchFamily="34" charset="0"/>
              </a:rPr>
              <a:t> </a:t>
            </a:r>
            <a:r>
              <a:rPr lang="en-US" sz="1800" dirty="0" err="1" smtClean="0">
                <a:solidFill>
                  <a:srgbClr val="0070C0"/>
                </a:solidFill>
                <a:latin typeface="Gill Sans MT" pitchFamily="34" charset="0"/>
              </a:rPr>
              <a:t>manusia</a:t>
            </a:r>
            <a:r>
              <a:rPr lang="en-US" sz="1800" dirty="0" smtClean="0">
                <a:solidFill>
                  <a:srgbClr val="0070C0"/>
                </a:solidFill>
                <a:latin typeface="Gill Sans MT" pitchFamily="34" charset="0"/>
              </a:rPr>
              <a:t> (human made system)</a:t>
            </a:r>
          </a:p>
          <a:p>
            <a:pPr>
              <a:buNone/>
            </a:pPr>
            <a:r>
              <a:rPr lang="id-ID" sz="1800" dirty="0" smtClean="0">
                <a:latin typeface="Gill Sans MT" pitchFamily="34" charset="0"/>
              </a:rPr>
              <a:t>	</a:t>
            </a:r>
            <a:r>
              <a:rPr lang="sv-SE" sz="1800" dirty="0" smtClean="0">
                <a:latin typeface="Gill Sans MT" pitchFamily="34" charset="0"/>
              </a:rPr>
              <a:t>Sistem buatan manusia adalah sistem yang dibuat oleh manusia yang melibatkan</a:t>
            </a:r>
          </a:p>
          <a:p>
            <a:pPr>
              <a:buNone/>
            </a:pPr>
            <a:r>
              <a:rPr lang="id-ID" sz="1800" dirty="0" smtClean="0">
                <a:latin typeface="Gill Sans MT" pitchFamily="34" charset="0"/>
              </a:rPr>
              <a:t>	interaksi antara manusia dengan mesin (human machine system). </a:t>
            </a:r>
            <a:endParaRPr lang="id-ID" sz="1800" dirty="0">
              <a:latin typeface="Gill Sans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10000"/>
          </a:bodyPr>
          <a:lstStyle/>
          <a:p>
            <a:pPr algn="just">
              <a:buNone/>
            </a:pPr>
            <a:r>
              <a:rPr lang="id-ID" sz="1800" dirty="0" smtClean="0">
                <a:solidFill>
                  <a:srgbClr val="FF0000"/>
                </a:solidFill>
                <a:latin typeface="Gill Sans MT" pitchFamily="34" charset="0"/>
              </a:rPr>
              <a:t>3.	Sistem Tertentu dan Tak Tentu</a:t>
            </a:r>
          </a:p>
          <a:p>
            <a:pPr algn="just">
              <a:buNone/>
            </a:pPr>
            <a:r>
              <a:rPr lang="id-ID" sz="1800" dirty="0" smtClean="0">
                <a:solidFill>
                  <a:srgbClr val="00B0F0"/>
                </a:solidFill>
                <a:latin typeface="Gill Sans MT" pitchFamily="34" charset="0"/>
              </a:rPr>
              <a:t>	Sistem tertentu (deterministicl system)</a:t>
            </a:r>
          </a:p>
          <a:p>
            <a:pPr algn="just">
              <a:buNone/>
            </a:pPr>
            <a:r>
              <a:rPr lang="id-ID" sz="1800" dirty="0" smtClean="0">
                <a:latin typeface="Gill Sans MT" pitchFamily="34" charset="0"/>
              </a:rPr>
              <a:t>	Sistem tertentu adalah sistem yang beroperasi dengan tingkah laku yang sudah dapat diprediksi, sebagai keluaran sistem yang dapat diramalkan, </a:t>
            </a:r>
            <a:r>
              <a:rPr lang="id-ID" sz="1800" dirty="0" smtClean="0">
                <a:solidFill>
                  <a:srgbClr val="00B050"/>
                </a:solidFill>
                <a:latin typeface="Gill Sans MT" pitchFamily="34" charset="0"/>
              </a:rPr>
              <a:t>contoh :  sistem komputer</a:t>
            </a:r>
          </a:p>
          <a:p>
            <a:pPr algn="just">
              <a:buNone/>
            </a:pPr>
            <a:r>
              <a:rPr lang="id-ID" sz="1800" dirty="0" smtClean="0">
                <a:latin typeface="Gill Sans MT" pitchFamily="34" charset="0"/>
              </a:rPr>
              <a:t>	</a:t>
            </a:r>
            <a:r>
              <a:rPr lang="pl-PL" sz="1800" dirty="0" smtClean="0">
                <a:solidFill>
                  <a:srgbClr val="00B0F0"/>
                </a:solidFill>
                <a:latin typeface="Gill Sans MT" pitchFamily="34" charset="0"/>
              </a:rPr>
              <a:t>Sistem tak tentu (probalistic system)</a:t>
            </a:r>
          </a:p>
          <a:p>
            <a:pPr algn="just">
              <a:buNone/>
            </a:pPr>
            <a:r>
              <a:rPr lang="id-ID" sz="1800" dirty="0" smtClean="0">
                <a:latin typeface="Gill Sans MT" pitchFamily="34" charset="0"/>
              </a:rPr>
              <a:t>	Sistem tak tentu adalah sistem yang kondisi masa depannya tidak dapat diprediksi karena mengandung unsur probabilistik</a:t>
            </a:r>
          </a:p>
          <a:p>
            <a:pPr algn="just">
              <a:buNone/>
            </a:pPr>
            <a:endParaRPr lang="id-ID" sz="1800" dirty="0" smtClean="0">
              <a:latin typeface="Gill Sans MT" pitchFamily="34" charset="0"/>
            </a:endParaRPr>
          </a:p>
          <a:p>
            <a:pPr algn="just">
              <a:buAutoNum type="arabicPeriod" startAt="4"/>
            </a:pPr>
            <a:r>
              <a:rPr lang="id-ID" sz="1800" dirty="0" smtClean="0">
                <a:solidFill>
                  <a:srgbClr val="FF0000"/>
                </a:solidFill>
                <a:latin typeface="Gill Sans MT" pitchFamily="34" charset="0"/>
              </a:rPr>
              <a:t>Sistem Tertutup dan Sistem Terbuka</a:t>
            </a:r>
          </a:p>
          <a:p>
            <a:pPr>
              <a:buNone/>
            </a:pPr>
            <a:r>
              <a:rPr lang="id-ID" sz="1800" dirty="0" smtClean="0"/>
              <a:t>	</a:t>
            </a:r>
            <a:r>
              <a:rPr lang="id-ID" sz="1800" dirty="0" smtClean="0">
                <a:solidFill>
                  <a:srgbClr val="00B0F0"/>
                </a:solidFill>
              </a:rPr>
              <a:t>Sistem tertutup (close system)</a:t>
            </a:r>
          </a:p>
          <a:p>
            <a:pPr algn="just">
              <a:buNone/>
            </a:pPr>
            <a:r>
              <a:rPr lang="id-ID" sz="1800" dirty="0" smtClean="0"/>
              <a:t>	Sistem tertutup adalah sistem yang tidak terpengaruh dan tidak berhubungan 	dengan lingkungan luar, sistem bekerja otomatis tanpa ada turut campur 	lingkungan luar. Secara teoritis sistem tertutup ini ada, kenyataannya tidak ada 	sistem yang benar-benar tertutup, yang ada hanya </a:t>
            </a:r>
            <a:r>
              <a:rPr lang="id-ID" sz="1800" i="1" dirty="0" smtClean="0"/>
              <a:t>relatively closed system. </a:t>
            </a:r>
            <a:r>
              <a:rPr lang="id-ID" sz="1800" i="1" dirty="0" smtClean="0">
                <a:solidFill>
                  <a:srgbClr val="00B050"/>
                </a:solidFill>
              </a:rPr>
              <a:t>Contoh : sistem rapat tertutup.</a:t>
            </a:r>
          </a:p>
          <a:p>
            <a:pPr algn="just">
              <a:buNone/>
            </a:pPr>
            <a:r>
              <a:rPr lang="id-ID" sz="1800" dirty="0" smtClean="0">
                <a:solidFill>
                  <a:srgbClr val="00B0F0"/>
                </a:solidFill>
              </a:rPr>
              <a:t>	Sistem terbuka (open system)</a:t>
            </a:r>
          </a:p>
          <a:p>
            <a:pPr algn="just">
              <a:buNone/>
            </a:pPr>
            <a:r>
              <a:rPr lang="id-ID" sz="1800" dirty="0" smtClean="0"/>
              <a:t>	Sistem terbuka adalah sistem yang berhubungan dan terpengaruh dengan lingkungan luarnya. Sistem ini menerima input dan output dari lingkungan luar 	atau subsistem lainnya. Karena sistem terbuka terpengaruh lingkungan luar maka 	harus mempunyai pengendali yang baik. </a:t>
            </a:r>
            <a:r>
              <a:rPr lang="id-ID" sz="1800" dirty="0" smtClean="0">
                <a:solidFill>
                  <a:srgbClr val="00B050"/>
                </a:solidFill>
              </a:rPr>
              <a:t>Contoh sistem belajar mengajar</a:t>
            </a:r>
            <a:endParaRPr lang="id-ID" sz="1800" dirty="0">
              <a:solidFill>
                <a:srgbClr val="00B050"/>
              </a:solidFill>
              <a:latin typeface="Gill Sans MT"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52</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KONSEP DASAR SISTEM</vt:lpstr>
      <vt:lpstr>DEFINISI SISTEM</vt:lpstr>
      <vt:lpstr>Slide 3</vt:lpstr>
      <vt:lpstr>KARAKTERISTIK SISTEM </vt:lpstr>
      <vt:lpstr>Slide 5</vt:lpstr>
      <vt:lpstr>Slide 6</vt:lpstr>
      <vt:lpstr>Slide 7</vt:lpstr>
      <vt:lpstr>KLASIFIKASI SISTEM</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DASAR SISTEM</dc:title>
  <dc:creator>DINUS</dc:creator>
  <cp:lastModifiedBy>DINUS</cp:lastModifiedBy>
  <cp:revision>18</cp:revision>
  <dcterms:created xsi:type="dcterms:W3CDTF">2018-03-08T03:39:32Z</dcterms:created>
  <dcterms:modified xsi:type="dcterms:W3CDTF">2018-03-14T07:26:26Z</dcterms:modified>
</cp:coreProperties>
</file>