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9" r:id="rId15"/>
    <p:sldId id="280" r:id="rId16"/>
    <p:sldId id="267" r:id="rId17"/>
    <p:sldId id="283" r:id="rId18"/>
    <p:sldId id="285" r:id="rId19"/>
    <p:sldId id="286" r:id="rId20"/>
    <p:sldId id="284" r:id="rId21"/>
    <p:sldId id="287" r:id="rId22"/>
    <p:sldId id="263" r:id="rId23"/>
    <p:sldId id="292" r:id="rId24"/>
    <p:sldId id="266" r:id="rId25"/>
    <p:sldId id="288" r:id="rId26"/>
    <p:sldId id="261" r:id="rId27"/>
    <p:sldId id="289" r:id="rId28"/>
    <p:sldId id="264" r:id="rId29"/>
    <p:sldId id="290" r:id="rId30"/>
    <p:sldId id="291" r:id="rId31"/>
    <p:sldId id="262" r:id="rId32"/>
    <p:sldId id="265" r:id="rId33"/>
    <p:sldId id="281" r:id="rId34"/>
    <p:sldId id="293" r:id="rId35"/>
    <p:sldId id="28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6E4025-5290-4ED9-85A8-69AE5EBDCF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97CD79-684A-4D44-B6DB-D26085AD768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4025-5290-4ED9-85A8-69AE5EBDCF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CD79-684A-4D44-B6DB-D26085AD768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4025-5290-4ED9-85A8-69AE5EBDCF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CD79-684A-4D44-B6DB-D26085AD768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4025-5290-4ED9-85A8-69AE5EBDCF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CD79-684A-4D44-B6DB-D26085AD76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4025-5290-4ED9-85A8-69AE5EBDCF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CD79-684A-4D44-B6DB-D26085AD76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4025-5290-4ED9-85A8-69AE5EBDCF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CD79-684A-4D44-B6DB-D26085AD768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4025-5290-4ED9-85A8-69AE5EBDCF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CD79-684A-4D44-B6DB-D26085AD768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4025-5290-4ED9-85A8-69AE5EBDCF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CD79-684A-4D44-B6DB-D26085AD768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4025-5290-4ED9-85A8-69AE5EBDCF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CD79-684A-4D44-B6DB-D26085AD7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4025-5290-4ED9-85A8-69AE5EBDCF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CD79-684A-4D44-B6DB-D26085AD7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4025-5290-4ED9-85A8-69AE5EBDCF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CD79-684A-4D44-B6DB-D26085AD7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6E4025-5290-4ED9-85A8-69AE5EBDCF3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97CD79-684A-4D44-B6DB-D26085AD76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times.com/2016/12/29/technology/apple-iphone-china-foxconn.html?_r=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hbr.org/2013/09/the-new-improved-keirets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Krisis%20Utang%20Yunani%20Berdampak%20pada%20Perekonomian%20AS%20-%20Laporan%20VOA%2020%20Juni%202011.mp4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Ancam%20Pemerintah,%20Bos%20Besar%20Freeport%20Indonesia%20Langgar%20Perjanjian%20Kontrak%20Karya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87737"/>
            <a:ext cx="8229599" cy="1731982"/>
          </a:xfrm>
        </p:spPr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ke-1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asimetris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diskriminatif</a:t>
            </a:r>
            <a:r>
              <a:rPr lang="en-US" dirty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MNC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produksinya</a:t>
            </a:r>
            <a:r>
              <a:rPr lang="en-US" dirty="0" smtClean="0"/>
              <a:t> (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)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Honda yang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produksinya</a:t>
            </a:r>
            <a:r>
              <a:rPr lang="en-US" dirty="0" smtClean="0"/>
              <a:t> di Amerika </a:t>
            </a:r>
            <a:r>
              <a:rPr lang="en-US" dirty="0" err="1" smtClean="0"/>
              <a:t>Serikat</a:t>
            </a:r>
            <a:r>
              <a:rPr lang="en-US" dirty="0" smtClean="0"/>
              <a:t>, </a:t>
            </a:r>
            <a:r>
              <a:rPr lang="en-US" dirty="0" err="1" smtClean="0"/>
              <a:t>alih-alih</a:t>
            </a:r>
            <a:r>
              <a:rPr lang="en-US" dirty="0" smtClean="0"/>
              <a:t> </a:t>
            </a:r>
            <a:r>
              <a:rPr lang="en-US" dirty="0" err="1" smtClean="0"/>
              <a:t>mengekspor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menghindaran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Risiko</a:t>
            </a:r>
            <a:r>
              <a:rPr lang="en-US" sz="4000" dirty="0" smtClean="0"/>
              <a:t> </a:t>
            </a:r>
            <a:r>
              <a:rPr lang="en-US" sz="4000" dirty="0" err="1" smtClean="0"/>
              <a:t>Ketidaksempurnaan</a:t>
            </a:r>
            <a:r>
              <a:rPr lang="en-US" sz="4000" dirty="0" smtClean="0"/>
              <a:t> </a:t>
            </a:r>
            <a:r>
              <a:rPr lang="en-US" sz="4000" dirty="0" err="1" smtClean="0"/>
              <a:t>Pasar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506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Ketidaksempurnaan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para investor yang </a:t>
            </a:r>
            <a:r>
              <a:rPr lang="en-US" dirty="0" err="1" smtClean="0"/>
              <a:t>ingin</a:t>
            </a:r>
            <a:r>
              <a:rPr lang="en-US" dirty="0" smtClean="0"/>
              <a:t>/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diversifikasi</a:t>
            </a:r>
            <a:r>
              <a:rPr lang="en-US" dirty="0" smtClean="0"/>
              <a:t> </a:t>
            </a:r>
            <a:r>
              <a:rPr lang="en-US" dirty="0" err="1" smtClean="0"/>
              <a:t>portofolionya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Contoh</a:t>
            </a:r>
            <a:r>
              <a:rPr lang="en-US" dirty="0" smtClean="0"/>
              <a:t>: Nestle (MNC </a:t>
            </a:r>
            <a:r>
              <a:rPr lang="en-US" dirty="0" err="1" smtClean="0"/>
              <a:t>dari</a:t>
            </a:r>
            <a:r>
              <a:rPr lang="en-US" dirty="0" smtClean="0"/>
              <a:t> Swiss)</a:t>
            </a:r>
          </a:p>
          <a:p>
            <a:pPr lvl="1"/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‘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unjuk</a:t>
            </a:r>
            <a:r>
              <a:rPr lang="en-US" dirty="0" smtClean="0"/>
              <a:t>’ = 2x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‘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’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merugikan</a:t>
            </a:r>
            <a:r>
              <a:rPr lang="en-US" dirty="0" smtClean="0">
                <a:sym typeface="Wingdings" panose="05000000000000000000" pitchFamily="2" charset="2"/>
              </a:rPr>
              <a:t> investor </a:t>
            </a:r>
            <a:r>
              <a:rPr lang="en-US" dirty="0" err="1" smtClean="0">
                <a:sym typeface="Wingdings" panose="05000000000000000000" pitchFamily="2" charset="2"/>
              </a:rPr>
              <a:t>internasional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harus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beli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lebih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mahal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daripada</a:t>
            </a:r>
            <a:r>
              <a:rPr lang="en-US" dirty="0" smtClean="0">
                <a:sym typeface="Wingdings" panose="05000000000000000000" pitchFamily="2" charset="2"/>
              </a:rPr>
              <a:t> investor </a:t>
            </a:r>
            <a:r>
              <a:rPr lang="en-US" dirty="0" err="1" smtClean="0">
                <a:sym typeface="Wingdings" panose="05000000000000000000" pitchFamily="2" charset="2"/>
              </a:rPr>
              <a:t>lokal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Selisih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harga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kedua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jenis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sahamnya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semakin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berkurang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ketika</a:t>
            </a:r>
            <a:r>
              <a:rPr lang="en-US" dirty="0" smtClean="0">
                <a:sym typeface="Wingdings" panose="05000000000000000000" pitchFamily="2" charset="2"/>
              </a:rPr>
              <a:t> Nestle </a:t>
            </a:r>
            <a:r>
              <a:rPr lang="en-US" dirty="0" err="1" smtClean="0">
                <a:sym typeface="Wingdings" panose="05000000000000000000" pitchFamily="2" charset="2"/>
              </a:rPr>
              <a:t>mencabut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ketentuan</a:t>
            </a:r>
            <a:r>
              <a:rPr lang="en-US" dirty="0" smtClean="0">
                <a:sym typeface="Wingdings" panose="05000000000000000000" pitchFamily="2" charset="2"/>
              </a:rPr>
              <a:t> yang ‘</a:t>
            </a:r>
            <a:r>
              <a:rPr lang="en-US" dirty="0" err="1" smtClean="0">
                <a:sym typeface="Wingdings" panose="05000000000000000000" pitchFamily="2" charset="2"/>
              </a:rPr>
              <a:t>diskriminatif</a:t>
            </a:r>
            <a:r>
              <a:rPr lang="en-US" dirty="0" smtClean="0">
                <a:sym typeface="Wingdings" panose="05000000000000000000" pitchFamily="2" charset="2"/>
              </a:rPr>
              <a:t>’ </a:t>
            </a:r>
            <a:r>
              <a:rPr lang="en-US" dirty="0" err="1" smtClean="0">
                <a:sym typeface="Wingdings" panose="05000000000000000000" pitchFamily="2" charset="2"/>
              </a:rPr>
              <a:t>itu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Risiko</a:t>
            </a:r>
            <a:r>
              <a:rPr lang="en-US" sz="4000" dirty="0"/>
              <a:t> </a:t>
            </a:r>
            <a:r>
              <a:rPr lang="en-US" sz="4000" dirty="0" err="1"/>
              <a:t>Ketidaksempurnaan</a:t>
            </a:r>
            <a:r>
              <a:rPr lang="en-US" sz="4000" dirty="0"/>
              <a:t> </a:t>
            </a:r>
            <a:r>
              <a:rPr lang="en-US" sz="4000" dirty="0" err="1"/>
              <a:t>Pasar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26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Perusahaan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produksinya</a:t>
            </a:r>
            <a:r>
              <a:rPr lang="en-US" dirty="0" smtClean="0"/>
              <a:t> di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memaksimalkan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modal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modal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modal </a:t>
            </a:r>
            <a:r>
              <a:rPr lang="en-US" dirty="0" err="1" smtClean="0"/>
              <a:t>termurah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Case of Apple &amp; Foxconn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terdiversifikasi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investor </a:t>
            </a:r>
            <a:r>
              <a:rPr lang="en-US" dirty="0" err="1" smtClean="0"/>
              <a:t>perorangan</a:t>
            </a:r>
            <a:endParaRPr lang="en-US" dirty="0" smtClean="0"/>
          </a:p>
          <a:p>
            <a:pPr lvl="1"/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portofolio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 lvl="1"/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imbal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lvl="1"/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MNC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menghadapi</a:t>
            </a:r>
            <a:r>
              <a:rPr lang="en-US" dirty="0" smtClean="0"/>
              <a:t> (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) </a:t>
            </a:r>
            <a:r>
              <a:rPr lang="en-US" dirty="0" err="1" smtClean="0"/>
              <a:t>ketidaksempurnaan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berkontribusi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/>
              <a:t>maksimalisasi</a:t>
            </a:r>
            <a:r>
              <a:rPr lang="en-US" b="1" dirty="0" smtClean="0"/>
              <a:t> </a:t>
            </a:r>
            <a:r>
              <a:rPr lang="en-US" b="1" dirty="0" err="1" smtClean="0"/>
              <a:t>kekayaan</a:t>
            </a:r>
            <a:r>
              <a:rPr lang="en-US" b="1" dirty="0" smtClean="0"/>
              <a:t> </a:t>
            </a:r>
            <a:r>
              <a:rPr lang="en-US" b="1" dirty="0" err="1" smtClean="0"/>
              <a:t>pemegang</a:t>
            </a:r>
            <a:r>
              <a:rPr lang="en-US" b="1" dirty="0" smtClean="0"/>
              <a:t> </a:t>
            </a:r>
            <a:r>
              <a:rPr lang="en-US" b="1" dirty="0" err="1" smtClean="0"/>
              <a:t>saham</a:t>
            </a:r>
            <a:r>
              <a:rPr lang="en-US" b="1" dirty="0" smtClean="0"/>
              <a:t> (</a:t>
            </a:r>
            <a:r>
              <a:rPr lang="en-US" b="1" i="1" dirty="0" smtClean="0"/>
              <a:t>shareholder wealth maximization</a:t>
            </a:r>
            <a:r>
              <a:rPr lang="en-US" b="1" dirty="0" smtClean="0"/>
              <a:t>) </a:t>
            </a:r>
            <a:r>
              <a:rPr lang="en-US" dirty="0" smtClean="0"/>
              <a:t>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Manajemen</a:t>
            </a:r>
            <a:r>
              <a:rPr lang="en-US" sz="4400" dirty="0" smtClean="0"/>
              <a:t> </a:t>
            </a:r>
            <a:r>
              <a:rPr lang="en-US" sz="4400" dirty="0" err="1" smtClean="0"/>
              <a:t>Keuangan</a:t>
            </a:r>
            <a:r>
              <a:rPr lang="en-US" sz="4400" dirty="0" smtClean="0"/>
              <a:t> </a:t>
            </a:r>
            <a:r>
              <a:rPr lang="en-US" sz="4400" dirty="0" err="1" smtClean="0"/>
              <a:t>Internasional</a:t>
            </a:r>
            <a:r>
              <a:rPr lang="en-US" sz="4400" dirty="0" smtClean="0"/>
              <a:t> Yang </a:t>
            </a:r>
            <a:r>
              <a:rPr lang="en-US" sz="4400" dirty="0" err="1" smtClean="0"/>
              <a:t>Efektif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300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dianut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di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Misal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/>
              <a:t>Prancis</a:t>
            </a:r>
            <a:r>
              <a:rPr lang="en-US" dirty="0"/>
              <a:t> &amp; </a:t>
            </a:r>
            <a:r>
              <a:rPr lang="en-US" dirty="0" err="1" smtClean="0"/>
              <a:t>Jerman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pemegang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saham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hanya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pihak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pemangku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kepentingan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i="1" dirty="0" smtClean="0">
                <a:sym typeface="Wingdings" panose="05000000000000000000" pitchFamily="2" charset="2"/>
              </a:rPr>
              <a:t>stakeholder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 err="1" smtClean="0">
                <a:sym typeface="Wingdings" panose="05000000000000000000" pitchFamily="2" charset="2"/>
              </a:rPr>
              <a:t>saja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Jepang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tradisi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i="1" dirty="0" smtClean="0">
                <a:sym typeface="Wingdings" panose="05000000000000000000" pitchFamily="2" charset="2"/>
                <a:hlinkClick r:id="rId2"/>
              </a:rPr>
              <a:t>keiretsu</a:t>
            </a:r>
            <a:r>
              <a:rPr lang="en-US" dirty="0" smtClean="0">
                <a:sym typeface="Wingdings" panose="05000000000000000000" pitchFamily="2" charset="2"/>
              </a:rPr>
              <a:t>; </a:t>
            </a:r>
            <a:r>
              <a:rPr lang="en-US" dirty="0" err="1" smtClean="0">
                <a:sym typeface="Wingdings" panose="05000000000000000000" pitchFamily="2" charset="2"/>
              </a:rPr>
              <a:t>semuanya</a:t>
            </a:r>
            <a:r>
              <a:rPr lang="en-US" dirty="0" smtClean="0">
                <a:sym typeface="Wingdings" panose="05000000000000000000" pitchFamily="2" charset="2"/>
              </a:rPr>
              <a:t> agar </a:t>
            </a:r>
            <a:r>
              <a:rPr lang="en-US" dirty="0" err="1" smtClean="0">
                <a:sym typeface="Wingdings" panose="05000000000000000000" pitchFamily="2" charset="2"/>
              </a:rPr>
              <a:t>pangsa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pasar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  <a:r>
              <a:rPr lang="en-US" dirty="0" err="1" smtClean="0">
                <a:sym typeface="Wingdings" panose="05000000000000000000" pitchFamily="2" charset="2"/>
              </a:rPr>
              <a:t>perusahaan-perusahaan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kelompok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i="1" dirty="0" smtClean="0">
                <a:sym typeface="Wingdings" panose="05000000000000000000" pitchFamily="2" charset="2"/>
              </a:rPr>
              <a:t>keiretsu </a:t>
            </a:r>
            <a:r>
              <a:rPr lang="en-US" dirty="0" err="1" smtClean="0">
                <a:sym typeface="Wingdings" panose="05000000000000000000" pitchFamily="2" charset="2"/>
              </a:rPr>
              <a:t>ini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aman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Kompromi</a:t>
            </a:r>
            <a:r>
              <a:rPr lang="en-US" dirty="0" smtClean="0"/>
              <a:t>: </a:t>
            </a:r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err="1"/>
              <a:t>K</a:t>
            </a:r>
            <a:r>
              <a:rPr lang="en-US" dirty="0" err="1" smtClean="0"/>
              <a:t>epuasan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para </a:t>
            </a:r>
            <a:r>
              <a:rPr lang="en-US" i="1" dirty="0" smtClean="0"/>
              <a:t>stakeholder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terpuaskan</a:t>
            </a:r>
            <a:r>
              <a:rPr lang="en-US" dirty="0" smtClean="0"/>
              <a:t> agar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Shareholder Wealth </a:t>
            </a:r>
            <a:r>
              <a:rPr lang="en-US" sz="3600" b="1" dirty="0"/>
              <a:t>M</a:t>
            </a:r>
            <a:r>
              <a:rPr lang="en-US" sz="3600" b="1" dirty="0" smtClean="0"/>
              <a:t>aximization?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1819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Tata </a:t>
            </a:r>
            <a:r>
              <a:rPr lang="en-US" b="1" dirty="0" err="1" smtClean="0"/>
              <a:t>kelola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r>
              <a:rPr lang="en-US" b="1" dirty="0" smtClean="0"/>
              <a:t> (</a:t>
            </a:r>
            <a:r>
              <a:rPr lang="en-US" b="1" i="1" dirty="0" smtClean="0"/>
              <a:t>corporate governance</a:t>
            </a:r>
            <a:r>
              <a:rPr lang="en-US" b="1" dirty="0" smtClean="0"/>
              <a:t>):</a:t>
            </a:r>
            <a:r>
              <a:rPr lang="en-US" dirty="0" smtClean="0"/>
              <a:t> 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 di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para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: Indonesia, Korea, </a:t>
            </a:r>
            <a:r>
              <a:rPr lang="en-US" dirty="0" err="1" smtClean="0"/>
              <a:t>Tiongkok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Rusia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Parmalat</a:t>
            </a:r>
            <a:r>
              <a:rPr lang="en-US" dirty="0" smtClean="0"/>
              <a:t>, yang 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sahamnya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menyembunyikan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di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perusahaannya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Manajemen</a:t>
            </a:r>
            <a:r>
              <a:rPr lang="en-US" sz="4400" dirty="0"/>
              <a:t> </a:t>
            </a:r>
            <a:r>
              <a:rPr lang="en-US" sz="4400" dirty="0" err="1"/>
              <a:t>Keuangan</a:t>
            </a:r>
            <a:r>
              <a:rPr lang="en-US" sz="4400" dirty="0"/>
              <a:t> </a:t>
            </a:r>
            <a:r>
              <a:rPr lang="en-US" sz="4400" dirty="0" err="1"/>
              <a:t>Internasional</a:t>
            </a:r>
            <a:r>
              <a:rPr lang="en-US" sz="4400" dirty="0"/>
              <a:t> Yang </a:t>
            </a:r>
            <a:r>
              <a:rPr lang="en-US" sz="4400" dirty="0" err="1"/>
              <a:t>Efektif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157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global</a:t>
            </a:r>
          </a:p>
          <a:p>
            <a:r>
              <a:rPr lang="en-US" dirty="0" err="1" smtClean="0"/>
              <a:t>Munculnya</a:t>
            </a:r>
            <a:r>
              <a:rPr lang="en-US" dirty="0" smtClean="0"/>
              <a:t> euro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global</a:t>
            </a:r>
          </a:p>
          <a:p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2010</a:t>
            </a:r>
          </a:p>
          <a:p>
            <a:r>
              <a:rPr lang="en-US" dirty="0" err="1" smtClean="0"/>
              <a:t>Liberalisasi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&amp;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berkelanjutan</a:t>
            </a:r>
            <a:endParaRPr lang="en-US" dirty="0" smtClean="0"/>
          </a:p>
          <a:p>
            <a:r>
              <a:rPr lang="en-US" dirty="0" err="1" smtClean="0"/>
              <a:t>Privatisasi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perusahaan-perusahaan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global 2008-2009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Tren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4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rmAutofit/>
          </a:bodyPr>
          <a:lstStyle/>
          <a:p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menderegulasi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valasnya</a:t>
            </a:r>
            <a:r>
              <a:rPr lang="en-US" dirty="0" smtClean="0"/>
              <a:t> (1980) </a:t>
            </a:r>
            <a:r>
              <a:rPr lang="en-US" dirty="0" err="1" smtClean="0"/>
              <a:t>dan</a:t>
            </a:r>
            <a:r>
              <a:rPr lang="en-US" dirty="0" smtClean="0"/>
              <a:t> Tokyo Stock Exchange </a:t>
            </a:r>
            <a:r>
              <a:rPr lang="en-US" dirty="0" err="1" smtClean="0"/>
              <a:t>diakui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pialang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London Stock Exchange (1986)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pialang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i="1" dirty="0" smtClean="0"/>
              <a:t>order-taking function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market-making function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bank-bank </a:t>
            </a:r>
            <a:r>
              <a:rPr lang="en-US" dirty="0" err="1" smtClean="0">
                <a:sym typeface="Wingdings" panose="05000000000000000000" pitchFamily="2" charset="2"/>
              </a:rPr>
              <a:t>umum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asing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berafiliasi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London </a:t>
            </a:r>
            <a:r>
              <a:rPr lang="en-US" dirty="0" err="1" smtClean="0">
                <a:sym typeface="Wingdings" panose="05000000000000000000" pitchFamily="2" charset="2"/>
              </a:rPr>
              <a:t>bisa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menjadi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anggota</a:t>
            </a:r>
            <a:r>
              <a:rPr lang="en-US" dirty="0" smtClean="0">
                <a:sym typeface="Wingdings" panose="05000000000000000000" pitchFamily="2" charset="2"/>
              </a:rPr>
              <a:t> LSE  London </a:t>
            </a:r>
            <a:r>
              <a:rPr lang="en-US" dirty="0" err="1" smtClean="0">
                <a:sym typeface="Wingdings" panose="05000000000000000000" pitchFamily="2" charset="2"/>
              </a:rPr>
              <a:t>menjadi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pasar</a:t>
            </a:r>
            <a:r>
              <a:rPr lang="en-US" dirty="0" smtClean="0">
                <a:sym typeface="Wingdings" panose="05000000000000000000" pitchFamily="2" charset="2"/>
              </a:rPr>
              <a:t> modal paling </a:t>
            </a:r>
            <a:r>
              <a:rPr lang="en-US" dirty="0" err="1" smtClean="0">
                <a:sym typeface="Wingdings" panose="05000000000000000000" pitchFamily="2" charset="2"/>
              </a:rPr>
              <a:t>terbuka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kompetitif</a:t>
            </a:r>
            <a:r>
              <a:rPr lang="en-US" dirty="0" smtClean="0">
                <a:sym typeface="Wingdings" panose="05000000000000000000" pitchFamily="2" charset="2"/>
              </a:rPr>
              <a:t> di </a:t>
            </a:r>
            <a:r>
              <a:rPr lang="en-US" dirty="0" err="1" smtClean="0">
                <a:sym typeface="Wingdings" panose="05000000000000000000" pitchFamily="2" charset="2"/>
              </a:rPr>
              <a:t>dunia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Munculnya</a:t>
            </a:r>
            <a:r>
              <a:rPr lang="en-US" sz="3600" dirty="0" smtClean="0"/>
              <a:t> </a:t>
            </a:r>
            <a:r>
              <a:rPr lang="en-US" sz="3600" dirty="0" err="1" smtClean="0"/>
              <a:t>Pasar</a:t>
            </a:r>
            <a:r>
              <a:rPr lang="en-US" sz="3600" dirty="0" smtClean="0"/>
              <a:t> </a:t>
            </a:r>
            <a:r>
              <a:rPr lang="en-US" sz="3600" dirty="0" err="1" smtClean="0"/>
              <a:t>Keuangan</a:t>
            </a:r>
            <a:r>
              <a:rPr lang="en-US" sz="3600" dirty="0" smtClean="0"/>
              <a:t> Global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219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Deregulasi</a:t>
            </a:r>
            <a:r>
              <a:rPr lang="en-US" dirty="0" smtClean="0"/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persaingan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ketat</a:t>
            </a:r>
            <a:r>
              <a:rPr lang="en-US" dirty="0" smtClean="0">
                <a:sym typeface="Wingdings" panose="05000000000000000000" pitchFamily="2" charset="2"/>
              </a:rPr>
              <a:t> di </a:t>
            </a:r>
            <a:r>
              <a:rPr lang="en-US" dirty="0" err="1" smtClean="0">
                <a:sym typeface="Wingdings" panose="05000000000000000000" pitchFamily="2" charset="2"/>
              </a:rPr>
              <a:t>bidang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jasa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keuangan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melahirkan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inovasi-inovasi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keberagaman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instrumen-instrumen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keuangan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Contoh</a:t>
            </a:r>
            <a:r>
              <a:rPr lang="en-US" dirty="0" smtClean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Kontrak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berjangka</a:t>
            </a:r>
            <a:r>
              <a:rPr lang="en-US" dirty="0" smtClean="0">
                <a:sym typeface="Wingdings" panose="05000000000000000000" pitchFamily="2" charset="2"/>
              </a:rPr>
              <a:t> &amp; </a:t>
            </a:r>
            <a:r>
              <a:rPr lang="en-US" dirty="0" err="1" smtClean="0">
                <a:sym typeface="Wingdings" panose="05000000000000000000" pitchFamily="2" charset="2"/>
              </a:rPr>
              <a:t>Opsi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valas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Kontrak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berjangka</a:t>
            </a:r>
            <a:r>
              <a:rPr lang="en-US" dirty="0">
                <a:sym typeface="Wingdings" panose="05000000000000000000" pitchFamily="2" charset="2"/>
              </a:rPr>
              <a:t> &amp; </a:t>
            </a:r>
            <a:r>
              <a:rPr lang="en-US" dirty="0" err="1">
                <a:sym typeface="Wingdings" panose="05000000000000000000" pitchFamily="2" charset="2"/>
              </a:rPr>
              <a:t>Opsi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indeks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saham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asing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Obligasi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mata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ganda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Reksadana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Internasional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i="1" dirty="0" smtClean="0">
                <a:sym typeface="Wingdings" panose="05000000000000000000" pitchFamily="2" charset="2"/>
              </a:rPr>
              <a:t>Country Funds</a:t>
            </a:r>
          </a:p>
          <a:p>
            <a:pPr lvl="1"/>
            <a:r>
              <a:rPr lang="en-US" i="1" dirty="0" smtClean="0">
                <a:sym typeface="Wingdings" panose="05000000000000000000" pitchFamily="2" charset="2"/>
              </a:rPr>
              <a:t>Exchange Traded Funds</a:t>
            </a:r>
            <a:r>
              <a:rPr lang="en-US" dirty="0" smtClean="0">
                <a:sym typeface="Wingdings" panose="05000000000000000000" pitchFamily="2" charset="2"/>
              </a:rPr>
              <a:t> (ETF)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Munculnya</a:t>
            </a:r>
            <a:r>
              <a:rPr lang="en-US" sz="3600" dirty="0"/>
              <a:t> </a:t>
            </a:r>
            <a:r>
              <a:rPr lang="en-US" sz="3600" dirty="0" err="1"/>
              <a:t>Pasar</a:t>
            </a:r>
            <a:r>
              <a:rPr lang="en-US" sz="3600" dirty="0"/>
              <a:t> </a:t>
            </a:r>
            <a:r>
              <a:rPr lang="en-US" sz="3600" dirty="0" err="1"/>
              <a:t>Keuangan</a:t>
            </a:r>
            <a:r>
              <a:rPr lang="en-US" sz="3600" dirty="0"/>
              <a:t> Global</a:t>
            </a:r>
          </a:p>
        </p:txBody>
      </p:sp>
    </p:spTree>
    <p:extLst>
      <p:ext uri="{BB962C8B-B14F-4D97-AF65-F5344CB8AC3E}">
        <p14:creationId xmlns:p14="http://schemas.microsoft.com/office/powerpoint/2010/main" val="148567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Perusahaan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mendaftarkan</a:t>
            </a:r>
            <a:r>
              <a:rPr lang="en-US" dirty="0" smtClean="0"/>
              <a:t> </a:t>
            </a:r>
            <a:r>
              <a:rPr lang="en-US" dirty="0" err="1" smtClean="0"/>
              <a:t>sahamnya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indeks-indeks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Telkom listing di </a:t>
            </a:r>
            <a:r>
              <a:rPr lang="en-US" i="1" dirty="0" smtClean="0"/>
              <a:t>New York Stock Exchange</a:t>
            </a:r>
            <a:r>
              <a:rPr lang="en-US" dirty="0" smtClean="0"/>
              <a:t> &amp; </a:t>
            </a:r>
            <a:r>
              <a:rPr lang="en-US" i="1" dirty="0" smtClean="0"/>
              <a:t>London Stock Exchange.</a:t>
            </a:r>
          </a:p>
          <a:p>
            <a:pPr lvl="1"/>
            <a:r>
              <a:rPr lang="en-US" dirty="0" err="1" smtClean="0"/>
              <a:t>Indosat</a:t>
            </a:r>
            <a:r>
              <a:rPr lang="en-US" dirty="0" smtClean="0"/>
              <a:t> listing di </a:t>
            </a:r>
            <a:r>
              <a:rPr lang="en-US" i="1" dirty="0"/>
              <a:t>New York Stock </a:t>
            </a:r>
            <a:r>
              <a:rPr lang="en-US" i="1" dirty="0" smtClean="0"/>
              <a:t>Exchange.</a:t>
            </a:r>
          </a:p>
          <a:p>
            <a:pPr lvl="1"/>
            <a:r>
              <a:rPr lang="en-US" dirty="0" smtClean="0"/>
              <a:t>PT. </a:t>
            </a:r>
            <a:r>
              <a:rPr lang="en-US" dirty="0" err="1" smtClean="0"/>
              <a:t>Timah</a:t>
            </a:r>
            <a:r>
              <a:rPr lang="en-US" dirty="0" smtClean="0"/>
              <a:t> di </a:t>
            </a:r>
            <a:r>
              <a:rPr lang="en-US" i="1" dirty="0" smtClean="0"/>
              <a:t>London Stock Exchange.</a:t>
            </a:r>
          </a:p>
          <a:p>
            <a:pPr lvl="1"/>
            <a:r>
              <a:rPr lang="en-US" dirty="0" smtClean="0"/>
              <a:t>PT. Aneka Tambang di </a:t>
            </a:r>
            <a:r>
              <a:rPr lang="en-US" i="1" dirty="0" smtClean="0"/>
              <a:t>Australian Stock Exchange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Munculnya</a:t>
            </a:r>
            <a:r>
              <a:rPr lang="en-US" sz="3600" dirty="0"/>
              <a:t> </a:t>
            </a:r>
            <a:r>
              <a:rPr lang="en-US" sz="3600" dirty="0" err="1"/>
              <a:t>Pasar</a:t>
            </a:r>
            <a:r>
              <a:rPr lang="en-US" sz="3600" dirty="0"/>
              <a:t> </a:t>
            </a:r>
            <a:r>
              <a:rPr lang="en-US" sz="3600" dirty="0" err="1"/>
              <a:t>Keuangan</a:t>
            </a:r>
            <a:r>
              <a:rPr lang="en-US" sz="3600" dirty="0"/>
              <a:t> Global</a:t>
            </a:r>
          </a:p>
        </p:txBody>
      </p:sp>
    </p:spTree>
    <p:extLst>
      <p:ext uri="{BB962C8B-B14F-4D97-AF65-F5344CB8AC3E}">
        <p14:creationId xmlns:p14="http://schemas.microsoft.com/office/powerpoint/2010/main" val="40140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global.</a:t>
            </a:r>
          </a:p>
          <a:p>
            <a:endParaRPr lang="en-US" dirty="0" smtClean="0"/>
          </a:p>
          <a:p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multinasional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keuangannya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kemunculan</a:t>
            </a:r>
            <a:r>
              <a:rPr lang="en-US" dirty="0" smtClean="0"/>
              <a:t> EU (</a:t>
            </a:r>
            <a:r>
              <a:rPr lang="en-US" i="1" dirty="0" smtClean="0"/>
              <a:t>European Union</a:t>
            </a:r>
            <a:r>
              <a:rPr lang="en-US" dirty="0" smtClean="0"/>
              <a:t> / </a:t>
            </a:r>
            <a:r>
              <a:rPr lang="en-US" dirty="0" err="1" smtClean="0"/>
              <a:t>Uni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1999,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euro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 </a:t>
            </a:r>
            <a:r>
              <a:rPr lang="en-US" dirty="0" err="1" smtClean="0"/>
              <a:t>diadopsi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b="1" dirty="0" smtClean="0"/>
              <a:t>domain </a:t>
            </a:r>
            <a:r>
              <a:rPr lang="en-US" b="1" dirty="0" err="1" smtClean="0"/>
              <a:t>transaksi</a:t>
            </a:r>
            <a:r>
              <a:rPr lang="en-US" dirty="0" smtClean="0"/>
              <a:t> euro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dollar Amerika di masa </a:t>
            </a:r>
            <a:r>
              <a:rPr lang="en-US" dirty="0" err="1" smtClean="0"/>
              <a:t>depan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(Euro), </a:t>
            </a:r>
            <a:r>
              <a:rPr lang="en-US" dirty="0" err="1" smtClean="0"/>
              <a:t>pasar-pasar</a:t>
            </a:r>
            <a:r>
              <a:rPr lang="en-US" dirty="0" smtClean="0"/>
              <a:t> modal di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i="1" dirty="0" smtClean="0"/>
              <a:t>market capitalization size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likuditas</a:t>
            </a:r>
            <a:r>
              <a:rPr lang="en-US" dirty="0" smtClean="0"/>
              <a:t> </a:t>
            </a:r>
            <a:r>
              <a:rPr lang="en-US" dirty="0" err="1" smtClean="0"/>
              <a:t>sebanding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modal Amerika.</a:t>
            </a:r>
          </a:p>
          <a:p>
            <a:endParaRPr lang="en-US" dirty="0"/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yang listing di zona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modal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sahamnya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Munculnya</a:t>
            </a:r>
            <a:r>
              <a:rPr lang="en-US" sz="3600" dirty="0" smtClean="0"/>
              <a:t> Euro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Mata </a:t>
            </a:r>
            <a:r>
              <a:rPr lang="en-US" sz="3600" dirty="0" err="1" smtClean="0"/>
              <a:t>Uang</a:t>
            </a:r>
            <a:r>
              <a:rPr lang="en-US" sz="3600" dirty="0" smtClean="0"/>
              <a:t> Global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816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dana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modal,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lender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memudar</a:t>
            </a:r>
            <a:r>
              <a:rPr lang="en-US" dirty="0" smtClean="0"/>
              <a:t>.</a:t>
            </a:r>
          </a:p>
          <a:p>
            <a:endParaRPr lang="en-US" i="1" dirty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di </a:t>
            </a:r>
            <a:r>
              <a:rPr lang="en-US" dirty="0" err="1" smtClean="0"/>
              <a:t>sesama</a:t>
            </a:r>
            <a:r>
              <a:rPr lang="en-US" dirty="0" smtClean="0"/>
              <a:t> zona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menempuh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 err="1" smtClean="0"/>
              <a:t>akusisi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merger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Munculnya</a:t>
            </a:r>
            <a:r>
              <a:rPr lang="en-US" sz="3600" dirty="0"/>
              <a:t> Euro </a:t>
            </a:r>
            <a:r>
              <a:rPr lang="en-US" sz="3600" dirty="0" err="1"/>
              <a:t>Sebagai</a:t>
            </a:r>
            <a:r>
              <a:rPr lang="en-US" sz="3600" dirty="0"/>
              <a:t> Mata </a:t>
            </a:r>
            <a:r>
              <a:rPr lang="en-US" sz="3600" dirty="0" err="1"/>
              <a:t>Uang</a:t>
            </a:r>
            <a:r>
              <a:rPr lang="en-US" sz="3600" dirty="0"/>
              <a:t> Global</a:t>
            </a:r>
          </a:p>
        </p:txBody>
      </p:sp>
    </p:spTree>
    <p:extLst>
      <p:ext uri="{BB962C8B-B14F-4D97-AF65-F5344CB8AC3E}">
        <p14:creationId xmlns:p14="http://schemas.microsoft.com/office/powerpoint/2010/main" val="321473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Defisit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/>
              <a:t>(12,7% </a:t>
            </a:r>
            <a:r>
              <a:rPr lang="en-US" dirty="0" err="1" smtClean="0"/>
              <a:t>dari</a:t>
            </a:r>
            <a:r>
              <a:rPr lang="en-US" dirty="0" smtClean="0"/>
              <a:t> PDB )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/>
              <a:t>. </a:t>
            </a:r>
            <a:r>
              <a:rPr lang="en-US" dirty="0" smtClean="0"/>
              <a:t>(3,7% </a:t>
            </a:r>
            <a:r>
              <a:rPr lang="en-US" dirty="0" err="1" smtClean="0"/>
              <a:t>dari</a:t>
            </a:r>
            <a:r>
              <a:rPr lang="en-US" dirty="0" smtClean="0"/>
              <a:t> PDB)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pemalsuan</a:t>
            </a:r>
            <a:r>
              <a:rPr lang="en-US" dirty="0" smtClean="0">
                <a:sym typeface="Wingdings" panose="05000000000000000000" pitchFamily="2" charset="2"/>
              </a:rPr>
              <a:t> data </a:t>
            </a:r>
            <a:r>
              <a:rPr lang="en-US" dirty="0" err="1" smtClean="0">
                <a:sym typeface="Wingdings" panose="05000000000000000000" pitchFamily="2" charset="2"/>
              </a:rPr>
              <a:t>rekening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negara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pemerintahan</a:t>
            </a:r>
            <a:r>
              <a:rPr lang="en-US" dirty="0" smtClean="0">
                <a:sym typeface="Wingdings" panose="05000000000000000000" pitchFamily="2" charset="2"/>
              </a:rPr>
              <a:t> lama &amp; </a:t>
            </a:r>
            <a:r>
              <a:rPr lang="en-US" dirty="0" err="1" smtClean="0">
                <a:sym typeface="Wingdings" panose="05000000000000000000" pitchFamily="2" charset="2"/>
              </a:rPr>
              <a:t>standar</a:t>
            </a:r>
            <a:r>
              <a:rPr lang="en-US" dirty="0" smtClean="0">
                <a:sym typeface="Wingdings" panose="05000000000000000000" pitchFamily="2" charset="2"/>
              </a:rPr>
              <a:t> zona </a:t>
            </a:r>
            <a:r>
              <a:rPr lang="en-US" dirty="0" err="1" smtClean="0">
                <a:sym typeface="Wingdings" panose="05000000000000000000" pitchFamily="2" charset="2"/>
              </a:rPr>
              <a:t>eropa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menjaga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defisit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anggaran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maksimal</a:t>
            </a:r>
            <a:r>
              <a:rPr lang="en-US" dirty="0" smtClean="0">
                <a:sym typeface="Wingdings" panose="05000000000000000000" pitchFamily="2" charset="2"/>
              </a:rPr>
              <a:t> 3%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PDB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Investor (</a:t>
            </a:r>
            <a:r>
              <a:rPr lang="en-US" dirty="0" err="1" smtClean="0"/>
              <a:t>terutama</a:t>
            </a:r>
            <a:r>
              <a:rPr lang="en-US" dirty="0" smtClean="0"/>
              <a:t> yang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obligasi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) </a:t>
            </a:r>
            <a:r>
              <a:rPr lang="en-US" dirty="0" err="1" smtClean="0"/>
              <a:t>pani</a:t>
            </a:r>
            <a:r>
              <a:rPr lang="en-US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obligasinya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Euro,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(</a:t>
            </a:r>
            <a:r>
              <a:rPr lang="en-US" dirty="0" err="1" smtClean="0"/>
              <a:t>melemahkan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nasionalnya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Krisis</a:t>
            </a:r>
            <a:r>
              <a:rPr lang="en-US" sz="4400" dirty="0"/>
              <a:t> </a:t>
            </a:r>
            <a:r>
              <a:rPr lang="en-US" sz="4400" dirty="0" err="1" smtClean="0"/>
              <a:t>Utang</a:t>
            </a:r>
            <a:r>
              <a:rPr lang="en-US" sz="4400" dirty="0" smtClean="0"/>
              <a:t> </a:t>
            </a:r>
            <a:r>
              <a:rPr lang="en-US" sz="4400" dirty="0" err="1" smtClean="0"/>
              <a:t>Eropa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(</a:t>
            </a:r>
            <a:r>
              <a:rPr lang="en-US" sz="4400" dirty="0" err="1" smtClean="0"/>
              <a:t>Krisis</a:t>
            </a:r>
            <a:r>
              <a:rPr lang="en-US" sz="4400" dirty="0" smtClean="0"/>
              <a:t> </a:t>
            </a:r>
            <a:r>
              <a:rPr lang="en-US" sz="4400" dirty="0" err="1" smtClean="0"/>
              <a:t>Yunani</a:t>
            </a:r>
            <a:r>
              <a:rPr lang="en-US" sz="4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5740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Kepanikan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 yang </a:t>
            </a:r>
            <a:r>
              <a:rPr lang="en-US" dirty="0" err="1"/>
              <a:t>perekonomiannya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melemah</a:t>
            </a:r>
            <a:r>
              <a:rPr lang="en-US" dirty="0"/>
              <a:t>.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di </a:t>
            </a:r>
            <a:r>
              <a:rPr lang="en-US" dirty="0" err="1"/>
              <a:t>negara-negara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tajam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yang </a:t>
            </a:r>
            <a:r>
              <a:rPr lang="en-US" dirty="0" err="1"/>
              <a:t>bersamaan</a:t>
            </a:r>
            <a:r>
              <a:rPr lang="en-US" dirty="0"/>
              <a:t>, euro </a:t>
            </a:r>
            <a:r>
              <a:rPr lang="en-US" dirty="0" err="1"/>
              <a:t>terdepresiasi</a:t>
            </a:r>
            <a:r>
              <a:rPr lang="en-US" dirty="0"/>
              <a:t> (</a:t>
            </a:r>
            <a:r>
              <a:rPr lang="en-US" dirty="0" err="1"/>
              <a:t>melemah</a:t>
            </a:r>
            <a:r>
              <a:rPr lang="en-US" dirty="0"/>
              <a:t> </a:t>
            </a:r>
            <a:r>
              <a:rPr lang="en-US" dirty="0" err="1"/>
              <a:t>nilainya</a:t>
            </a:r>
            <a:r>
              <a:rPr lang="en-US" dirty="0"/>
              <a:t>)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tajam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kredibilitasnya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/>
              <a:t>uang</a:t>
            </a:r>
            <a:r>
              <a:rPr lang="en-US" dirty="0"/>
              <a:t> global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dipertanyakan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Krisis</a:t>
            </a:r>
            <a:r>
              <a:rPr lang="en-US" sz="4400" dirty="0"/>
              <a:t> </a:t>
            </a:r>
            <a:r>
              <a:rPr lang="en-US" sz="4400" dirty="0" err="1"/>
              <a:t>Utang</a:t>
            </a:r>
            <a:r>
              <a:rPr lang="en-US" sz="4400" dirty="0"/>
              <a:t> </a:t>
            </a:r>
            <a:r>
              <a:rPr lang="en-US" sz="4400" dirty="0" err="1"/>
              <a:t>Eropa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(</a:t>
            </a:r>
            <a:r>
              <a:rPr lang="en-US" sz="4400" dirty="0" err="1"/>
              <a:t>Krisis</a:t>
            </a:r>
            <a:r>
              <a:rPr lang="en-US" sz="4400" dirty="0"/>
              <a:t> </a:t>
            </a:r>
            <a:r>
              <a:rPr lang="en-US" sz="4400" dirty="0" err="1"/>
              <a:t>Yunani</a:t>
            </a:r>
            <a:r>
              <a:rPr lang="en-US" sz="4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642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Ex: </a:t>
            </a:r>
            <a:r>
              <a:rPr lang="en-US" sz="4400" dirty="0" err="1"/>
              <a:t>Krisis</a:t>
            </a:r>
            <a:r>
              <a:rPr lang="en-US" sz="4400" dirty="0"/>
              <a:t> </a:t>
            </a:r>
            <a:r>
              <a:rPr lang="en-US" sz="4400" dirty="0" err="1"/>
              <a:t>Yunani</a:t>
            </a:r>
            <a:r>
              <a:rPr lang="en-US" sz="4400" dirty="0"/>
              <a:t> </a:t>
            </a:r>
            <a:br>
              <a:rPr lang="en-US" sz="4400" dirty="0"/>
            </a:br>
            <a:r>
              <a:rPr lang="en-US" sz="4400" dirty="0"/>
              <a:t>(2009-2015)</a:t>
            </a:r>
          </a:p>
        </p:txBody>
      </p:sp>
      <p:pic>
        <p:nvPicPr>
          <p:cNvPr id="1026" name="Picture 2" descr="C:\Users\vinko_dell\Documents\GomPlayer\Capture\Krisis Utang Yunani Berdampak pada Perekonomian AS - Laporan VOA 20 Juni 2011.mp4_000060564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399"/>
            <a:ext cx="5943600" cy="473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10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terbukti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 smtClean="0"/>
              <a:t>proteksionis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PDB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Argentina = </a:t>
            </a:r>
            <a:r>
              <a:rPr lang="en-US" dirty="0" err="1" smtClean="0"/>
              <a:t>dari</a:t>
            </a:r>
            <a:r>
              <a:rPr lang="en-US" dirty="0" smtClean="0"/>
              <a:t> 2,1% (1973) </a:t>
            </a:r>
            <a:r>
              <a:rPr lang="en-US" dirty="0" err="1" smtClean="0"/>
              <a:t>ke</a:t>
            </a:r>
            <a:r>
              <a:rPr lang="en-US" dirty="0" smtClean="0"/>
              <a:t> 21,7% (2006)</a:t>
            </a:r>
            <a:endParaRPr lang="en-US" dirty="0" smtClean="0"/>
          </a:p>
          <a:p>
            <a:pPr lvl="1"/>
            <a:r>
              <a:rPr lang="en-US" dirty="0" err="1" smtClean="0"/>
              <a:t>Brasil</a:t>
            </a:r>
            <a:r>
              <a:rPr lang="en-US" dirty="0" smtClean="0"/>
              <a:t> =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2,6% (1973</a:t>
            </a:r>
            <a:r>
              <a:rPr lang="en-US" dirty="0"/>
              <a:t>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12,9</a:t>
            </a:r>
            <a:r>
              <a:rPr lang="en-US" dirty="0" smtClean="0"/>
              <a:t>% (2006)</a:t>
            </a:r>
            <a:endParaRPr lang="en-US" dirty="0" smtClean="0"/>
          </a:p>
          <a:p>
            <a:pPr lvl="1"/>
            <a:r>
              <a:rPr lang="en-US" dirty="0" err="1" smtClean="0"/>
              <a:t>Meksiko</a:t>
            </a:r>
            <a:r>
              <a:rPr lang="en-US" dirty="0" smtClean="0"/>
              <a:t> =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2,2% (1973</a:t>
            </a:r>
            <a:r>
              <a:rPr lang="en-US" dirty="0"/>
              <a:t>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29,8% (2006)</a:t>
            </a:r>
            <a:endParaRPr lang="en-US" dirty="0" smtClean="0"/>
          </a:p>
          <a:p>
            <a:pPr lvl="1"/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di </a:t>
            </a:r>
            <a:r>
              <a:rPr lang="en-US" b="1" dirty="0" err="1" smtClean="0"/>
              <a:t>Tampilan</a:t>
            </a:r>
            <a:r>
              <a:rPr lang="en-US" b="1" dirty="0" smtClean="0"/>
              <a:t> 1.4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 smtClean="0"/>
              <a:t>Liberalisasi</a:t>
            </a:r>
            <a:r>
              <a:rPr lang="en-US" sz="4800" dirty="0" smtClean="0"/>
              <a:t> </a:t>
            </a:r>
            <a:r>
              <a:rPr lang="en-US" sz="4800" dirty="0" err="1" smtClean="0"/>
              <a:t>Perdagangan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887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keunggulan</a:t>
            </a:r>
            <a:r>
              <a:rPr lang="en-US" b="1" dirty="0" smtClean="0"/>
              <a:t> </a:t>
            </a:r>
            <a:r>
              <a:rPr lang="en-US" b="1" dirty="0" err="1" smtClean="0"/>
              <a:t>komparatif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komparatif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diperdagangkan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logika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kuat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semakin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meningkatkan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perdagangan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bebas</a:t>
            </a:r>
            <a:r>
              <a:rPr lang="en-US" dirty="0" smtClean="0">
                <a:sym typeface="Wingdings" panose="05000000000000000000" pitchFamily="2" charset="2"/>
              </a:rPr>
              <a:t> &amp; </a:t>
            </a:r>
            <a:r>
              <a:rPr lang="en-US" dirty="0" err="1" smtClean="0">
                <a:sym typeface="Wingdings" panose="05000000000000000000" pitchFamily="2" charset="2"/>
              </a:rPr>
              <a:t>menghilangkan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  <a:r>
              <a:rPr lang="en-US" dirty="0" err="1" smtClean="0">
                <a:sym typeface="Wingdings" panose="05000000000000000000" pitchFamily="2" charset="2"/>
              </a:rPr>
              <a:t>hambatan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perdagangan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/>
              <a:t>GATT &amp; WTO </a:t>
            </a:r>
            <a:r>
              <a:rPr lang="en-US" dirty="0" smtClean="0">
                <a:sym typeface="Wingdings" panose="05000000000000000000" pitchFamily="2" charset="2"/>
              </a:rPr>
              <a:t> di level global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Uni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Eropa</a:t>
            </a:r>
            <a:r>
              <a:rPr lang="en-US" dirty="0" smtClean="0">
                <a:sym typeface="Wingdings" panose="05000000000000000000" pitchFamily="2" charset="2"/>
              </a:rPr>
              <a:t> &amp; NAFTA  di level regional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Alasan</a:t>
            </a:r>
            <a:r>
              <a:rPr lang="en-US" sz="4400" dirty="0" smtClean="0"/>
              <a:t> </a:t>
            </a:r>
            <a:r>
              <a:rPr lang="en-US" sz="4400" dirty="0" err="1" smtClean="0"/>
              <a:t>Mendasar</a:t>
            </a:r>
            <a:r>
              <a:rPr lang="en-US" sz="4400" dirty="0" smtClean="0"/>
              <a:t> </a:t>
            </a:r>
            <a:r>
              <a:rPr lang="en-US" sz="4400" dirty="0" err="1" smtClean="0"/>
              <a:t>Perdagangan</a:t>
            </a:r>
            <a:r>
              <a:rPr lang="en-US" sz="4400" dirty="0" smtClean="0"/>
              <a:t> </a:t>
            </a:r>
            <a:r>
              <a:rPr lang="en-US" sz="4400" dirty="0" err="1" smtClean="0"/>
              <a:t>Internasional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6608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Tiongkok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India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perdagangannya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1970-an </a:t>
            </a:r>
            <a:r>
              <a:rPr lang="en-US" dirty="0" err="1" smtClean="0"/>
              <a:t>dan</a:t>
            </a:r>
            <a:r>
              <a:rPr lang="en-US" dirty="0" smtClean="0"/>
              <a:t> 1990-an. </a:t>
            </a:r>
          </a:p>
          <a:p>
            <a:r>
              <a:rPr lang="en-US" dirty="0" err="1" smtClean="0"/>
              <a:t>Tiongkok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Amerika </a:t>
            </a:r>
            <a:r>
              <a:rPr lang="en-US" dirty="0" err="1" smtClean="0"/>
              <a:t>Serikat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India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(update data 2013)</a:t>
            </a:r>
          </a:p>
          <a:p>
            <a:r>
              <a:rPr lang="en-US" dirty="0" smtClean="0"/>
              <a:t>Indonesia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i="1" dirty="0" smtClean="0"/>
              <a:t>outsource </a:t>
            </a:r>
            <a:r>
              <a:rPr lang="en-US" dirty="0" smtClean="0"/>
              <a:t>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dukungan</a:t>
            </a:r>
            <a:r>
              <a:rPr lang="en-US" dirty="0" smtClean="0"/>
              <a:t> back-office,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(R&amp;D)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Alasan</a:t>
            </a:r>
            <a:r>
              <a:rPr lang="en-US" sz="4000" dirty="0"/>
              <a:t> </a:t>
            </a:r>
            <a:r>
              <a:rPr lang="en-US" sz="4000" dirty="0" err="1"/>
              <a:t>Mendasar</a:t>
            </a:r>
            <a:r>
              <a:rPr lang="en-US" sz="4000" dirty="0"/>
              <a:t> </a:t>
            </a:r>
            <a:r>
              <a:rPr lang="en-US" sz="4000" dirty="0" err="1"/>
              <a:t>Perdagangan</a:t>
            </a:r>
            <a:r>
              <a:rPr lang="en-US" sz="4000" dirty="0"/>
              <a:t> </a:t>
            </a:r>
            <a:r>
              <a:rPr lang="en-US" sz="4000" dirty="0" err="1"/>
              <a:t>Internasional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578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Privatisasi</a:t>
            </a:r>
            <a:r>
              <a:rPr lang="en-US" b="1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bisnisnya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menyerahkannya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dekade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BUMN di-</a:t>
            </a:r>
            <a:r>
              <a:rPr lang="en-US" dirty="0" err="1" smtClean="0"/>
              <a:t>privatisasi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kejatuhan</a:t>
            </a:r>
            <a:r>
              <a:rPr lang="en-US" dirty="0" smtClean="0"/>
              <a:t> </a:t>
            </a:r>
            <a:r>
              <a:rPr lang="en-US" dirty="0" err="1" smtClean="0"/>
              <a:t>komunisme</a:t>
            </a:r>
            <a:r>
              <a:rPr lang="en-US" dirty="0" smtClean="0"/>
              <a:t> di </a:t>
            </a:r>
            <a:r>
              <a:rPr lang="en-US" dirty="0" err="1" smtClean="0"/>
              <a:t>neara-negara</a:t>
            </a:r>
            <a:r>
              <a:rPr lang="en-US" dirty="0" smtClean="0"/>
              <a:t> Blok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negara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mulai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melepas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bisnis-bisnis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negara</a:t>
            </a:r>
            <a:r>
              <a:rPr lang="en-US" dirty="0" smtClean="0">
                <a:sym typeface="Wingdings" panose="05000000000000000000" pitchFamily="2" charset="2"/>
              </a:rPr>
              <a:t> (BUMN) yang </a:t>
            </a:r>
            <a:r>
              <a:rPr lang="en-US" dirty="0" err="1" smtClean="0">
                <a:sym typeface="Wingdings" panose="05000000000000000000" pitchFamily="2" charset="2"/>
              </a:rPr>
              <a:t>tidak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  <a:r>
              <a:rPr lang="en-US" dirty="0" err="1" smtClean="0">
                <a:sym typeface="Wingdings" panose="05000000000000000000" pitchFamily="2" charset="2"/>
              </a:rPr>
              <a:t>efisien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Privatisasi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4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Privatisasi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nasionalnya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mengizinkan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Ekonom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privatisasi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20%.</a:t>
            </a:r>
          </a:p>
          <a:p>
            <a:endParaRPr lang="en-US" dirty="0"/>
          </a:p>
          <a:p>
            <a:r>
              <a:rPr lang="en-US" dirty="0" err="1"/>
              <a:t>Privatisasi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modal </a:t>
            </a:r>
            <a:r>
              <a:rPr lang="en-US" dirty="0" err="1"/>
              <a:t>internasional</a:t>
            </a:r>
            <a:r>
              <a:rPr lang="en-US" dirty="0"/>
              <a:t> demi </a:t>
            </a:r>
            <a:r>
              <a:rPr lang="en-US" dirty="0" err="1"/>
              <a:t>mendanai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BUMN +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tenaga-tenaga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(ex: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CEO)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Privatisasi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8281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di era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global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b="1" u="sng" dirty="0" err="1" smtClean="0"/>
              <a:t>sangat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terintegrasi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Penyebab</a:t>
            </a:r>
            <a:r>
              <a:rPr lang="en-US" dirty="0" smtClean="0"/>
              <a:t> “</a:t>
            </a:r>
            <a:r>
              <a:rPr lang="en-US" dirty="0" err="1" smtClean="0"/>
              <a:t>terintegrasi</a:t>
            </a:r>
            <a:r>
              <a:rPr lang="en-US" dirty="0" smtClean="0"/>
              <a:t>”:</a:t>
            </a:r>
          </a:p>
          <a:p>
            <a:pPr lvl="1"/>
            <a:r>
              <a:rPr lang="en-US" dirty="0" err="1" smtClean="0"/>
              <a:t>Liberalisasi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endParaRPr lang="en-US" dirty="0"/>
          </a:p>
          <a:p>
            <a:pPr lvl="1"/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3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Cara-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privatisasi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Melelang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“voucher”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Republik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Ceko</a:t>
            </a:r>
            <a:r>
              <a:rPr lang="en-US" dirty="0" smtClean="0">
                <a:sym typeface="Wingdings" panose="05000000000000000000" pitchFamily="2" charset="2"/>
              </a:rPr>
              <a:t> &amp; </a:t>
            </a:r>
            <a:r>
              <a:rPr lang="en-US" dirty="0" err="1" smtClean="0">
                <a:sym typeface="Wingdings" panose="05000000000000000000" pitchFamily="2" charset="2"/>
              </a:rPr>
              <a:t>Rusia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Mendaftarkan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perusahaan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bursa </a:t>
            </a:r>
            <a:r>
              <a:rPr lang="en-US" dirty="0" err="1" smtClean="0">
                <a:sym typeface="Wingdings" panose="05000000000000000000" pitchFamily="2" charset="2"/>
              </a:rPr>
              <a:t>saham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tapi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prinsip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mempertahankan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mayoritas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kepemilikan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sahamnya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Tiongkok</a:t>
            </a:r>
            <a:r>
              <a:rPr lang="en-US" dirty="0" smtClean="0">
                <a:sym typeface="Wingdings" panose="05000000000000000000" pitchFamily="2" charset="2"/>
              </a:rPr>
              <a:t> (1500-an </a:t>
            </a:r>
            <a:r>
              <a:rPr lang="en-US" dirty="0" err="1" smtClean="0">
                <a:sym typeface="Wingdings" panose="05000000000000000000" pitchFamily="2" charset="2"/>
              </a:rPr>
              <a:t>perusahaan</a:t>
            </a:r>
            <a:r>
              <a:rPr lang="en-US" dirty="0" smtClean="0">
                <a:sym typeface="Wingdings" panose="05000000000000000000" pitchFamily="2" charset="2"/>
              </a:rPr>
              <a:t> di bursa) &amp; Indonesia (500-an </a:t>
            </a:r>
            <a:r>
              <a:rPr lang="en-US" dirty="0" err="1" smtClean="0">
                <a:sym typeface="Wingdings" panose="05000000000000000000" pitchFamily="2" charset="2"/>
              </a:rPr>
              <a:t>perusahaan</a:t>
            </a:r>
            <a:r>
              <a:rPr lang="en-US" dirty="0" smtClean="0">
                <a:sym typeface="Wingdings" panose="05000000000000000000" pitchFamily="2" charset="2"/>
              </a:rPr>
              <a:t> di bursa)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Privatisasi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1164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hipotek</a:t>
            </a:r>
            <a:r>
              <a:rPr lang="en-US" dirty="0" smtClean="0"/>
              <a:t> di AS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macet</a:t>
            </a:r>
            <a:r>
              <a:rPr lang="en-US" dirty="0" smtClean="0"/>
              <a:t> yang </a:t>
            </a:r>
            <a:r>
              <a:rPr lang="en-US" dirty="0" err="1" smtClean="0"/>
              <a:t>parah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meluas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menjadi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krisis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keuangan</a:t>
            </a:r>
            <a:r>
              <a:rPr lang="en-US" dirty="0" smtClean="0">
                <a:sym typeface="Wingdings" panose="05000000000000000000" pitchFamily="2" charset="2"/>
              </a:rPr>
              <a:t> global 2008-2009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Faktor-faktor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penyebab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krisis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keuangan</a:t>
            </a:r>
            <a:r>
              <a:rPr lang="en-US" dirty="0">
                <a:sym typeface="Wingdings" panose="05000000000000000000" pitchFamily="2" charset="2"/>
              </a:rPr>
              <a:t> global </a:t>
            </a:r>
            <a:r>
              <a:rPr lang="en-US" dirty="0" smtClean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en-US" dirty="0" err="1" smtClean="0"/>
              <a:t>Pinjaman</a:t>
            </a:r>
            <a:r>
              <a:rPr lang="en-US" dirty="0" smtClean="0"/>
              <a:t> &amp;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bank</a:t>
            </a:r>
          </a:p>
          <a:p>
            <a:pPr lvl="1"/>
            <a:r>
              <a:rPr lang="en-US" dirty="0" err="1" smtClean="0"/>
              <a:t>Kegagalan</a:t>
            </a:r>
            <a:r>
              <a:rPr lang="en-US" dirty="0" smtClean="0"/>
              <a:t> regulator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preventif</a:t>
            </a:r>
            <a:r>
              <a:rPr lang="en-US" dirty="0" smtClean="0"/>
              <a:t> yang </a:t>
            </a:r>
            <a:r>
              <a:rPr lang="en-US" dirty="0" err="1" smtClean="0"/>
              <a:t>terlalu</a:t>
            </a:r>
            <a:r>
              <a:rPr lang="en-US" dirty="0" smtClean="0"/>
              <a:t> lama</a:t>
            </a:r>
          </a:p>
          <a:p>
            <a:pPr lvl="1"/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Krisis</a:t>
            </a:r>
            <a:r>
              <a:rPr lang="en-US" sz="4400" dirty="0"/>
              <a:t> </a:t>
            </a:r>
            <a:r>
              <a:rPr lang="en-US" sz="4400" dirty="0" err="1"/>
              <a:t>Keuangan</a:t>
            </a:r>
            <a:r>
              <a:rPr lang="en-US" sz="4400" dirty="0"/>
              <a:t> Global </a:t>
            </a:r>
            <a:r>
              <a:rPr lang="en-US" sz="4400" dirty="0" smtClean="0"/>
              <a:t>(</a:t>
            </a:r>
            <a:r>
              <a:rPr lang="en-US" sz="4400" i="1" dirty="0" smtClean="0"/>
              <a:t>Subprime Mortgage Crisis)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3745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 zaman modern,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semata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pengendali</a:t>
            </a:r>
            <a:r>
              <a:rPr lang="en-US" dirty="0" smtClean="0"/>
              <a:t> modal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komparatif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Pengendali</a:t>
            </a:r>
            <a:r>
              <a:rPr lang="en-US" dirty="0" smtClean="0"/>
              <a:t> modal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multinasional</a:t>
            </a:r>
            <a:r>
              <a:rPr lang="en-US" dirty="0" smtClean="0"/>
              <a:t> (MNC).</a:t>
            </a:r>
          </a:p>
          <a:p>
            <a:endParaRPr lang="en-US" dirty="0" smtClean="0"/>
          </a:p>
          <a:p>
            <a:r>
              <a:rPr lang="en-US" b="1" dirty="0" smtClean="0"/>
              <a:t>MNC</a:t>
            </a:r>
            <a:r>
              <a:rPr lang="en-US" dirty="0" smtClean="0"/>
              <a:t> =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di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di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Perusahaan </a:t>
            </a:r>
            <a:r>
              <a:rPr lang="en-US" sz="4000" dirty="0" err="1" smtClean="0"/>
              <a:t>Multinasional</a:t>
            </a:r>
            <a:r>
              <a:rPr lang="en-US" sz="4000" dirty="0" smtClean="0"/>
              <a:t> (MNC)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49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MNC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di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modal yang </a:t>
            </a:r>
            <a:r>
              <a:rPr lang="en-US" dirty="0" err="1"/>
              <a:t>dibiayai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dana yang </a:t>
            </a:r>
            <a:r>
              <a:rPr lang="en-US" dirty="0" err="1"/>
              <a:t>dihimpun</a:t>
            </a:r>
            <a:r>
              <a:rPr lang="en-US" dirty="0"/>
              <a:t> di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penerbitan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investor di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di </a:t>
            </a:r>
            <a:r>
              <a:rPr lang="en-US" dirty="0" err="1"/>
              <a:t>negara-negara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General Electric (GE), British Petroleum (BP), Toyota, BMW, Honda, Mitsubishi, Wal-Mart, Procter &amp; Gamble, Nestle, Sony,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Perusahaan </a:t>
            </a:r>
            <a:r>
              <a:rPr lang="en-US" sz="4000" dirty="0" err="1"/>
              <a:t>Multinasional</a:t>
            </a:r>
            <a:r>
              <a:rPr lang="en-US" sz="4000" dirty="0"/>
              <a:t> (MNC)</a:t>
            </a:r>
          </a:p>
        </p:txBody>
      </p:sp>
    </p:spTree>
    <p:extLst>
      <p:ext uri="{BB962C8B-B14F-4D97-AF65-F5344CB8AC3E}">
        <p14:creationId xmlns:p14="http://schemas.microsoft.com/office/powerpoint/2010/main" val="168872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MNC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keberadaannya</a:t>
            </a:r>
            <a:r>
              <a:rPr lang="en-US" dirty="0" smtClean="0"/>
              <a:t>  di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</a:p>
          <a:p>
            <a:pPr lvl="1"/>
            <a:r>
              <a:rPr lang="en-US" b="1" dirty="0" err="1" smtClean="0"/>
              <a:t>Keuntungan</a:t>
            </a:r>
            <a:r>
              <a:rPr lang="en-US" b="1" dirty="0" smtClean="0"/>
              <a:t> </a:t>
            </a:r>
            <a:r>
              <a:rPr lang="en-US" b="1" dirty="0" err="1" smtClean="0"/>
              <a:t>Skala</a:t>
            </a:r>
            <a:r>
              <a:rPr lang="en-US" b="1" dirty="0" smtClean="0"/>
              <a:t> </a:t>
            </a:r>
            <a:r>
              <a:rPr lang="en-US" b="1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R&amp;D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global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menyatukan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global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pemasoknya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&amp;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global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minimal.</a:t>
            </a:r>
          </a:p>
          <a:p>
            <a:pPr lvl="1"/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di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R&amp;D yang </a:t>
            </a:r>
            <a:r>
              <a:rPr lang="en-US" dirty="0" err="1" smtClean="0"/>
              <a:t>baik</a:t>
            </a:r>
            <a:r>
              <a:rPr lang="en-US" dirty="0" smtClean="0"/>
              <a:t> di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Perusahaan </a:t>
            </a:r>
            <a:r>
              <a:rPr lang="en-US" sz="4000" dirty="0" err="1"/>
              <a:t>Multinasional</a:t>
            </a:r>
            <a:r>
              <a:rPr lang="en-US" sz="4000" dirty="0"/>
              <a:t> (MNC)</a:t>
            </a:r>
          </a:p>
        </p:txBody>
      </p:sp>
    </p:spTree>
    <p:extLst>
      <p:ext uri="{BB962C8B-B14F-4D97-AF65-F5344CB8AC3E}">
        <p14:creationId xmlns:p14="http://schemas.microsoft.com/office/powerpoint/2010/main" val="324550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Outsource</a:t>
            </a:r>
            <a:r>
              <a:rPr lang="en-US" dirty="0" smtClean="0"/>
              <a:t> =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dua-duanya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Microsoft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i="1" dirty="0" smtClean="0"/>
              <a:t>outsource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Flextronics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konsol</a:t>
            </a:r>
            <a:r>
              <a:rPr lang="en-US" dirty="0" smtClean="0"/>
              <a:t> game Xbox-</a:t>
            </a:r>
            <a:r>
              <a:rPr lang="en-US" dirty="0" err="1" smtClean="0"/>
              <a:t>nya</a:t>
            </a:r>
            <a:r>
              <a:rPr lang="en-US" dirty="0" smtClean="0"/>
              <a:t>. </a:t>
            </a:r>
            <a:r>
              <a:rPr lang="en-US" dirty="0" err="1" smtClean="0"/>
              <a:t>Alasannya</a:t>
            </a:r>
            <a:r>
              <a:rPr lang="en-US" dirty="0" smtClean="0"/>
              <a:t>, </a:t>
            </a:r>
            <a:r>
              <a:rPr lang="en-US" dirty="0" err="1" smtClean="0"/>
              <a:t>Flextronik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logistik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Tiongkok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Perusahaan </a:t>
            </a:r>
            <a:r>
              <a:rPr lang="en-US" sz="4000" dirty="0" err="1"/>
              <a:t>Multinasional</a:t>
            </a:r>
            <a:r>
              <a:rPr lang="en-US" sz="4000" dirty="0"/>
              <a:t> (MNC)</a:t>
            </a:r>
          </a:p>
        </p:txBody>
      </p:sp>
    </p:spTree>
    <p:extLst>
      <p:ext uri="{BB962C8B-B14F-4D97-AF65-F5344CB8AC3E}">
        <p14:creationId xmlns:p14="http://schemas.microsoft.com/office/powerpoint/2010/main" val="346580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global </a:t>
            </a:r>
            <a:r>
              <a:rPr lang="en-US" dirty="0" err="1" smtClean="0"/>
              <a:t>berkat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para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multinasional</a:t>
            </a:r>
            <a:r>
              <a:rPr lang="en-US" dirty="0" smtClean="0"/>
              <a:t> (MNC—</a:t>
            </a:r>
            <a:r>
              <a:rPr lang="en-US" i="1" dirty="0" smtClean="0"/>
              <a:t>Multinational Corporation</a:t>
            </a:r>
            <a:r>
              <a:rPr lang="en-US" dirty="0" smtClean="0"/>
              <a:t>) yang </a:t>
            </a:r>
            <a:r>
              <a:rPr lang="en-US" b="1" dirty="0" err="1" smtClean="0"/>
              <a:t>menyediakan</a:t>
            </a:r>
            <a:r>
              <a:rPr lang="en-US" b="1" dirty="0" smtClean="0"/>
              <a:t> input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menempatkan</a:t>
            </a:r>
            <a:r>
              <a:rPr lang="en-US" b="1" dirty="0" smtClean="0"/>
              <a:t> </a:t>
            </a:r>
            <a:r>
              <a:rPr lang="en-US" b="1" dirty="0" err="1" smtClean="0"/>
              <a:t>produksi</a:t>
            </a:r>
            <a:r>
              <a:rPr lang="en-US" dirty="0" smtClean="0"/>
              <a:t> di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biayanya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labanya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Laptop / PC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komponennya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 di </a:t>
            </a:r>
            <a:r>
              <a:rPr lang="en-US" dirty="0" err="1" smtClean="0"/>
              <a:t>negara</a:t>
            </a:r>
            <a:r>
              <a:rPr lang="en-US" dirty="0" smtClean="0"/>
              <a:t> mana </a:t>
            </a:r>
            <a:r>
              <a:rPr lang="en-US" dirty="0" err="1" smtClean="0"/>
              <a:t>saja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Pengantar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investor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b="1" dirty="0" err="1" smtClean="0"/>
              <a:t>diversifikasi</a:t>
            </a:r>
            <a:r>
              <a:rPr lang="en-US" b="1" dirty="0" smtClean="0"/>
              <a:t> </a:t>
            </a:r>
            <a:r>
              <a:rPr lang="en-US" b="1" dirty="0" err="1" smtClean="0"/>
              <a:t>portofolio</a:t>
            </a:r>
            <a:r>
              <a:rPr lang="en-US" b="1" dirty="0" smtClean="0"/>
              <a:t> </a:t>
            </a:r>
            <a:r>
              <a:rPr lang="en-US" b="1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IBM, </a:t>
            </a:r>
            <a:r>
              <a:rPr lang="en-US" dirty="0" err="1" smtClean="0"/>
              <a:t>Petrobas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Toyota </a:t>
            </a:r>
            <a:r>
              <a:rPr lang="en-US" dirty="0" err="1" smtClean="0"/>
              <a:t>mendaftarkan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perusahaannya</a:t>
            </a:r>
            <a:r>
              <a:rPr lang="en-US" dirty="0" smtClean="0"/>
              <a:t> di bursa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akses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pemberian</a:t>
            </a:r>
            <a:r>
              <a:rPr lang="en-US" dirty="0" smtClean="0">
                <a:sym typeface="Wingdings" panose="05000000000000000000" pitchFamily="2" charset="2"/>
              </a:rPr>
              <a:t> modal </a:t>
            </a:r>
            <a:r>
              <a:rPr lang="en-US" dirty="0" err="1" smtClean="0">
                <a:sym typeface="Wingdings" panose="05000000000000000000" pitchFamily="2" charset="2"/>
              </a:rPr>
              <a:t>bisnis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pihak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asing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Pengantar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8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Negara </a:t>
            </a:r>
            <a:r>
              <a:rPr lang="en-US" dirty="0" err="1" smtClean="0"/>
              <a:t>berdaulat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merilis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mengenakan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orang,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modal di </a:t>
            </a:r>
            <a:r>
              <a:rPr lang="en-US" dirty="0" err="1" smtClean="0"/>
              <a:t>perbatasan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endParaRPr lang="en-US" dirty="0"/>
          </a:p>
          <a:p>
            <a:pPr lvl="1"/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lvl="1"/>
            <a:r>
              <a:rPr lang="en-US" dirty="0" err="1" smtClean="0"/>
              <a:t>Ketidaksempurnaan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lvl="1"/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Apa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Membuat</a:t>
            </a:r>
            <a:r>
              <a:rPr lang="en-US" sz="4000" dirty="0" smtClean="0"/>
              <a:t> </a:t>
            </a:r>
            <a:r>
              <a:rPr lang="en-US" sz="4000" dirty="0" err="1" smtClean="0"/>
              <a:t>Keuangan</a:t>
            </a:r>
            <a:r>
              <a:rPr lang="en-US" sz="4000" dirty="0" smtClean="0"/>
              <a:t> </a:t>
            </a:r>
            <a:r>
              <a:rPr lang="en-US" sz="4000" dirty="0" err="1" smtClean="0"/>
              <a:t>Internasional</a:t>
            </a:r>
            <a:r>
              <a:rPr lang="en-US" sz="4000" dirty="0" smtClean="0"/>
              <a:t> </a:t>
            </a:r>
            <a:r>
              <a:rPr lang="en-US" sz="4000" dirty="0" err="1" smtClean="0"/>
              <a:t>Begitu</a:t>
            </a:r>
            <a:r>
              <a:rPr lang="en-US" sz="4000" dirty="0" smtClean="0"/>
              <a:t> </a:t>
            </a:r>
            <a:r>
              <a:rPr lang="en-US" sz="4000" dirty="0" err="1" smtClean="0"/>
              <a:t>Spesial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10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216153" cy="438105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(</a:t>
            </a:r>
            <a:r>
              <a:rPr lang="en-US" i="1" dirty="0" smtClean="0"/>
              <a:t>fixed rate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1970-an </a:t>
            </a:r>
            <a:r>
              <a:rPr lang="en-US" dirty="0" err="1" smtClean="0"/>
              <a:t>ditinggalkan</a:t>
            </a:r>
            <a:r>
              <a:rPr lang="en-US" dirty="0" smtClean="0"/>
              <a:t>,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mengambang</a:t>
            </a:r>
            <a:r>
              <a:rPr lang="en-US" dirty="0" smtClean="0"/>
              <a:t> (</a:t>
            </a:r>
            <a:r>
              <a:rPr lang="en-US" i="1" dirty="0" smtClean="0"/>
              <a:t>floating rate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berfluktuasi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semakin</a:t>
            </a:r>
            <a:r>
              <a:rPr lang="en-US" b="1" dirty="0" smtClean="0"/>
              <a:t> </a:t>
            </a:r>
            <a:r>
              <a:rPr lang="en-US" b="1" dirty="0" err="1" smtClean="0"/>
              <a:t>sulit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diprediksi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pasti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Indonesia:</a:t>
            </a:r>
          </a:p>
          <a:p>
            <a:pPr lvl="1"/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US$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dirupiahkan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memberatkan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JPY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dirupiahkan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membebani</a:t>
            </a:r>
            <a:r>
              <a:rPr lang="en-US" dirty="0" smtClean="0"/>
              <a:t> HPP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 di </a:t>
            </a:r>
            <a:r>
              <a:rPr lang="en-US" dirty="0" err="1" smtClean="0"/>
              <a:t>pasar</a:t>
            </a:r>
            <a:r>
              <a:rPr lang="en-US" dirty="0" smtClean="0"/>
              <a:t> Indonesia</a:t>
            </a:r>
          </a:p>
          <a:p>
            <a:pPr lvl="1"/>
            <a:endParaRPr lang="en-US" dirty="0" smtClean="0"/>
          </a:p>
          <a:p>
            <a:pPr marL="342900" lvl="1" indent="-342900"/>
            <a:r>
              <a:rPr lang="en-US" dirty="0" err="1"/>
              <a:t>Solusi</a:t>
            </a:r>
            <a:r>
              <a:rPr lang="en-US" dirty="0"/>
              <a:t>?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b="1" dirty="0" err="1"/>
              <a:t>lindung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(</a:t>
            </a:r>
            <a:r>
              <a:rPr lang="en-US" b="1" i="1" dirty="0"/>
              <a:t>Hedging</a:t>
            </a:r>
            <a:r>
              <a:rPr lang="en-US" b="1" dirty="0"/>
              <a:t>)</a:t>
            </a:r>
          </a:p>
          <a:p>
            <a:pPr marL="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Risiko</a:t>
            </a:r>
            <a:r>
              <a:rPr lang="en-US" sz="4400" dirty="0" smtClean="0"/>
              <a:t> </a:t>
            </a:r>
            <a:r>
              <a:rPr lang="en-US" sz="4400" dirty="0" err="1" smtClean="0"/>
              <a:t>Kurs</a:t>
            </a:r>
            <a:r>
              <a:rPr lang="en-US" sz="4400" dirty="0" smtClean="0"/>
              <a:t> Mata </a:t>
            </a:r>
            <a:r>
              <a:rPr lang="en-US" sz="4400" dirty="0" err="1" smtClean="0"/>
              <a:t>Uang</a:t>
            </a:r>
            <a:r>
              <a:rPr lang="en-US" sz="4400" dirty="0" smtClean="0"/>
              <a:t> </a:t>
            </a:r>
            <a:r>
              <a:rPr lang="en-US" sz="4400" dirty="0" err="1" smtClean="0"/>
              <a:t>Asing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7845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terduga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pengambilalihan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.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berdaulat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“</a:t>
            </a:r>
            <a:r>
              <a:rPr lang="en-US" dirty="0" err="1" smtClean="0"/>
              <a:t>aturan</a:t>
            </a:r>
            <a:r>
              <a:rPr lang="en-US" dirty="0" smtClean="0"/>
              <a:t> main”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lain yang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Para MNC </a:t>
            </a:r>
            <a:r>
              <a:rPr lang="en-US" dirty="0" err="1" smtClean="0"/>
              <a:t>dan</a:t>
            </a:r>
            <a:r>
              <a:rPr lang="en-US" dirty="0" smtClean="0"/>
              <a:t> investor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investor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dihargai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7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Kasus</a:t>
            </a:r>
            <a:r>
              <a:rPr lang="en-US" sz="4400" dirty="0" smtClean="0"/>
              <a:t> PT. Freeport Indonesia</a:t>
            </a:r>
            <a:endParaRPr lang="en-US" sz="4400" dirty="0"/>
          </a:p>
        </p:txBody>
      </p:sp>
      <p:pic>
        <p:nvPicPr>
          <p:cNvPr id="2050" name="Picture 2" descr="C:\Users\vinko_dell\Documents\GomPlayer\Capture\Ancam Pemerintah, Bos Besar Freeport Indonesia Langgar Perjanjian Kontrak Karya.mp4_000099077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7179733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38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1186</TotalTime>
  <Words>1978</Words>
  <Application>Microsoft Office PowerPoint</Application>
  <PresentationFormat>On-screen Show (4:3)</PresentationFormat>
  <Paragraphs>181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Hardcover</vt:lpstr>
      <vt:lpstr>Ruang Lingkup Manajemen Internasional</vt:lpstr>
      <vt:lpstr>Kompetensi Dasar</vt:lpstr>
      <vt:lpstr>Pengantar</vt:lpstr>
      <vt:lpstr>Pengantar</vt:lpstr>
      <vt:lpstr>Pengantar</vt:lpstr>
      <vt:lpstr>Apa Yang Membuat Keuangan Internasional Begitu Spesial?</vt:lpstr>
      <vt:lpstr>Risiko Kurs Mata Uang Asing</vt:lpstr>
      <vt:lpstr>Risiko Politik</vt:lpstr>
      <vt:lpstr>Kasus PT. Freeport Indonesia</vt:lpstr>
      <vt:lpstr>Risiko Ketidaksempurnaan Pasar</vt:lpstr>
      <vt:lpstr>Risiko Ketidaksempurnaan Pasar</vt:lpstr>
      <vt:lpstr>Perluasan Kesempatan</vt:lpstr>
      <vt:lpstr>Manajemen Keuangan Internasional Yang Efektif</vt:lpstr>
      <vt:lpstr>Shareholder Wealth Maximization?</vt:lpstr>
      <vt:lpstr>Manajemen Keuangan Internasional Yang Efektif</vt:lpstr>
      <vt:lpstr>Tren Globalisasi</vt:lpstr>
      <vt:lpstr>Munculnya Pasar Keuangan Global</vt:lpstr>
      <vt:lpstr>Munculnya Pasar Keuangan Global</vt:lpstr>
      <vt:lpstr>Munculnya Pasar Keuangan Global</vt:lpstr>
      <vt:lpstr>Munculnya Euro Sebagai Mata Uang Global</vt:lpstr>
      <vt:lpstr>Munculnya Euro Sebagai Mata Uang Global</vt:lpstr>
      <vt:lpstr>Krisis Utang Eropa (Krisis Yunani)</vt:lpstr>
      <vt:lpstr>Krisis Utang Eropa (Krisis Yunani)</vt:lpstr>
      <vt:lpstr>Ex: Krisis Yunani  (2009-2015)</vt:lpstr>
      <vt:lpstr>Liberalisasi Perdagangan</vt:lpstr>
      <vt:lpstr>Alasan Mendasar Perdagangan Internasional</vt:lpstr>
      <vt:lpstr>Alasan Mendasar Perdagangan Internasional</vt:lpstr>
      <vt:lpstr>Privatisasi</vt:lpstr>
      <vt:lpstr>Privatisasi</vt:lpstr>
      <vt:lpstr>Privatisasi</vt:lpstr>
      <vt:lpstr>Krisis Keuangan Global (Subprime Mortgage Crisis)</vt:lpstr>
      <vt:lpstr>Perusahaan Multinasional (MNC)</vt:lpstr>
      <vt:lpstr>Perusahaan Multinasional (MNC)</vt:lpstr>
      <vt:lpstr>Perusahaan Multinasional (MNC)</vt:lpstr>
      <vt:lpstr>Perusahaan Multinasional (MNC)</vt:lpstr>
    </vt:vector>
  </TitlesOfParts>
  <Company>International University of Japan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Lingkup Manajemen Internasional</dc:title>
  <dc:creator>vinko_dell</dc:creator>
  <cp:lastModifiedBy>vinko_dell</cp:lastModifiedBy>
  <cp:revision>46</cp:revision>
  <dcterms:created xsi:type="dcterms:W3CDTF">2017-02-24T08:05:07Z</dcterms:created>
  <dcterms:modified xsi:type="dcterms:W3CDTF">2017-03-06T04:29:51Z</dcterms:modified>
</cp:coreProperties>
</file>