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85" r:id="rId3"/>
    <p:sldId id="286" r:id="rId4"/>
    <p:sldId id="287" r:id="rId5"/>
    <p:sldId id="373" r:id="rId6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Varela Round" charset="-79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9C6EB89-F214-4AD0-93A2-92F37DB567E7}">
  <a:tblStyle styleId="{89C6EB89-F214-4AD0-93A2-92F37DB567E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EF047-75FC-4E13-A995-97F718BEBD3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2BC8CD-22F3-4620-B591-8DA93AD84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EF047-75FC-4E13-A995-97F718BEBD3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2BC8CD-22F3-4620-B591-8DA93AD84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24550" y="689775"/>
            <a:ext cx="7547699" cy="91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505670"/>
              </a:buClr>
              <a:buSzPct val="100000"/>
              <a:buFont typeface="Varela Round"/>
              <a:buChar char="▧"/>
              <a:defRPr sz="24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82" r:id="rId5"/>
    <p:sldLayoutId id="214748368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24877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-ID" b="1" dirty="0" smtClean="0">
                <a:latin typeface="Calibri" pitchFamily="34" charset="0"/>
                <a:cs typeface="Calibri" pitchFamily="34" charset="0"/>
              </a:rPr>
              <a:t>Kepemimpinan dan BERPIKIR SISTEM KESMAS</a:t>
            </a:r>
            <a:endParaRPr lang="en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 rot="-4140551">
            <a:off x="2545344" y="1556492"/>
            <a:ext cx="402308" cy="1167266"/>
          </a:xfrm>
          <a:custGeom>
            <a:avLst/>
            <a:gdLst/>
            <a:ahLst/>
            <a:cxnLst/>
            <a:rect l="0" t="0" r="0" b="0"/>
            <a:pathLst>
              <a:path w="30959" h="89819" extrusionOk="0">
                <a:moveTo>
                  <a:pt x="0" y="0"/>
                </a:moveTo>
                <a:cubicBezTo>
                  <a:pt x="5134" y="6917"/>
                  <a:pt x="29561" y="26535"/>
                  <a:pt x="30804" y="41505"/>
                </a:cubicBezTo>
                <a:cubicBezTo>
                  <a:pt x="32047" y="56474"/>
                  <a:pt x="11349" y="81766"/>
                  <a:pt x="7458" y="89819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lg" len="lg"/>
            <a:tailEnd type="stealth" w="lg" len="lg"/>
          </a:ln>
        </p:spPr>
      </p:sp>
      <p:sp>
        <p:nvSpPr>
          <p:cNvPr id="107" name="Shape 107"/>
          <p:cNvSpPr/>
          <p:nvPr/>
        </p:nvSpPr>
        <p:spPr>
          <a:xfrm>
            <a:off x="2496775" y="4255850"/>
            <a:ext cx="3153375" cy="34500"/>
          </a:xfrm>
          <a:custGeom>
            <a:avLst/>
            <a:gdLst/>
            <a:ahLst/>
            <a:cxnLst/>
            <a:rect l="0" t="0" r="0" b="0"/>
            <a:pathLst>
              <a:path w="126135" h="1380" extrusionOk="0">
                <a:moveTo>
                  <a:pt x="0" y="973"/>
                </a:moveTo>
                <a:cubicBezTo>
                  <a:pt x="29074" y="973"/>
                  <a:pt x="58157" y="273"/>
                  <a:pt x="87224" y="973"/>
                </a:cubicBezTo>
                <a:cubicBezTo>
                  <a:pt x="100194" y="1285"/>
                  <a:pt x="113311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/>
          <p:nvPr/>
        </p:nvSpPr>
        <p:spPr>
          <a:xfrm>
            <a:off x="2423800" y="4303603"/>
            <a:ext cx="3177700" cy="41425"/>
          </a:xfrm>
          <a:custGeom>
            <a:avLst/>
            <a:gdLst/>
            <a:ahLst/>
            <a:cxnLst/>
            <a:rect l="0" t="0" r="0" b="0"/>
            <a:pathLst>
              <a:path w="127108" h="1657" extrusionOk="0">
                <a:moveTo>
                  <a:pt x="0" y="1657"/>
                </a:moveTo>
                <a:cubicBezTo>
                  <a:pt x="42249" y="-1531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109" name="Shape 109"/>
          <p:cNvCxnSpPr/>
          <p:nvPr/>
        </p:nvCxnSpPr>
        <p:spPr>
          <a:xfrm rot="10800000" flipH="1">
            <a:off x="3927512" y="2011400"/>
            <a:ext cx="291900" cy="542999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"/>
            <a:round/>
            <a:headEnd type="stealth" w="lg" len="lg"/>
            <a:tailEnd type="none" w="lg" len="lg"/>
          </a:ln>
        </p:spPr>
      </p:cxnSp>
      <p:sp>
        <p:nvSpPr>
          <p:cNvPr id="110" name="Shape 110"/>
          <p:cNvSpPr/>
          <p:nvPr/>
        </p:nvSpPr>
        <p:spPr>
          <a:xfrm>
            <a:off x="5064442" y="2448191"/>
            <a:ext cx="1345200" cy="1025100"/>
          </a:xfrm>
          <a:custGeom>
            <a:avLst/>
            <a:gdLst/>
            <a:ahLst/>
            <a:cxnLst/>
            <a:rect l="0" t="0" r="0" b="0"/>
            <a:pathLst>
              <a:path w="53808" h="41004" extrusionOk="0">
                <a:moveTo>
                  <a:pt x="33350" y="2267"/>
                </a:moveTo>
                <a:cubicBezTo>
                  <a:pt x="29864" y="1270"/>
                  <a:pt x="26130" y="-694"/>
                  <a:pt x="22650" y="321"/>
                </a:cubicBezTo>
                <a:cubicBezTo>
                  <a:pt x="10876" y="3755"/>
                  <a:pt x="-4822" y="20012"/>
                  <a:pt x="1573" y="30477"/>
                </a:cubicBezTo>
                <a:cubicBezTo>
                  <a:pt x="7821" y="40700"/>
                  <a:pt x="25332" y="42677"/>
                  <a:pt x="36593" y="38583"/>
                </a:cubicBezTo>
                <a:cubicBezTo>
                  <a:pt x="46488" y="34984"/>
                  <a:pt x="56459" y="21658"/>
                  <a:pt x="53130" y="11670"/>
                </a:cubicBezTo>
                <a:cubicBezTo>
                  <a:pt x="49951" y="2136"/>
                  <a:pt x="34186" y="-1055"/>
                  <a:pt x="24595" y="1943"/>
                </a:cubicBezTo>
                <a:cubicBezTo>
                  <a:pt x="14086" y="5228"/>
                  <a:pt x="2158" y="13741"/>
                  <a:pt x="600" y="24641"/>
                </a:cubicBezTo>
                <a:cubicBezTo>
                  <a:pt x="-77" y="29379"/>
                  <a:pt x="2605" y="35236"/>
                  <a:pt x="6761" y="37611"/>
                </a:cubicBezTo>
                <a:cubicBezTo>
                  <a:pt x="15326" y="42504"/>
                  <a:pt x="29292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Hasil gambar untuk sistem kesehatan masyarakat"/>
          <p:cNvSpPr>
            <a:spLocks noChangeAspect="1" noChangeArrowheads="1"/>
          </p:cNvSpPr>
          <p:nvPr/>
        </p:nvSpPr>
        <p:spPr bwMode="auto">
          <a:xfrm>
            <a:off x="155575" y="-1608138"/>
            <a:ext cx="57150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47seh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423997"/>
            <a:ext cx="5715000" cy="336232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42910" y="4857760"/>
            <a:ext cx="7772400" cy="1470025"/>
          </a:xfrm>
        </p:spPr>
        <p:txBody>
          <a:bodyPr/>
          <a:lstStyle/>
          <a:p>
            <a:r>
              <a:rPr lang="id-ID" sz="3600" dirty="0" smtClean="0">
                <a:latin typeface="Calibri" pitchFamily="34" charset="0"/>
                <a:cs typeface="Calibri" pitchFamily="34" charset="0"/>
              </a:rPr>
              <a:t>Bekerja dalam sistem Kesehatan Masyarakat</a:t>
            </a:r>
            <a:br>
              <a:rPr lang="id-ID" sz="3600" dirty="0" smtClean="0">
                <a:latin typeface="Calibri" pitchFamily="34" charset="0"/>
                <a:cs typeface="Calibri" pitchFamily="34" charset="0"/>
              </a:rPr>
            </a:br>
            <a:r>
              <a:rPr lang="id-ID" sz="3600" dirty="0" smtClean="0">
                <a:latin typeface="Calibri" pitchFamily="34" charset="0"/>
                <a:cs typeface="Calibri" pitchFamily="34" charset="0"/>
              </a:rPr>
              <a:t>???</a:t>
            </a:r>
            <a:endParaRPr lang="id-ID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sz="4800" dirty="0" err="1" smtClean="0"/>
              <a:t>Pokok</a:t>
            </a:r>
            <a:r>
              <a:rPr lang="en-US" sz="4800" dirty="0" smtClean="0"/>
              <a:t> </a:t>
            </a:r>
            <a:r>
              <a:rPr lang="en-US" sz="4800" dirty="0" err="1" smtClean="0"/>
              <a:t>Bahasan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3" indent="-360363"/>
            <a:r>
              <a:rPr lang="en-US" sz="2400" dirty="0" err="1" smtClean="0"/>
              <a:t>Kepemimpinan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Kemitraan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360363" indent="-360363"/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tive stu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372" y="3714752"/>
            <a:ext cx="3840027" cy="3143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Kontrak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Kuliah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60363" indent="-360363"/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20 </a:t>
            </a:r>
            <a:r>
              <a:rPr lang="en-US" dirty="0" err="1" smtClean="0"/>
              <a:t>menit</a:t>
            </a:r>
            <a:r>
              <a:rPr lang="en-US" dirty="0" smtClean="0"/>
              <a:t> (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: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ttd</a:t>
            </a:r>
            <a:r>
              <a:rPr lang="en-US" dirty="0" smtClean="0"/>
              <a:t>)</a:t>
            </a:r>
          </a:p>
          <a:p>
            <a:pPr marL="360363" indent="-360363"/>
            <a:r>
              <a:rPr lang="en-US" dirty="0" err="1" smtClean="0"/>
              <a:t>Kehadiran</a:t>
            </a:r>
            <a:r>
              <a:rPr lang="en-US" dirty="0" smtClean="0"/>
              <a:t> minimal 75%</a:t>
            </a:r>
          </a:p>
          <a:p>
            <a:pPr marL="360363" indent="-360363"/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marL="360363" indent="-360363"/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&amp;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marL="360363" indent="-360363"/>
            <a:r>
              <a:rPr lang="en-US" dirty="0" err="1" smtClean="0"/>
              <a:t>Penilaian</a:t>
            </a:r>
            <a:r>
              <a:rPr lang="en-US" dirty="0" smtClean="0"/>
              <a:t> :</a:t>
            </a:r>
          </a:p>
          <a:p>
            <a:pPr marL="449263" lvl="1">
              <a:tabLst>
                <a:tab pos="2974975" algn="l"/>
                <a:tab pos="3316288" algn="l"/>
              </a:tabLst>
            </a:pPr>
            <a:r>
              <a:rPr lang="en-US" dirty="0" smtClean="0"/>
              <a:t>UAS	:	30%</a:t>
            </a:r>
          </a:p>
          <a:p>
            <a:pPr marL="449263" lvl="1">
              <a:tabLst>
                <a:tab pos="2974975" algn="l"/>
                <a:tab pos="3316288" algn="l"/>
              </a:tabLst>
            </a:pPr>
            <a:r>
              <a:rPr lang="en-US" dirty="0" smtClean="0"/>
              <a:t>UTS	:	30%</a:t>
            </a:r>
          </a:p>
          <a:p>
            <a:pPr marL="449263" lvl="1">
              <a:tabLst>
                <a:tab pos="2974975" algn="l"/>
                <a:tab pos="3316288" algn="l"/>
              </a:tabLst>
            </a:pPr>
            <a:r>
              <a:rPr lang="en-US" dirty="0" err="1" smtClean="0"/>
              <a:t>Tugas</a:t>
            </a:r>
            <a:r>
              <a:rPr lang="en-US" dirty="0" smtClean="0"/>
              <a:t>	:	40%</a:t>
            </a:r>
          </a:p>
          <a:p>
            <a:pPr marL="449263"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Keaktifan</a:t>
            </a:r>
            <a:endParaRPr lang="en-US" dirty="0" smtClean="0"/>
          </a:p>
          <a:p>
            <a:pPr marL="449263"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Kedisiplinan</a:t>
            </a:r>
            <a:endParaRPr lang="en-US" dirty="0" smtClean="0"/>
          </a:p>
          <a:p>
            <a:pPr marL="449263"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/>
              <a:t>Referensi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056299" cy="4082999"/>
          </a:xfrm>
        </p:spPr>
        <p:txBody>
          <a:bodyPr/>
          <a:lstStyle/>
          <a:p>
            <a:pPr marL="719138" indent="-719138">
              <a:buNone/>
            </a:pPr>
            <a:r>
              <a:rPr lang="id-ID" sz="2000" dirty="0" smtClean="0"/>
              <a:t>D. de Savigny and T. Adams, Eds., </a:t>
            </a:r>
            <a:r>
              <a:rPr lang="id-ID" sz="2000" b="1" i="1" dirty="0" smtClean="0"/>
              <a:t>Systems thinking for health systems strengthening</a:t>
            </a:r>
            <a:r>
              <a:rPr lang="id-ID" sz="2000" dirty="0" smtClean="0"/>
              <a:t>. Geneva: Alliance for Health Policy and System Research, WHO, 2009.</a:t>
            </a:r>
          </a:p>
          <a:p>
            <a:pPr marL="719138" indent="-719138">
              <a:buNone/>
            </a:pPr>
            <a:r>
              <a:rPr lang="id-ID" sz="2000" dirty="0" smtClean="0"/>
              <a:t>S. J. Leischow </a:t>
            </a:r>
            <a:r>
              <a:rPr lang="id-ID" sz="2000" i="1" dirty="0" smtClean="0"/>
              <a:t>et al.</a:t>
            </a:r>
            <a:r>
              <a:rPr lang="id-ID" sz="2000" dirty="0" smtClean="0"/>
              <a:t>, “Systems Thinking to Improve the Public’s Health,” </a:t>
            </a:r>
            <a:r>
              <a:rPr lang="id-ID" sz="2000" i="1" dirty="0" smtClean="0"/>
              <a:t>Am. J. Prev. Med.</a:t>
            </a:r>
            <a:r>
              <a:rPr lang="id-ID" sz="2000" dirty="0" smtClean="0"/>
              <a:t>, vol. 35, no. 2 SUPPL., pp. 196–203, 2008.</a:t>
            </a:r>
          </a:p>
          <a:p>
            <a:pPr marL="719138" indent="-719138">
              <a:buNone/>
            </a:pPr>
            <a:r>
              <a:rPr lang="id-ID" sz="2000" b="1" dirty="0" smtClean="0"/>
              <a:t>Peraturan Presiden RI No. 72 tahun 2012 tentangSistem Kesehatan Nasional</a:t>
            </a:r>
          </a:p>
          <a:p>
            <a:pPr marL="719138" indent="-719138">
              <a:buNone/>
            </a:pPr>
            <a:r>
              <a:rPr lang="id-ID" sz="2000" b="1" dirty="0" smtClean="0"/>
              <a:t>Kepmenkes RI No. HK.02.02/Menkes/52/2015 tentang Rencana Strategis Kementerian Kesehatan 2015-2019</a:t>
            </a:r>
          </a:p>
          <a:p>
            <a:pPr marL="719138" indent="-719138">
              <a:buNone/>
            </a:pPr>
            <a:endParaRPr lang="id-ID" sz="2000" b="1" dirty="0" smtClean="0"/>
          </a:p>
          <a:p>
            <a:pPr marL="719138" indent="-719138">
              <a:buNone/>
            </a:pPr>
            <a:endParaRPr lang="en-US" sz="2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Shadows Into Light</vt:lpstr>
      <vt:lpstr>Varela Round</vt:lpstr>
      <vt:lpstr>Trinculo template</vt:lpstr>
      <vt:lpstr>Kepemimpinan dan BERPIKIR SISTEM KESMAS</vt:lpstr>
      <vt:lpstr>Bekerja dalam sistem Kesehatan Masyarakat ???</vt:lpstr>
      <vt:lpstr>Pokok Bahasan</vt:lpstr>
      <vt:lpstr>Kontrak Kuliah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dan BERPIKIR SISTEM KESMAS</dc:title>
  <dc:creator>Admin</dc:creator>
  <cp:lastModifiedBy>Admin</cp:lastModifiedBy>
  <cp:revision>3</cp:revision>
  <dcterms:modified xsi:type="dcterms:W3CDTF">2016-11-02T01:49:54Z</dcterms:modified>
</cp:coreProperties>
</file>