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1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6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3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1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9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A2211-B7E4-4274-BF87-0AA4E572919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6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/>
              <a:t>Social Marketing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2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6858000" cy="1143000"/>
          </a:xfr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PRASYARAT SOCIAL MARKETING </a:t>
            </a:r>
            <a:b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</a:b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YANG EFEKTIF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82000" cy="5181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Calibri" pitchFamily="34" charset="0"/>
                <a:cs typeface="Calibri" pitchFamily="34" charset="0"/>
              </a:rPr>
              <a:t>Mulai dengan mengerti dan memahami apa yang di butuhkan dan diinginkan oleh klien (produknya jelas!)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Calibri" pitchFamily="34" charset="0"/>
                <a:cs typeface="Calibri" pitchFamily="34" charset="0"/>
              </a:rPr>
              <a:t>Lakukan riset lapangan tentang khalayak sasaran, produk-produk dan pesan-pesan yang ada untuk membuat rancangan kampanye yang tepat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Calibri" pitchFamily="34" charset="0"/>
                <a:cs typeface="Calibri" pitchFamily="34" charset="0"/>
              </a:rPr>
              <a:t>Lakukan segmentasi khalayak sasaran dan mengembangkan strategi-strategi yang berbeda untuk segmen yang berbeda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Calibri" pitchFamily="34" charset="0"/>
                <a:cs typeface="Calibri" pitchFamily="34" charset="0"/>
              </a:rPr>
              <a:t>Lakukan advokasi internal dan eksternal (“inside marketing” yang paralel dengan “outside marketing”) untuk memperoleh dukungan kebijakan, kesamaan persepsi dan menghilangkan resistensi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Calibri" pitchFamily="34" charset="0"/>
                <a:cs typeface="Calibri" pitchFamily="34" charset="0"/>
              </a:rPr>
              <a:t>Kembangkan pesan-pesan yang sederhana, tidak kontradiktif, menarik, dapat ditindaklanjuti dan diulang -ulang</a:t>
            </a:r>
          </a:p>
        </p:txBody>
      </p:sp>
    </p:spTree>
    <p:extLst>
      <p:ext uri="{BB962C8B-B14F-4D97-AF65-F5344CB8AC3E}">
        <p14:creationId xmlns:p14="http://schemas.microsoft.com/office/powerpoint/2010/main" val="428308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724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Franklin Gothic Book" pitchFamily="34" charset="0"/>
              </a:rPr>
              <a:t>6.	Lakukan pre-test terhadap materi kampanye dan post-test pasca kampanye, serta evaluasi formatif pertengahan masa kampanye dan evaluasi summatif pada akhir kampanye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Franklin Gothic Book" pitchFamily="34" charset="0"/>
              </a:rPr>
              <a:t>7.	Memperhatikan unsur-unsur lain dari “marketing mix” di luar komunikasi, terutama dengan mengurangi “price” dan memperhatikan “place”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Franklin Gothic Book" pitchFamily="34" charset="0"/>
              </a:rPr>
              <a:t>8.	Memperkuat komunikasi melalui media massa dengan komunikasi tatap muka (inter-personal communication) untuk terwujudnya perubahan perilaku yang diinginkan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Franklin Gothic Book" pitchFamily="34" charset="0"/>
              </a:rPr>
              <a:t>9.	Membangun jejaring pendukung dan menggerakkan masyarakat sebagai mitra kerja</a:t>
            </a:r>
          </a:p>
        </p:txBody>
      </p:sp>
    </p:spTree>
    <p:extLst>
      <p:ext uri="{BB962C8B-B14F-4D97-AF65-F5344CB8AC3E}">
        <p14:creationId xmlns:p14="http://schemas.microsoft.com/office/powerpoint/2010/main" val="28572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685800" indent="-685800" eaLnBrk="1" hangingPunct="1">
              <a:buFontTx/>
              <a:buAutoNum type="arabicPeriod" startAt="10"/>
            </a:pPr>
            <a:r>
              <a:rPr lang="en-US" dirty="0">
                <a:latin typeface="Franklin Gothic Book" pitchFamily="34" charset="0"/>
              </a:rPr>
              <a:t>Paling </a:t>
            </a:r>
            <a:r>
              <a:rPr lang="en-US" dirty="0" err="1">
                <a:latin typeface="Franklin Gothic Book" pitchFamily="34" charset="0"/>
              </a:rPr>
              <a:t>penting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en-US" dirty="0" err="1">
                <a:latin typeface="Franklin Gothic Book" pitchFamily="34" charset="0"/>
              </a:rPr>
              <a:t>dan</a:t>
            </a:r>
            <a:r>
              <a:rPr lang="en-US" dirty="0">
                <a:latin typeface="Franklin Gothic Book" pitchFamily="34" charset="0"/>
              </a:rPr>
              <a:t> yang </a:t>
            </a:r>
            <a:r>
              <a:rPr lang="en-US" dirty="0" err="1">
                <a:latin typeface="Franklin Gothic Book" pitchFamily="34" charset="0"/>
              </a:rPr>
              <a:t>menyebabkan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en-US" dirty="0" err="1">
                <a:latin typeface="Franklin Gothic Book" pitchFamily="34" charset="0"/>
              </a:rPr>
              <a:t>banyak</a:t>
            </a:r>
            <a:r>
              <a:rPr lang="en-US" dirty="0">
                <a:latin typeface="Franklin Gothic Book" pitchFamily="34" charset="0"/>
              </a:rPr>
              <a:t> social marketing  campaigns </a:t>
            </a:r>
            <a:r>
              <a:rPr lang="en-US" dirty="0" err="1">
                <a:latin typeface="Franklin Gothic Book" pitchFamily="34" charset="0"/>
              </a:rPr>
              <a:t>menjadi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en-US" dirty="0" err="1">
                <a:latin typeface="Franklin Gothic Book" pitchFamily="34" charset="0"/>
              </a:rPr>
              <a:t>gagal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en-US" dirty="0" err="1">
                <a:latin typeface="Franklin Gothic Book" pitchFamily="34" charset="0"/>
              </a:rPr>
              <a:t>adalah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en-US" dirty="0" err="1">
                <a:latin typeface="Franklin Gothic Book" pitchFamily="34" charset="0"/>
              </a:rPr>
              <a:t>diabaikannya</a:t>
            </a:r>
            <a:r>
              <a:rPr lang="en-US" dirty="0">
                <a:latin typeface="Franklin Gothic Book" pitchFamily="34" charset="0"/>
              </a:rPr>
              <a:t> CONTINUITY </a:t>
            </a:r>
            <a:r>
              <a:rPr lang="en-US" dirty="0" err="1">
                <a:latin typeface="Franklin Gothic Book" pitchFamily="34" charset="0"/>
              </a:rPr>
              <a:t>dan</a:t>
            </a:r>
            <a:r>
              <a:rPr lang="en-US" dirty="0">
                <a:latin typeface="Franklin Gothic Book" pitchFamily="34" charset="0"/>
              </a:rPr>
              <a:t>  SUSTAINABILITY.</a:t>
            </a:r>
          </a:p>
          <a:p>
            <a:pPr marL="685800" indent="-685800" eaLnBrk="1" hangingPunct="1">
              <a:buFontTx/>
              <a:buAutoNum type="arabicPeriod" startAt="10"/>
            </a:pPr>
            <a:endParaRPr lang="en-US" dirty="0">
              <a:latin typeface="Franklin Gothic Book" pitchFamily="34" charset="0"/>
            </a:endParaRPr>
          </a:p>
          <a:p>
            <a:pPr marL="685800" indent="-685800" eaLnBrk="1" hangingPunct="1">
              <a:buFontTx/>
              <a:buNone/>
            </a:pPr>
            <a:r>
              <a:rPr lang="en-US" dirty="0">
                <a:latin typeface="Franklin Gothic Book" pitchFamily="34" charset="0"/>
              </a:rPr>
              <a:t>What does it means?</a:t>
            </a:r>
          </a:p>
        </p:txBody>
      </p:sp>
    </p:spTree>
    <p:extLst>
      <p:ext uri="{BB962C8B-B14F-4D97-AF65-F5344CB8AC3E}">
        <p14:creationId xmlns:p14="http://schemas.microsoft.com/office/powerpoint/2010/main" val="170028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Continuity dan sustainability</a:t>
            </a:r>
          </a:p>
        </p:txBody>
      </p:sp>
      <p:pic>
        <p:nvPicPr>
          <p:cNvPr id="44035" name="Picture 2" descr="http://3.bp.blogspot.com/_zL2h53PPk5Y/TBxPOhuCliI/AAAAAAAAAEE/-4V7240Ftus/s320/Ayah+Adi+dan+D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38100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4" descr="http://t1.gstatic.com/images?q=tbn:ANd9GcRPECOdEyvZywyCv3S7neZZ2d07Jh6U3Hts3Qi1pv-T1GeUJPv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27660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8" descr="http://t1.gstatic.com/images?q=tbn:ANd9GcTXIYqwwMuakXNWGLoXHxw1ftyYVSw0ppie3p8079GHgWgr5lu2PYbQ1bmWD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267200"/>
            <a:ext cx="28956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993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Continuity dan sustainability</a:t>
            </a:r>
          </a:p>
        </p:txBody>
      </p:sp>
      <p:pic>
        <p:nvPicPr>
          <p:cNvPr id="45059" name="Picture 5" descr="http://www.pinkvilla.com/files/imagecache/ContentPreview/SRK_in_Pepsoden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32276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6" descr="http://t0.gstatic.com/images?q=tbn:ANd9GcSMnW240WLFNe65D7cBQkJaWYHDWZ82IySIbi0YJenjNUdR-evEbScwpn1dJ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613" y="1524000"/>
            <a:ext cx="35321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2" descr="http://t2.gstatic.com/images?q=tbn:ANd9GcSz2NC3cp1DyCoerWMXSGbvVbXTdQJY3wgNntSwmWBIaUAd9M3EFeszlCUkF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10050"/>
            <a:ext cx="3505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2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Franklin Gothic Book" pitchFamily="34" charset="0"/>
              </a:rPr>
              <a:t>What is Social Marketing ?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828800"/>
            <a:ext cx="914400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i="1" dirty="0">
                <a:latin typeface="Franklin Gothic Book" pitchFamily="34" charset="0"/>
              </a:rPr>
              <a:t>Social Marketing is the use of marketing principles and technique to influence a target audience to </a:t>
            </a:r>
            <a:r>
              <a:rPr lang="en-US" sz="28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voluntary</a:t>
            </a:r>
            <a:r>
              <a:rPr lang="en-US" sz="2800" i="1" dirty="0">
                <a:latin typeface="Franklin Gothic Book" pitchFamily="34" charset="0"/>
              </a:rPr>
              <a:t> accept, reject, modify, or abandon for the benefit of individuals, groups, or society as a whole.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>
                <a:latin typeface="Franklin Gothic Book" pitchFamily="34" charset="0"/>
              </a:rPr>
              <a:t>Penggunaan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prinsip-prinsip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dan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teknik</a:t>
            </a:r>
            <a:r>
              <a:rPr lang="en-US" sz="2800" dirty="0">
                <a:latin typeface="Franklin Gothic Book" pitchFamily="34" charset="0"/>
              </a:rPr>
              <a:t> marketing </a:t>
            </a:r>
            <a:r>
              <a:rPr lang="en-US" sz="2800" dirty="0" err="1">
                <a:latin typeface="Franklin Gothic Book" pitchFamily="34" charset="0"/>
              </a:rPr>
              <a:t>untuk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mempengaruhi</a:t>
            </a:r>
            <a:r>
              <a:rPr lang="en-US" sz="2800" dirty="0">
                <a:latin typeface="Franklin Gothic Book" pitchFamily="34" charset="0"/>
              </a:rPr>
              <a:t> target audience </a:t>
            </a:r>
            <a:r>
              <a:rPr lang="en-US" sz="2800" dirty="0" err="1">
                <a:latin typeface="Franklin Gothic Book" pitchFamily="34" charset="0"/>
              </a:rPr>
              <a:t>untuk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Franklin Gothic Book" pitchFamily="34" charset="0"/>
              </a:rPr>
              <a:t>secara</a:t>
            </a:r>
            <a:r>
              <a:rPr lang="en-US" sz="2800" b="1" dirty="0">
                <a:solidFill>
                  <a:srgbClr val="CC0000"/>
                </a:solidFill>
                <a:latin typeface="Franklin Gothic Book" pitchFamily="34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Franklin Gothic Book" pitchFamily="34" charset="0"/>
              </a:rPr>
              <a:t>sukarela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menerima</a:t>
            </a:r>
            <a:r>
              <a:rPr lang="en-US" sz="2800" dirty="0">
                <a:latin typeface="Franklin Gothic Book" pitchFamily="34" charset="0"/>
              </a:rPr>
              <a:t>, </a:t>
            </a:r>
            <a:r>
              <a:rPr lang="en-US" sz="2800" dirty="0" err="1">
                <a:latin typeface="Franklin Gothic Book" pitchFamily="34" charset="0"/>
              </a:rPr>
              <a:t>menolak</a:t>
            </a:r>
            <a:r>
              <a:rPr lang="en-US" sz="2800" dirty="0">
                <a:latin typeface="Franklin Gothic Book" pitchFamily="34" charset="0"/>
              </a:rPr>
              <a:t>, </a:t>
            </a:r>
            <a:r>
              <a:rPr lang="en-US" sz="2800" dirty="0" err="1">
                <a:latin typeface="Franklin Gothic Book" pitchFamily="34" charset="0"/>
              </a:rPr>
              <a:t>memodifikasi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atau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meninggalkan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suatu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perilaku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untuk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keuntungan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individu</a:t>
            </a:r>
            <a:r>
              <a:rPr lang="en-US" sz="2800" dirty="0">
                <a:latin typeface="Franklin Gothic Book" pitchFamily="34" charset="0"/>
              </a:rPr>
              <a:t>, </a:t>
            </a:r>
            <a:r>
              <a:rPr lang="en-US" sz="2800" dirty="0" err="1">
                <a:latin typeface="Franklin Gothic Book" pitchFamily="34" charset="0"/>
              </a:rPr>
              <a:t>kelompok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atau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masyarakat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secara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keseluruhan</a:t>
            </a:r>
            <a:r>
              <a:rPr lang="en-US" sz="2800" dirty="0">
                <a:latin typeface="Franklin Gothic Boo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77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0813" cy="757237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Tahapan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br>
              <a:rPr lang="en-US" sz="3200" dirty="0"/>
            </a:br>
            <a:r>
              <a:rPr lang="en-US" sz="3200" dirty="0"/>
              <a:t>(yang </a:t>
            </a:r>
            <a:r>
              <a:rPr lang="en-US" sz="3200" dirty="0" err="1"/>
              <a:t>berhubungan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52588"/>
            <a:ext cx="8534400" cy="4900612"/>
          </a:xfrm>
        </p:spPr>
        <p:txBody>
          <a:bodyPr>
            <a:noAutofit/>
          </a:bodyPr>
          <a:lstStyle/>
          <a:p>
            <a:pPr marL="533400" indent="-533400">
              <a:buFontTx/>
              <a:buAutoNum type="arabicPeriod"/>
            </a:pPr>
            <a:r>
              <a:rPr lang="en-US" sz="2400" b="1" dirty="0"/>
              <a:t>Cognitive change</a:t>
            </a:r>
          </a:p>
          <a:p>
            <a:pPr marL="914400" lvl="1" indent="-457200"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(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)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ttg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US" sz="2400" dirty="0"/>
          </a:p>
          <a:p>
            <a:pPr marL="914400" lvl="1" indent="-457200"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Misalnya</a:t>
            </a:r>
            <a:r>
              <a:rPr lang="en-US" sz="2400" dirty="0"/>
              <a:t> : ~ </a:t>
            </a:r>
            <a:r>
              <a:rPr lang="en-US" sz="2400" dirty="0" err="1"/>
              <a:t>Kampanye</a:t>
            </a:r>
            <a:r>
              <a:rPr lang="en-US" sz="2400" dirty="0"/>
              <a:t> </a:t>
            </a:r>
            <a:r>
              <a:rPr lang="en-US" sz="2400" dirty="0" err="1"/>
              <a:t>ttg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gizi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endParaRPr lang="en-US" sz="2400" dirty="0"/>
          </a:p>
          <a:p>
            <a:pPr marL="914400" lvl="1" indent="-457200">
              <a:buFontTx/>
              <a:buNone/>
            </a:pPr>
            <a:r>
              <a:rPr lang="en-US" sz="2400" dirty="0"/>
              <a:t>		      ~ </a:t>
            </a:r>
            <a:r>
              <a:rPr lang="en-US" sz="2400" dirty="0" err="1"/>
              <a:t>Kampanye</a:t>
            </a:r>
            <a:r>
              <a:rPr lang="en-US" sz="2400" dirty="0"/>
              <a:t> </a:t>
            </a:r>
            <a:r>
              <a:rPr lang="en-US" sz="2400" dirty="0" err="1"/>
              <a:t>ttg</a:t>
            </a:r>
            <a:r>
              <a:rPr lang="en-US" sz="2400" dirty="0"/>
              <a:t> </a:t>
            </a:r>
            <a:r>
              <a:rPr lang="en-US" sz="2400" dirty="0" err="1"/>
              <a:t>kesh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en-US" sz="2400" dirty="0"/>
          </a:p>
          <a:p>
            <a:pPr marL="914400" lvl="1" indent="-457200"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menyadarkan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masyarakat</a:t>
            </a:r>
            <a:endParaRPr lang="en-US" sz="2400" dirty="0"/>
          </a:p>
          <a:p>
            <a:pPr marL="533400" indent="-533400">
              <a:buFontTx/>
              <a:buAutoNum type="arabicPeriod"/>
            </a:pPr>
            <a:r>
              <a:rPr lang="en-US" sz="2400" b="1" dirty="0"/>
              <a:t>Action change</a:t>
            </a:r>
          </a:p>
          <a:p>
            <a:pPr marL="533400" indent="-533400"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mendapatkan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sebanyak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mungkin</a:t>
            </a:r>
            <a:r>
              <a:rPr lang="en-US" sz="2400" dirty="0">
                <a:sym typeface="Wingdings" pitchFamily="2" charset="2"/>
              </a:rPr>
              <a:t> orang yang </a:t>
            </a:r>
            <a:r>
              <a:rPr lang="en-US" sz="2400" dirty="0" err="1">
                <a:sym typeface="Wingdings" pitchFamily="2" charset="2"/>
              </a:rPr>
              <a:t>melakukan</a:t>
            </a:r>
            <a:r>
              <a:rPr lang="en-US" sz="2400" dirty="0">
                <a:sym typeface="Wingdings" pitchFamily="2" charset="2"/>
              </a:rPr>
              <a:t>.</a:t>
            </a:r>
          </a:p>
          <a:p>
            <a:pPr marL="533400" indent="-533400"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Misalnya</a:t>
            </a:r>
            <a:r>
              <a:rPr lang="en-US" sz="2400" dirty="0"/>
              <a:t> :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yang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</a:p>
          <a:p>
            <a:pPr marL="533400" indent="-533400">
              <a:buFontTx/>
              <a:buNone/>
            </a:pPr>
            <a:r>
              <a:rPr lang="en-US" sz="2400" dirty="0"/>
              <a:t>			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endParaRPr lang="en-US" sz="2400" dirty="0"/>
          </a:p>
          <a:p>
            <a:pPr marL="533400" indent="-533400"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lebih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sulit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dibandingkan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dengan</a:t>
            </a:r>
            <a:r>
              <a:rPr lang="en-US" sz="2400" dirty="0">
                <a:sym typeface="Wingdings" pitchFamily="2" charset="2"/>
              </a:rPr>
              <a:t> cognitive change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894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70058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 startAt="3"/>
            </a:pPr>
            <a:r>
              <a:rPr lang="en-US" sz="2400" b="1" dirty="0"/>
              <a:t>Behavioral change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kebiasaan</a:t>
            </a:r>
            <a:r>
              <a:rPr lang="en-US" sz="2400" dirty="0"/>
              <a:t> </a:t>
            </a:r>
            <a:r>
              <a:rPr lang="en-US" sz="2400" dirty="0" err="1"/>
              <a:t>dng</a:t>
            </a:r>
            <a:r>
              <a:rPr lang="en-US" sz="2400" dirty="0"/>
              <a:t> </a:t>
            </a:r>
            <a:r>
              <a:rPr lang="en-US" sz="2400" dirty="0" err="1"/>
              <a:t>berusaha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merubah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perilakunya</a:t>
            </a:r>
            <a:r>
              <a:rPr lang="en-US" sz="2400" dirty="0"/>
              <a:t>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Misalnya</a:t>
            </a:r>
            <a:r>
              <a:rPr lang="en-US" sz="2400" dirty="0"/>
              <a:t> : </a:t>
            </a:r>
            <a:r>
              <a:rPr lang="en-US" sz="2400" dirty="0" err="1"/>
              <a:t>membantu</a:t>
            </a:r>
            <a:r>
              <a:rPr lang="en-US" sz="2400" dirty="0"/>
              <a:t> orang </a:t>
            </a:r>
            <a:r>
              <a:rPr lang="en-US" sz="2400" dirty="0" err="1"/>
              <a:t>berhenti</a:t>
            </a:r>
            <a:r>
              <a:rPr lang="en-US" sz="2400" dirty="0"/>
              <a:t> </a:t>
            </a:r>
            <a:r>
              <a:rPr lang="en-US" sz="2400" dirty="0" err="1"/>
              <a:t>merokok,membantu</a:t>
            </a:r>
            <a:r>
              <a:rPr lang="en-US" sz="2400" dirty="0"/>
              <a:t> agar orang </a:t>
            </a:r>
            <a:r>
              <a:rPr lang="en-US" sz="2400" dirty="0" err="1"/>
              <a:t>mau</a:t>
            </a:r>
            <a:r>
              <a:rPr lang="en-US" sz="2400" dirty="0"/>
              <a:t> </a:t>
            </a:r>
            <a:r>
              <a:rPr lang="en-US" sz="2400" dirty="0" err="1"/>
              <a:t>berolah</a:t>
            </a:r>
            <a:r>
              <a:rPr lang="en-US" sz="2400" dirty="0"/>
              <a:t> raga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r>
              <a:rPr lang="en-US" sz="2400" b="1" dirty="0"/>
              <a:t>Value change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merubah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dng</a:t>
            </a:r>
            <a:r>
              <a:rPr lang="en-US" sz="2400" dirty="0"/>
              <a:t> </a:t>
            </a:r>
            <a:r>
              <a:rPr lang="en-US" sz="2400" dirty="0" err="1"/>
              <a:t>merubah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mendalam</a:t>
            </a:r>
            <a:r>
              <a:rPr lang="en-US" sz="2400" dirty="0"/>
              <a:t>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Misalnya</a:t>
            </a:r>
            <a:r>
              <a:rPr lang="en-US" sz="2400" dirty="0"/>
              <a:t> : </a:t>
            </a:r>
            <a:r>
              <a:rPr lang="en-US" sz="2400" dirty="0" err="1"/>
              <a:t>merubah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rejeki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sulit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waktunya</a:t>
            </a:r>
            <a:r>
              <a:rPr lang="en-US" sz="2400" dirty="0">
                <a:sym typeface="Wingdings" pitchFamily="2" charset="2"/>
              </a:rPr>
              <a:t> lama, </a:t>
            </a:r>
            <a:r>
              <a:rPr lang="en-US" sz="2400" dirty="0" err="1">
                <a:sym typeface="Wingdings" pitchFamily="2" charset="2"/>
              </a:rPr>
              <a:t>banyak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faktor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mempengaruhi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  <a:p>
            <a:pPr marL="533400" indent="-533400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766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SOCIAL MARKETING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1050"/>
            <a:ext cx="7277100" cy="37401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>
                <a:latin typeface="Calibri" pitchFamily="34" charset="0"/>
                <a:cs typeface="Calibri" pitchFamily="34" charset="0"/>
              </a:rPr>
              <a:t>	</a:t>
            </a:r>
            <a:r>
              <a:rPr lang="en-US" sz="4400" b="1">
                <a:latin typeface="Calibri" pitchFamily="34" charset="0"/>
                <a:cs typeface="Calibri" pitchFamily="34" charset="0"/>
              </a:rPr>
              <a:t>2 pola pikir:</a:t>
            </a:r>
          </a:p>
          <a:p>
            <a:pPr marL="609600" indent="-609600" eaLnBrk="1" hangingPunct="1">
              <a:buFontTx/>
              <a:buNone/>
            </a:pPr>
            <a:endParaRPr lang="en-US" sz="4400" b="1">
              <a:latin typeface="Calibri" pitchFamily="34" charset="0"/>
              <a:cs typeface="Calibri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>
                <a:latin typeface="Calibri" pitchFamily="34" charset="0"/>
                <a:cs typeface="Calibri" pitchFamily="34" charset="0"/>
              </a:rPr>
              <a:t>	1. Menekankan penjualan produk. </a:t>
            </a:r>
          </a:p>
          <a:p>
            <a:pPr marL="609600" indent="-609600" eaLnBrk="1" hangingPunct="1">
              <a:buFontTx/>
              <a:buNone/>
            </a:pPr>
            <a:r>
              <a:rPr lang="en-US">
                <a:latin typeface="Calibri" pitchFamily="34" charset="0"/>
                <a:cs typeface="Calibri" pitchFamily="34" charset="0"/>
              </a:rPr>
              <a:t>	2. Menyangkut penjualan  suatu ide.</a:t>
            </a:r>
            <a:endParaRPr lang="en-US" i="1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2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tabLst>
                <a:tab pos="2463800" algn="l"/>
              </a:tabLst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POLA PENJUALAN PRODUK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latin typeface="Franklin Gothic Book" pitchFamily="34" charset="0"/>
              </a:rPr>
              <a:t>Menjual </a:t>
            </a:r>
            <a:r>
              <a:rPr lang="en-US" sz="2400" b="1">
                <a:latin typeface="Franklin Gothic Book" pitchFamily="34" charset="0"/>
              </a:rPr>
              <a:t>suatu produk</a:t>
            </a:r>
            <a:r>
              <a:rPr lang="en-US" sz="2400">
                <a:latin typeface="Franklin Gothic Book" pitchFamily="34" charset="0"/>
              </a:rPr>
              <a:t> dengan </a:t>
            </a:r>
            <a:r>
              <a:rPr lang="en-US" sz="2400" b="1">
                <a:latin typeface="Franklin Gothic Book" pitchFamily="34" charset="0"/>
              </a:rPr>
              <a:t>brand</a:t>
            </a:r>
            <a:r>
              <a:rPr lang="en-US" sz="2400">
                <a:latin typeface="Franklin Gothic Book" pitchFamily="34" charset="0"/>
              </a:rPr>
              <a:t>nya yang membawa manfaat bagi pembeli, seperti: kondom, pil anti-hamil, oralit, dsbnya.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latin typeface="Franklin Gothic Book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latin typeface="Franklin Gothic Book" pitchFamily="34" charset="0"/>
              </a:rPr>
              <a:t>Alasan kenapa </a:t>
            </a:r>
            <a:r>
              <a:rPr lang="en-US" sz="2400" b="1">
                <a:latin typeface="Franklin Gothic Book" pitchFamily="34" charset="0"/>
              </a:rPr>
              <a:t>menjual</a:t>
            </a:r>
            <a:r>
              <a:rPr lang="en-US" sz="2400">
                <a:latin typeface="Franklin Gothic Book" pitchFamily="34" charset="0"/>
              </a:rPr>
              <a:t> produk, sekalipun disubsidi supaya murah: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Franklin Gothic Book" pitchFamily="34" charset="0"/>
              </a:rPr>
              <a:t>	- kalau orang membeli, pasti dipakai,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Franklin Gothic Book" pitchFamily="34" charset="0"/>
              </a:rPr>
              <a:t>	- meningkatkan efisiensi program karena mudah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Franklin Gothic Book" pitchFamily="34" charset="0"/>
              </a:rPr>
              <a:t>       terukur dan dievaluasi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Franklin Gothic Book" pitchFamily="34" charset="0"/>
              </a:rPr>
              <a:t>	- membangkitkan semangat enterpreneurship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Franklin Gothic Book" pitchFamily="34" charset="0"/>
              </a:rPr>
              <a:t>       para provider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Franklin Gothic Book" pitchFamily="34" charset="0"/>
              </a:rPr>
              <a:t>	- meningkatkan potensial menuju kemandirian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Franklin Gothic Book" pitchFamily="34" charset="0"/>
              </a:rPr>
              <a:t>       dan kelanjutan program</a:t>
            </a:r>
          </a:p>
          <a:p>
            <a:pPr eaLnBrk="1" hangingPunct="1"/>
            <a:endParaRPr lang="en-US" sz="240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14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Contoh pola menjual produk: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741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Franklin Gothic Book" pitchFamily="34" charset="0"/>
              </a:rPr>
              <a:t>Program Keluarga Berencana: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Franklin Gothic Book" pitchFamily="34" charset="0"/>
              </a:rPr>
              <a:t>	produknya dapat berupa KB itu sendiri atau “</a:t>
            </a:r>
            <a:r>
              <a:rPr lang="en-US" sz="2400" i="1">
                <a:latin typeface="Franklin Gothic Book" pitchFamily="34" charset="0"/>
              </a:rPr>
              <a:t>proxy</a:t>
            </a:r>
            <a:r>
              <a:rPr lang="en-US" sz="2400">
                <a:latin typeface="Franklin Gothic Book" pitchFamily="34" charset="0"/>
              </a:rPr>
              <a:t>nya” (supaya lebih menjual) seperti Lingkaran Biru,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Franklin Gothic Book" pitchFamily="34" charset="0"/>
              </a:rPr>
              <a:t>	sedangkan </a:t>
            </a:r>
            <a:r>
              <a:rPr lang="en-US" sz="2400" i="1">
                <a:latin typeface="Franklin Gothic Book" pitchFamily="34" charset="0"/>
              </a:rPr>
              <a:t>brand</a:t>
            </a:r>
            <a:r>
              <a:rPr lang="en-US" sz="2400">
                <a:latin typeface="Franklin Gothic Book" pitchFamily="34" charset="0"/>
              </a:rPr>
              <a:t>nya adalah “Fiesta”.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latin typeface="Franklin Gothic Book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Franklin Gothic Book" pitchFamily="34" charset="0"/>
              </a:rPr>
              <a:t>Program Layanan Alat Suntik Steril: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Franklin Gothic Book" pitchFamily="34" charset="0"/>
              </a:rPr>
              <a:t>	produknya adalah ASS,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Franklin Gothic Book" pitchFamily="34" charset="0"/>
              </a:rPr>
              <a:t>	sedangkan </a:t>
            </a:r>
            <a:r>
              <a:rPr lang="en-US" sz="2400" i="1">
                <a:latin typeface="Franklin Gothic Book" pitchFamily="34" charset="0"/>
              </a:rPr>
              <a:t>brand</a:t>
            </a:r>
            <a:r>
              <a:rPr lang="en-US" sz="2400">
                <a:latin typeface="Franklin Gothic Book" pitchFamily="34" charset="0"/>
              </a:rPr>
              <a:t>nya adalah “Terumo”.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latin typeface="Franklin Gothic Boo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Franklin Gothic Book" pitchFamily="34" charset="0"/>
              </a:rPr>
              <a:t>Contoh lain ?</a:t>
            </a:r>
          </a:p>
        </p:txBody>
      </p:sp>
    </p:spTree>
    <p:extLst>
      <p:ext uri="{BB962C8B-B14F-4D97-AF65-F5344CB8AC3E}">
        <p14:creationId xmlns:p14="http://schemas.microsoft.com/office/powerpoint/2010/main" val="428366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POLA PENJUALAN IDEA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pitchFamily="34" charset="0"/>
                <a:cs typeface="Calibri" pitchFamily="34" charset="0"/>
              </a:rPr>
              <a:t>Mempromosikan idea/gagasan dan perilaku yang bermanfaaat bagi kehidupan masyarakat.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pitchFamily="34" charset="0"/>
                <a:cs typeface="Calibri" pitchFamily="34" charset="0"/>
              </a:rPr>
              <a:t>Tidak ada barang yang dijual, tidak ada transaksi uang. Yang terjadi adalah suatu ”</a:t>
            </a:r>
            <a:r>
              <a:rPr lang="en-US" sz="2800" i="1">
                <a:latin typeface="Calibri" pitchFamily="34" charset="0"/>
                <a:cs typeface="Calibri" pitchFamily="34" charset="0"/>
              </a:rPr>
              <a:t>shaping</a:t>
            </a:r>
            <a:r>
              <a:rPr lang="en-US" sz="2800">
                <a:latin typeface="Calibri" pitchFamily="34" charset="0"/>
                <a:cs typeface="Calibri" pitchFamily="34" charset="0"/>
              </a:rPr>
              <a:t> atau </a:t>
            </a:r>
            <a:r>
              <a:rPr lang="en-US" sz="2800" i="1">
                <a:latin typeface="Calibri" pitchFamily="34" charset="0"/>
                <a:cs typeface="Calibri" pitchFamily="34" charset="0"/>
              </a:rPr>
              <a:t>re-shaping</a:t>
            </a:r>
            <a:r>
              <a:rPr lang="en-US" sz="2800">
                <a:latin typeface="Calibri" pitchFamily="34" charset="0"/>
                <a:cs typeface="Calibri" pitchFamily="34" charset="0"/>
              </a:rPr>
              <a:t>” terhadap orientasi konsumen/perilaku konsumen dalam konteks pemasaran.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pitchFamily="34" charset="0"/>
                <a:cs typeface="Calibri" pitchFamily="34" charset="0"/>
              </a:rPr>
              <a:t>Misalnya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>
                <a:latin typeface="Calibri" pitchFamily="34" charset="0"/>
                <a:cs typeface="Calibri" pitchFamily="34" charset="0"/>
              </a:rPr>
              <a:t>	- kurangi konsumsi garam dan makanan berlemak,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>
                <a:latin typeface="Calibri" pitchFamily="34" charset="0"/>
                <a:cs typeface="Calibri" pitchFamily="34" charset="0"/>
              </a:rPr>
              <a:t>	- gunakan sabuk pengaman,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>
                <a:latin typeface="Calibri" pitchFamily="34" charset="0"/>
                <a:cs typeface="Calibri" pitchFamily="34" charset="0"/>
              </a:rPr>
              <a:t>	- berikan imunisasi lengkap kepada anak.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pitchFamily="34" charset="0"/>
                <a:cs typeface="Calibri" pitchFamily="34" charset="0"/>
              </a:rPr>
              <a:t>Dalam menjual idea/gagasan, sebenarnya juga ada “product” dan bahkan perlu ada “brand”nya.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18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Contoh pola menjual idea: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153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latin typeface="Franklin Gothic Book" pitchFamily="34" charset="0"/>
              </a:rPr>
              <a:t>Untuk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lingkungan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hidup</a:t>
            </a:r>
            <a:r>
              <a:rPr lang="en-US" sz="2400" dirty="0">
                <a:latin typeface="Franklin Gothic Book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Franklin Gothic Book" pitchFamily="34" charset="0"/>
              </a:rPr>
              <a:t>	- idea/</a:t>
            </a:r>
            <a:r>
              <a:rPr lang="en-US" sz="2400" dirty="0" err="1">
                <a:latin typeface="Franklin Gothic Book" pitchFamily="34" charset="0"/>
              </a:rPr>
              <a:t>gagasannya</a:t>
            </a:r>
            <a:r>
              <a:rPr lang="en-US" sz="2400" dirty="0">
                <a:latin typeface="Franklin Gothic Book" pitchFamily="34" charset="0"/>
              </a:rPr>
              <a:t> (</a:t>
            </a:r>
            <a:r>
              <a:rPr lang="en-US" sz="2400" dirty="0" err="1">
                <a:latin typeface="Franklin Gothic Book" pitchFamily="34" charset="0"/>
              </a:rPr>
              <a:t>produk</a:t>
            </a:r>
            <a:r>
              <a:rPr lang="en-US" sz="2400" dirty="0">
                <a:latin typeface="Franklin Gothic Book" pitchFamily="34" charset="0"/>
              </a:rPr>
              <a:t>) </a:t>
            </a:r>
            <a:r>
              <a:rPr lang="en-US" sz="2400" dirty="0" err="1">
                <a:latin typeface="Franklin Gothic Book" pitchFamily="34" charset="0"/>
              </a:rPr>
              <a:t>adalah</a:t>
            </a:r>
            <a:r>
              <a:rPr lang="en-US" sz="2400" dirty="0">
                <a:latin typeface="Franklin Gothic Book" pitchFamily="34" charset="0"/>
              </a:rPr>
              <a:t> “</a:t>
            </a:r>
            <a:r>
              <a:rPr lang="en-US" sz="2400" dirty="0" err="1">
                <a:latin typeface="Franklin Gothic Book" pitchFamily="34" charset="0"/>
              </a:rPr>
              <a:t>Pelestarian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Lingkungan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Hidup</a:t>
            </a:r>
            <a:r>
              <a:rPr lang="en-US" sz="2400" dirty="0">
                <a:latin typeface="Franklin Gothic Book" pitchFamily="34" charset="0"/>
              </a:rPr>
              <a:t>”.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Franklin Gothic Book" pitchFamily="34" charset="0"/>
              </a:rPr>
              <a:t>	- yang </a:t>
            </a:r>
            <a:r>
              <a:rPr lang="en-US" sz="2400" dirty="0" err="1">
                <a:latin typeface="Franklin Gothic Book" pitchFamily="34" charset="0"/>
              </a:rPr>
              <a:t>dijual</a:t>
            </a:r>
            <a:r>
              <a:rPr lang="en-US" sz="2400" dirty="0">
                <a:latin typeface="Franklin Gothic Book" pitchFamily="34" charset="0"/>
              </a:rPr>
              <a:t> (</a:t>
            </a:r>
            <a:r>
              <a:rPr lang="en-US" sz="2400" i="1" dirty="0">
                <a:latin typeface="Franklin Gothic Book" pitchFamily="34" charset="0"/>
              </a:rPr>
              <a:t>brand</a:t>
            </a:r>
            <a:r>
              <a:rPr lang="en-US" sz="2400" dirty="0">
                <a:latin typeface="Franklin Gothic Book" pitchFamily="34" charset="0"/>
              </a:rPr>
              <a:t>): “Kali </a:t>
            </a:r>
            <a:r>
              <a:rPr lang="en-US" sz="2400" dirty="0" err="1">
                <a:latin typeface="Franklin Gothic Book" pitchFamily="34" charset="0"/>
              </a:rPr>
              <a:t>Bersih</a:t>
            </a:r>
            <a:r>
              <a:rPr lang="en-US" sz="2400" dirty="0">
                <a:latin typeface="Franklin Gothic Book" pitchFamily="34" charset="0"/>
              </a:rPr>
              <a:t>” </a:t>
            </a:r>
            <a:r>
              <a:rPr lang="en-US" sz="2400" dirty="0" err="1">
                <a:latin typeface="Franklin Gothic Book" pitchFamily="34" charset="0"/>
              </a:rPr>
              <a:t>atau</a:t>
            </a:r>
            <a:r>
              <a:rPr lang="en-US" sz="2400" dirty="0">
                <a:latin typeface="Franklin Gothic Book" pitchFamily="34" charset="0"/>
              </a:rPr>
              <a:t> “</a:t>
            </a:r>
            <a:r>
              <a:rPr lang="en-US" sz="2400" dirty="0" err="1">
                <a:latin typeface="Franklin Gothic Book" pitchFamily="34" charset="0"/>
              </a:rPr>
              <a:t>Hutan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kita</a:t>
            </a:r>
            <a:r>
              <a:rPr lang="en-US" sz="2400" dirty="0">
                <a:latin typeface="Franklin Gothic Book" pitchFamily="34" charset="0"/>
              </a:rPr>
              <a:t>, </a:t>
            </a:r>
            <a:r>
              <a:rPr lang="en-US" sz="2400" dirty="0" err="1">
                <a:latin typeface="Franklin Gothic Book" pitchFamily="34" charset="0"/>
              </a:rPr>
              <a:t>Masa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Depan</a:t>
            </a:r>
            <a:r>
              <a:rPr lang="en-US" sz="2400" dirty="0">
                <a:latin typeface="Franklin Gothic Book" pitchFamily="34" charset="0"/>
              </a:rPr>
              <a:t> Kita”, “Go Green”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latin typeface="Franklin Gothic Book" pitchFamily="34" charset="0"/>
              </a:rPr>
              <a:t>Untuk</a:t>
            </a:r>
            <a:r>
              <a:rPr lang="en-US" sz="2400" dirty="0">
                <a:latin typeface="Franklin Gothic Book" pitchFamily="34" charset="0"/>
              </a:rPr>
              <a:t> program “</a:t>
            </a:r>
            <a:r>
              <a:rPr lang="en-US" sz="2400" dirty="0" err="1">
                <a:latin typeface="Franklin Gothic Book" pitchFamily="34" charset="0"/>
              </a:rPr>
              <a:t>Pendidikan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untuk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Semua</a:t>
            </a:r>
            <a:r>
              <a:rPr lang="en-US" sz="2400" dirty="0">
                <a:latin typeface="Franklin Gothic Book" pitchFamily="34" charset="0"/>
              </a:rPr>
              <a:t>”;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Franklin Gothic Book" pitchFamily="34" charset="0"/>
              </a:rPr>
              <a:t>	- </a:t>
            </a:r>
            <a:r>
              <a:rPr lang="en-US" sz="2400" dirty="0" err="1">
                <a:latin typeface="Franklin Gothic Book" pitchFamily="34" charset="0"/>
              </a:rPr>
              <a:t>ideanya</a:t>
            </a:r>
            <a:r>
              <a:rPr lang="en-US" sz="2400" dirty="0">
                <a:latin typeface="Franklin Gothic Book" pitchFamily="34" charset="0"/>
              </a:rPr>
              <a:t> (</a:t>
            </a:r>
            <a:r>
              <a:rPr lang="en-US" sz="2400" dirty="0" err="1">
                <a:latin typeface="Franklin Gothic Book" pitchFamily="34" charset="0"/>
              </a:rPr>
              <a:t>produk</a:t>
            </a:r>
            <a:r>
              <a:rPr lang="en-US" sz="2400" dirty="0">
                <a:latin typeface="Franklin Gothic Book" pitchFamily="34" charset="0"/>
              </a:rPr>
              <a:t>) </a:t>
            </a:r>
            <a:r>
              <a:rPr lang="en-US" sz="2400" dirty="0" err="1">
                <a:latin typeface="Franklin Gothic Book" pitchFamily="34" charset="0"/>
              </a:rPr>
              <a:t>adalah</a:t>
            </a:r>
            <a:r>
              <a:rPr lang="en-US" sz="2400" dirty="0">
                <a:latin typeface="Franklin Gothic Book" pitchFamily="34" charset="0"/>
              </a:rPr>
              <a:t> “</a:t>
            </a:r>
            <a:r>
              <a:rPr lang="en-US" sz="2400" dirty="0" err="1">
                <a:latin typeface="Franklin Gothic Book" pitchFamily="34" charset="0"/>
              </a:rPr>
              <a:t>Wajib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Belajar</a:t>
            </a:r>
            <a:r>
              <a:rPr lang="en-US" sz="2400" dirty="0">
                <a:latin typeface="Franklin Gothic Book" pitchFamily="34" charset="0"/>
              </a:rPr>
              <a:t> 9 </a:t>
            </a:r>
            <a:r>
              <a:rPr lang="en-US" sz="2400" dirty="0" err="1">
                <a:latin typeface="Franklin Gothic Book" pitchFamily="34" charset="0"/>
              </a:rPr>
              <a:t>Tahun</a:t>
            </a:r>
            <a:r>
              <a:rPr lang="en-US" sz="2400" dirty="0">
                <a:latin typeface="Franklin Gothic Book" pitchFamily="34" charset="0"/>
              </a:rPr>
              <a:t>”. - yang </a:t>
            </a:r>
            <a:r>
              <a:rPr lang="en-US" sz="2400" dirty="0" err="1">
                <a:latin typeface="Franklin Gothic Book" pitchFamily="34" charset="0"/>
              </a:rPr>
              <a:t>dijual</a:t>
            </a:r>
            <a:r>
              <a:rPr lang="en-US" sz="2400" dirty="0">
                <a:latin typeface="Franklin Gothic Book" pitchFamily="34" charset="0"/>
              </a:rPr>
              <a:t> (</a:t>
            </a:r>
            <a:r>
              <a:rPr lang="en-US" sz="2400" i="1" dirty="0">
                <a:latin typeface="Franklin Gothic Book" pitchFamily="34" charset="0"/>
              </a:rPr>
              <a:t>brand</a:t>
            </a:r>
            <a:r>
              <a:rPr lang="en-US" sz="2400" dirty="0">
                <a:latin typeface="Franklin Gothic Book" pitchFamily="34" charset="0"/>
              </a:rPr>
              <a:t>): “</a:t>
            </a:r>
            <a:r>
              <a:rPr lang="en-US" sz="2400" dirty="0" err="1">
                <a:latin typeface="Franklin Gothic Book" pitchFamily="34" charset="0"/>
              </a:rPr>
              <a:t>Aku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Anak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Sekolah</a:t>
            </a:r>
            <a:r>
              <a:rPr lang="en-US" sz="2400" dirty="0">
                <a:latin typeface="Franklin Gothic Book" pitchFamily="34" charset="0"/>
              </a:rPr>
              <a:t>”.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latin typeface="Franklin Gothic Book" pitchFamily="34" charset="0"/>
              </a:rPr>
              <a:t>Ada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lagi</a:t>
            </a:r>
            <a:r>
              <a:rPr lang="en-US" sz="2400" dirty="0">
                <a:latin typeface="Franklin Gothic Book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278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761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Franklin Gothic Book</vt:lpstr>
      <vt:lpstr>Office Theme</vt:lpstr>
      <vt:lpstr>Social Marketing</vt:lpstr>
      <vt:lpstr>PowerPoint Presentation</vt:lpstr>
      <vt:lpstr>Tahapan Perubahan Perilaku Sosial (yang berhubungan dengan kesehatan)</vt:lpstr>
      <vt:lpstr>PowerPoint Presentation</vt:lpstr>
      <vt:lpstr>SOCIAL MARKETING</vt:lpstr>
      <vt:lpstr>POLA PENJUALAN PRODUK</vt:lpstr>
      <vt:lpstr>Contoh pola menjual produk:</vt:lpstr>
      <vt:lpstr>POLA PENJUALAN IDEA</vt:lpstr>
      <vt:lpstr>Contoh pola menjual idea:</vt:lpstr>
      <vt:lpstr>PRASYARAT SOCIAL MARKETING  YANG EFEKTIF</vt:lpstr>
      <vt:lpstr>PowerPoint Presentation</vt:lpstr>
      <vt:lpstr>PowerPoint Presentation</vt:lpstr>
      <vt:lpstr>Continuity dan sustainability</vt:lpstr>
      <vt:lpstr>Continuity dan sustainability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Marketing</dc:title>
  <dc:creator>user</dc:creator>
  <cp:lastModifiedBy>acer</cp:lastModifiedBy>
  <cp:revision>4</cp:revision>
  <dcterms:created xsi:type="dcterms:W3CDTF">2017-03-06T01:39:49Z</dcterms:created>
  <dcterms:modified xsi:type="dcterms:W3CDTF">2020-02-27T01:21:21Z</dcterms:modified>
</cp:coreProperties>
</file>