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57" r:id="rId5"/>
    <p:sldId id="270" r:id="rId6"/>
    <p:sldId id="269" r:id="rId7"/>
    <p:sldId id="271" r:id="rId8"/>
    <p:sldId id="260" r:id="rId9"/>
    <p:sldId id="268" r:id="rId10"/>
    <p:sldId id="264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85E1-D55B-49F8-9529-400ED051FD96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BF2D6-67B1-4F08-B3A2-9CD0BE5CC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eople.jpg"/>
          <p:cNvPicPr>
            <a:picLocks noChangeAspect="1"/>
          </p:cNvPicPr>
          <p:nvPr/>
        </p:nvPicPr>
        <p:blipFill>
          <a:blip r:embed="rId2"/>
          <a:srcRect b="7664"/>
          <a:stretch>
            <a:fillRect/>
          </a:stretch>
        </p:blipFill>
        <p:spPr>
          <a:xfrm>
            <a:off x="1905000" y="3007057"/>
            <a:ext cx="5181600" cy="3850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470025"/>
          </a:xfrm>
        </p:spPr>
        <p:txBody>
          <a:bodyPr/>
          <a:lstStyle/>
          <a:p>
            <a:r>
              <a:rPr lang="en-US" b="1" dirty="0" smtClean="0"/>
              <a:t>PERENCANAAN &amp; EVALUASI KESEHATAN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me to evalu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501189"/>
            <a:ext cx="4724400" cy="33568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228600"/>
            <a:ext cx="3505200" cy="4038599"/>
          </a:xfrm>
        </p:spPr>
        <p:txBody>
          <a:bodyPr/>
          <a:lstStyle/>
          <a:p>
            <a:r>
              <a:rPr lang="en-US" dirty="0" smtClean="0"/>
              <a:t>What ?</a:t>
            </a:r>
          </a:p>
          <a:p>
            <a:r>
              <a:rPr lang="en-US" dirty="0" smtClean="0"/>
              <a:t>When ?</a:t>
            </a:r>
          </a:p>
          <a:p>
            <a:r>
              <a:rPr lang="en-US" dirty="0" smtClean="0"/>
              <a:t>Where ?</a:t>
            </a:r>
          </a:p>
          <a:p>
            <a:r>
              <a:rPr lang="en-US" dirty="0" smtClean="0"/>
              <a:t>With Whom ?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Why?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533400"/>
            <a:ext cx="5105400" cy="3429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hidup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….</a:t>
            </a:r>
            <a:r>
              <a:rPr lang="en-US" sz="3600" dirty="0" err="1" smtClean="0"/>
              <a:t>apakah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EVALUASI?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762000"/>
            <a:ext cx="6400800" cy="4953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016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Apa</a:t>
            </a:r>
            <a:r>
              <a:rPr lang="en-US" sz="4800" dirty="0" smtClean="0"/>
              <a:t> </a:t>
            </a:r>
            <a:r>
              <a:rPr lang="en-US" sz="4800" dirty="0" err="1" smtClean="0"/>
              <a:t>manfaat</a:t>
            </a:r>
            <a:r>
              <a:rPr lang="en-US" sz="4800" dirty="0" smtClean="0"/>
              <a:t> </a:t>
            </a:r>
            <a:r>
              <a:rPr lang="en-US" sz="4800" dirty="0" err="1" smtClean="0"/>
              <a:t>melakukan</a:t>
            </a:r>
            <a:r>
              <a:rPr lang="en-US" sz="4800" dirty="0" smtClean="0"/>
              <a:t> </a:t>
            </a:r>
            <a:r>
              <a:rPr lang="en-US" sz="4800" dirty="0" err="1" smtClean="0"/>
              <a:t>evaluasi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620000" cy="5715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&amp;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CC99FF"/>
          </a:solidFill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68763"/>
          </a:xfrm>
        </p:spPr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tahap-tahap</a:t>
            </a:r>
            <a:r>
              <a:rPr lang="en-US" dirty="0" smtClean="0"/>
              <a:t> </a:t>
            </a:r>
            <a:r>
              <a:rPr lang="en-US" i="1" dirty="0" smtClean="0"/>
              <a:t>problem solving cycle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KOMPETENSI YG DIHARAPKAN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229600" cy="533400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Mampu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mengembangkan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kebijakan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</a:rPr>
              <a:t> program </a:t>
            </a:r>
            <a:r>
              <a:rPr lang="en-US" sz="2400" i="1" dirty="0" smtClean="0">
                <a:solidFill>
                  <a:schemeClr val="tx1"/>
                </a:solidFill>
              </a:rPr>
              <a:t>(policy development/program </a:t>
            </a:r>
            <a:r>
              <a:rPr lang="en-US" sz="2400" i="1" dirty="0" err="1" smtClean="0">
                <a:solidFill>
                  <a:schemeClr val="tx1"/>
                </a:solidFill>
              </a:rPr>
              <a:t>planing</a:t>
            </a:r>
            <a:r>
              <a:rPr lang="en-US" sz="2400" i="1" dirty="0" smtClean="0">
                <a:solidFill>
                  <a:schemeClr val="tx1"/>
                </a:solidFill>
              </a:rPr>
              <a:t> skills)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Mampu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melakukaan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kajian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analisis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situasi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err="1" smtClean="0">
                <a:solidFill>
                  <a:schemeClr val="tx1"/>
                </a:solidFill>
              </a:rPr>
              <a:t>analitic</a:t>
            </a:r>
            <a:r>
              <a:rPr lang="en-US" sz="2400" i="1" dirty="0" smtClean="0">
                <a:solidFill>
                  <a:schemeClr val="tx1"/>
                </a:solidFill>
              </a:rPr>
              <a:t>/assessment skills)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Mampu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merencanakan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keuangan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terampil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manajemen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</a:rPr>
              <a:t>financial and management skills)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penguasaan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ilmu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 (</a:t>
            </a:r>
            <a:r>
              <a:rPr lang="en-US" sz="2400" i="1" dirty="0" smtClean="0">
                <a:solidFill>
                  <a:schemeClr val="tx1"/>
                </a:solidFill>
              </a:rPr>
              <a:t>public health science skills)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kemampuan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kepemimpinan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berfiki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</a:rPr>
              <a:t> ( </a:t>
            </a:r>
            <a:r>
              <a:rPr lang="en-US" sz="2400" i="1" dirty="0" smtClean="0">
                <a:solidFill>
                  <a:schemeClr val="tx1"/>
                </a:solidFill>
              </a:rPr>
              <a:t>leadership and system thinking skills) 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Bahasan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6248400"/>
          </a:xfrm>
        </p:spPr>
        <p:txBody>
          <a:bodyPr>
            <a:noAutofit/>
          </a:bodyPr>
          <a:lstStyle/>
          <a:p>
            <a:pPr lvl="0"/>
            <a:r>
              <a:rPr lang="en-US" sz="2200" dirty="0" err="1" smtClean="0"/>
              <a:t>Konsep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evaluasi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(1)</a:t>
            </a:r>
            <a:endParaRPr lang="en-US" sz="2200" dirty="0"/>
          </a:p>
          <a:p>
            <a:r>
              <a:rPr lang="en-US" sz="2200" dirty="0" smtClean="0"/>
              <a:t>Problem </a:t>
            </a:r>
            <a:r>
              <a:rPr lang="en-US" sz="2200" i="1" dirty="0" smtClean="0"/>
              <a:t>solving cycle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(2)</a:t>
            </a:r>
          </a:p>
          <a:p>
            <a:pPr lvl="0"/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Indonesia &amp; Program </a:t>
            </a:r>
            <a:r>
              <a:rPr lang="en-US" sz="2200" dirty="0" err="1" smtClean="0"/>
              <a:t>Pokok</a:t>
            </a:r>
            <a:r>
              <a:rPr lang="en-US" sz="2200" dirty="0" smtClean="0"/>
              <a:t> </a:t>
            </a:r>
            <a:r>
              <a:rPr lang="en-US" sz="2200" dirty="0" err="1" smtClean="0"/>
              <a:t>Puskesmas</a:t>
            </a:r>
            <a:r>
              <a:rPr lang="en-US" sz="2200" dirty="0" smtClean="0"/>
              <a:t> (</a:t>
            </a:r>
            <a:r>
              <a:rPr lang="en-US" sz="2200" dirty="0" err="1" smtClean="0"/>
              <a:t>Promosi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,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Lingkungan</a:t>
            </a:r>
            <a:r>
              <a:rPr lang="en-US" sz="2200" dirty="0" smtClean="0"/>
              <a:t>, </a:t>
            </a:r>
            <a:r>
              <a:rPr lang="en-US" sz="2200" dirty="0" err="1" smtClean="0"/>
              <a:t>Pemberantasan</a:t>
            </a:r>
            <a:r>
              <a:rPr lang="en-US" sz="2200" dirty="0" smtClean="0"/>
              <a:t> </a:t>
            </a:r>
            <a:r>
              <a:rPr lang="en-US" sz="2200" dirty="0" err="1" smtClean="0"/>
              <a:t>Penyakit</a:t>
            </a:r>
            <a:r>
              <a:rPr lang="en-US" sz="2200" dirty="0" smtClean="0"/>
              <a:t>,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Keluarga</a:t>
            </a:r>
            <a:r>
              <a:rPr lang="en-US" sz="2200" dirty="0" smtClean="0"/>
              <a:t> &amp; </a:t>
            </a:r>
            <a:r>
              <a:rPr lang="en-US" sz="2200" dirty="0" err="1" smtClean="0"/>
              <a:t>Reproduksi</a:t>
            </a:r>
            <a:r>
              <a:rPr lang="en-US" sz="2200" dirty="0" smtClean="0"/>
              <a:t>,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Gizi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200" dirty="0" smtClean="0"/>
              <a:t>, </a:t>
            </a:r>
            <a:r>
              <a:rPr lang="en-US" sz="2200" dirty="0" err="1" smtClean="0"/>
              <a:t>Pelayanan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) (3 – </a:t>
            </a:r>
            <a:r>
              <a:rPr lang="en-US" sz="2200" dirty="0" err="1" smtClean="0"/>
              <a:t>presentasi</a:t>
            </a:r>
            <a:r>
              <a:rPr lang="en-US" sz="2200" dirty="0" smtClean="0"/>
              <a:t>)</a:t>
            </a:r>
          </a:p>
          <a:p>
            <a:pPr lvl="0"/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Identifikasi</a:t>
            </a:r>
            <a:r>
              <a:rPr lang="en-US" sz="2200" dirty="0" smtClean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Perumusan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(4)</a:t>
            </a:r>
            <a:endParaRPr lang="en-US" sz="2200" dirty="0"/>
          </a:p>
          <a:p>
            <a:pPr lvl="0"/>
            <a:r>
              <a:rPr lang="en-US" sz="2200" dirty="0" err="1" smtClean="0"/>
              <a:t>Metode-metode</a:t>
            </a:r>
            <a:r>
              <a:rPr lang="en-US" sz="2200" dirty="0" smtClean="0"/>
              <a:t> </a:t>
            </a:r>
            <a:r>
              <a:rPr lang="en-US" sz="2200" dirty="0" err="1" smtClean="0"/>
              <a:t>prioritas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(5&amp;6)</a:t>
            </a:r>
            <a:endParaRPr lang="en-US" sz="2200" dirty="0"/>
          </a:p>
          <a:p>
            <a:pPr lvl="0"/>
            <a:r>
              <a:rPr lang="en-US" sz="2200" dirty="0" err="1" smtClean="0"/>
              <a:t>Metode-metode</a:t>
            </a:r>
            <a:r>
              <a:rPr lang="en-US" sz="2200" dirty="0" smtClean="0"/>
              <a:t> </a:t>
            </a:r>
            <a:r>
              <a:rPr lang="en-US" sz="2200" dirty="0" err="1"/>
              <a:t>i</a:t>
            </a:r>
            <a:r>
              <a:rPr lang="en-US" sz="2200" dirty="0" err="1" smtClean="0"/>
              <a:t>dentifikasi</a:t>
            </a:r>
            <a:r>
              <a:rPr lang="en-US" sz="2200" dirty="0" smtClean="0"/>
              <a:t> </a:t>
            </a:r>
            <a:r>
              <a:rPr lang="en-US" sz="2200" dirty="0" err="1"/>
              <a:t>Penyebab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smtClean="0"/>
              <a:t> (7)</a:t>
            </a:r>
            <a:endParaRPr lang="en-US" sz="2200" dirty="0"/>
          </a:p>
          <a:p>
            <a:pPr lvl="0"/>
            <a:r>
              <a:rPr lang="en-US" sz="2200" dirty="0" err="1" smtClean="0"/>
              <a:t>Analisis</a:t>
            </a:r>
            <a:r>
              <a:rPr lang="en-US" sz="2200" dirty="0" smtClean="0"/>
              <a:t> SWOT (8)</a:t>
            </a:r>
          </a:p>
          <a:p>
            <a:pPr lvl="0"/>
            <a:r>
              <a:rPr lang="en-US" sz="2200" dirty="0" err="1" smtClean="0"/>
              <a:t>Penyusunan</a:t>
            </a:r>
            <a:r>
              <a:rPr lang="en-US" sz="2200" dirty="0" smtClean="0"/>
              <a:t>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</a:t>
            </a:r>
            <a:r>
              <a:rPr lang="en-US" sz="2200" dirty="0" err="1" smtClean="0"/>
              <a:t>Pemecahan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(9)</a:t>
            </a:r>
            <a:endParaRPr lang="en-US" sz="2200" dirty="0"/>
          </a:p>
          <a:p>
            <a:pPr lvl="0"/>
            <a:r>
              <a:rPr lang="en-US" sz="2200" dirty="0" err="1"/>
              <a:t>Perencanaan</a:t>
            </a:r>
            <a:r>
              <a:rPr lang="en-US" sz="2200" dirty="0"/>
              <a:t> Program(POA</a:t>
            </a:r>
            <a:r>
              <a:rPr lang="en-US" sz="2200" dirty="0" smtClean="0"/>
              <a:t>) (10)</a:t>
            </a:r>
            <a:endParaRPr lang="en-US" sz="2200" dirty="0"/>
          </a:p>
          <a:p>
            <a:pPr lvl="0"/>
            <a:r>
              <a:rPr lang="en-US" sz="2200" dirty="0" err="1" smtClean="0"/>
              <a:t>Kemitraan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</a:t>
            </a:r>
            <a:r>
              <a:rPr lang="en-US" sz="2200" dirty="0" err="1" smtClean="0"/>
              <a:t>memperkuat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 (11)</a:t>
            </a:r>
            <a:endParaRPr lang="en-US" sz="2200" dirty="0"/>
          </a:p>
          <a:p>
            <a:pPr lvl="0"/>
            <a:r>
              <a:rPr lang="en-US" sz="2200" dirty="0" err="1"/>
              <a:t>Pelaksanaan</a:t>
            </a:r>
            <a:r>
              <a:rPr lang="en-US" sz="2200" dirty="0"/>
              <a:t> Program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 (12)</a:t>
            </a:r>
            <a:endParaRPr lang="en-US" sz="2200" dirty="0"/>
          </a:p>
          <a:p>
            <a:pPr lvl="0"/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evaluasi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(13)</a:t>
            </a:r>
          </a:p>
          <a:p>
            <a:pPr lvl="0"/>
            <a:r>
              <a:rPr lang="en-US" sz="2200" dirty="0" err="1" smtClean="0"/>
              <a:t>Presentasi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(14)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Perkuliahan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Problem based learning 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,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3900" dirty="0" smtClean="0">
                <a:solidFill>
                  <a:srgbClr val="C00000"/>
                </a:solidFill>
              </a:rPr>
              <a:t>Cooperative learning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sharing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Stefanus</a:t>
            </a:r>
            <a:r>
              <a:rPr lang="en-US" sz="1800" dirty="0" smtClean="0"/>
              <a:t> </a:t>
            </a:r>
            <a:r>
              <a:rPr lang="en-US" sz="1800" dirty="0" err="1" smtClean="0"/>
              <a:t>Supriyanto</a:t>
            </a:r>
            <a:r>
              <a:rPr lang="en-US" sz="1800" dirty="0" smtClean="0"/>
              <a:t> </a:t>
            </a:r>
            <a:r>
              <a:rPr lang="en-US" sz="1800" dirty="0" err="1" smtClean="0"/>
              <a:t>Nyoman</a:t>
            </a:r>
            <a:r>
              <a:rPr lang="en-US" sz="1800" dirty="0" smtClean="0"/>
              <a:t> Anita </a:t>
            </a:r>
            <a:r>
              <a:rPr lang="en-US" sz="1800" dirty="0" err="1" smtClean="0"/>
              <a:t>Damayanti</a:t>
            </a:r>
            <a:r>
              <a:rPr lang="en-US" sz="1800" dirty="0" smtClean="0"/>
              <a:t>. </a:t>
            </a:r>
            <a:r>
              <a:rPr lang="en-US" sz="1800" b="1" dirty="0" err="1" smtClean="0"/>
              <a:t>Perencanaan</a:t>
            </a:r>
            <a:r>
              <a:rPr lang="en-US" sz="1800" b="1" dirty="0" smtClean="0"/>
              <a:t> &amp; </a:t>
            </a:r>
            <a:r>
              <a:rPr lang="en-US" sz="1800" b="1" dirty="0" err="1" smtClean="0"/>
              <a:t>Evaluasi</a:t>
            </a:r>
            <a:r>
              <a:rPr lang="en-US" sz="1800" dirty="0" smtClean="0"/>
              <a:t>. </a:t>
            </a:r>
            <a:r>
              <a:rPr lang="en-US" sz="1800" dirty="0" err="1" smtClean="0"/>
              <a:t>Airlangga</a:t>
            </a:r>
            <a:r>
              <a:rPr lang="en-US" sz="1800" dirty="0" smtClean="0"/>
              <a:t> University Press. Surabaya. 2007</a:t>
            </a:r>
          </a:p>
          <a:p>
            <a:r>
              <a:rPr lang="en-US" sz="1800" b="1" dirty="0" smtClean="0"/>
              <a:t>Community Health Management- A Problem Solving Approach</a:t>
            </a:r>
            <a:r>
              <a:rPr lang="en-US" sz="1800" dirty="0" smtClean="0"/>
              <a:t>. WHO. 2006</a:t>
            </a:r>
          </a:p>
          <a:p>
            <a:r>
              <a:rPr lang="en-US" sz="1800" dirty="0" smtClean="0"/>
              <a:t>The Planning Process. The Health Planner’s Toolkit. Health System Intelligent Project. Ontario. 2006</a:t>
            </a:r>
          </a:p>
          <a:p>
            <a:r>
              <a:rPr lang="en-US" sz="1800" b="1" dirty="0" smtClean="0"/>
              <a:t>Developing an Effective Evaluation Plan- Setting the course for effective program evaluation</a:t>
            </a:r>
            <a:r>
              <a:rPr lang="en-US" sz="1800" dirty="0" smtClean="0"/>
              <a:t>. Atlanta, Georgia: Centers for Disease Control and Prevention, National Center for Chronic Disease Prevention and Health Promotion, </a:t>
            </a:r>
            <a:r>
              <a:rPr lang="en-US" sz="1800" dirty="0" err="1" smtClean="0"/>
              <a:t>Offce</a:t>
            </a:r>
            <a:r>
              <a:rPr lang="en-US" sz="1800" dirty="0" smtClean="0"/>
              <a:t> on Smoking and Health; Division of Nutrition, Physical Activity, and Obesity, 2011.</a:t>
            </a:r>
          </a:p>
          <a:p>
            <a:r>
              <a:rPr lang="en-US" sz="1800" dirty="0" err="1" smtClean="0"/>
              <a:t>Deniston</a:t>
            </a:r>
            <a:r>
              <a:rPr lang="en-US" sz="1800" dirty="0" smtClean="0"/>
              <a:t>, O.L., I.M. </a:t>
            </a:r>
            <a:r>
              <a:rPr lang="en-US" sz="1800" dirty="0" err="1" smtClean="0"/>
              <a:t>Rosenstock</a:t>
            </a:r>
            <a:r>
              <a:rPr lang="en-US" sz="1800" dirty="0" smtClean="0"/>
              <a:t>, V.A. Getting</a:t>
            </a:r>
            <a:r>
              <a:rPr lang="en-US" sz="1800" b="1" dirty="0" smtClean="0"/>
              <a:t>. Evaluation of Program Effectiveness</a:t>
            </a:r>
            <a:r>
              <a:rPr lang="en-US" sz="1800" dirty="0" smtClean="0"/>
              <a:t>. PCM. 1968</a:t>
            </a:r>
          </a:p>
          <a:p>
            <a:r>
              <a:rPr lang="en-US" sz="1800" dirty="0" err="1" smtClean="0"/>
              <a:t>Deniston</a:t>
            </a:r>
            <a:r>
              <a:rPr lang="en-US" sz="1800" dirty="0" smtClean="0"/>
              <a:t>, </a:t>
            </a:r>
            <a:r>
              <a:rPr lang="en-US" sz="1800" i="1" dirty="0" smtClean="0"/>
              <a:t>O. L.,</a:t>
            </a:r>
            <a:r>
              <a:rPr lang="en-US" sz="1800" dirty="0" smtClean="0"/>
              <a:t> </a:t>
            </a:r>
            <a:r>
              <a:rPr lang="en-US" sz="1800" i="1" dirty="0" smtClean="0"/>
              <a:t>I. M. </a:t>
            </a:r>
            <a:r>
              <a:rPr lang="en-US" sz="1800" i="1" dirty="0" err="1" smtClean="0"/>
              <a:t>Rosenstock</a:t>
            </a:r>
            <a:r>
              <a:rPr lang="en-US" sz="1800" dirty="0" smtClean="0"/>
              <a:t>, W. Welch, and </a:t>
            </a:r>
            <a:r>
              <a:rPr lang="en-US" sz="1800" i="1" dirty="0" smtClean="0"/>
              <a:t>V. A. Getting</a:t>
            </a:r>
            <a:r>
              <a:rPr lang="en-US" sz="1800" b="1" dirty="0" smtClean="0"/>
              <a:t>. </a:t>
            </a:r>
            <a:r>
              <a:rPr lang="en-US" sz="1800" b="1" i="1" dirty="0" smtClean="0"/>
              <a:t>Evaluation of program</a:t>
            </a:r>
            <a:r>
              <a:rPr lang="en-US" sz="1800" b="1" dirty="0" smtClean="0"/>
              <a:t> efficiency.</a:t>
            </a:r>
            <a:r>
              <a:rPr lang="en-US" sz="1800" dirty="0" smtClean="0"/>
              <a:t> PCM. 1968</a:t>
            </a:r>
          </a:p>
          <a:p>
            <a:r>
              <a:rPr lang="en-US" sz="1800" b="1" dirty="0" err="1" smtClean="0"/>
              <a:t>Rencana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Strategis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Kementerian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Kesehatan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tahun</a:t>
            </a:r>
            <a:r>
              <a:rPr lang="en-US" sz="1800" b="1" dirty="0" smtClean="0"/>
              <a:t> 2015 – 2019 </a:t>
            </a:r>
            <a:r>
              <a:rPr lang="en-US" sz="1800" dirty="0" smtClean="0"/>
              <a:t>(</a:t>
            </a:r>
            <a:r>
              <a:rPr lang="en-US" sz="1800" dirty="0" err="1" smtClean="0"/>
              <a:t>Kepmenkes</a:t>
            </a:r>
            <a:r>
              <a:rPr lang="en-US" sz="1800" dirty="0" smtClean="0"/>
              <a:t> RI No. HK.02.02/</a:t>
            </a:r>
            <a:r>
              <a:rPr lang="en-US" sz="1800" dirty="0" err="1" smtClean="0"/>
              <a:t>Menkes</a:t>
            </a:r>
            <a:r>
              <a:rPr lang="en-US" sz="1800" dirty="0" smtClean="0"/>
              <a:t>/52/2015)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tive stu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02717"/>
            <a:ext cx="4343400" cy="3555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Kontrak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r>
              <a:rPr lang="en-US" dirty="0" smtClean="0"/>
              <a:t> (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: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ttd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Kehadiran</a:t>
            </a:r>
            <a:r>
              <a:rPr lang="en-US" dirty="0" smtClean="0"/>
              <a:t> minimal 75%</a:t>
            </a:r>
          </a:p>
          <a:p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&amp;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:</a:t>
            </a:r>
          </a:p>
          <a:p>
            <a:pPr lvl="1">
              <a:tabLst>
                <a:tab pos="2974975" algn="l"/>
                <a:tab pos="3316288" algn="l"/>
              </a:tabLst>
            </a:pPr>
            <a:r>
              <a:rPr lang="en-US" dirty="0" smtClean="0"/>
              <a:t>UAS	:	40%</a:t>
            </a:r>
          </a:p>
          <a:p>
            <a:pPr lvl="1">
              <a:tabLst>
                <a:tab pos="2974975" algn="l"/>
                <a:tab pos="3316288" algn="l"/>
              </a:tabLst>
            </a:pPr>
            <a:r>
              <a:rPr lang="en-US" dirty="0" smtClean="0"/>
              <a:t>UTS	:	40%</a:t>
            </a:r>
          </a:p>
          <a:p>
            <a:pPr lvl="1">
              <a:tabLst>
                <a:tab pos="2974975" algn="l"/>
                <a:tab pos="3316288" algn="l"/>
              </a:tabLst>
            </a:pPr>
            <a:r>
              <a:rPr lang="en-US" dirty="0" err="1" smtClean="0"/>
              <a:t>Tugas</a:t>
            </a:r>
            <a:r>
              <a:rPr lang="en-US" dirty="0" smtClean="0"/>
              <a:t>	:</a:t>
            </a:r>
            <a:r>
              <a:rPr lang="en-US" smtClean="0"/>
              <a:t>	20</a:t>
            </a:r>
            <a:r>
              <a:rPr lang="en-US" dirty="0" smtClean="0"/>
              <a:t>%</a:t>
            </a:r>
          </a:p>
          <a:p>
            <a:pPr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Keaktifan</a:t>
            </a: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Kedisiplinan</a:t>
            </a: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endParaRPr lang="en-US" dirty="0" smtClean="0"/>
          </a:p>
          <a:p>
            <a:pPr lvl="2">
              <a:tabLst>
                <a:tab pos="2974975" algn="l"/>
                <a:tab pos="33162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 to 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492281"/>
            <a:ext cx="5057775" cy="33657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0"/>
            <a:ext cx="3505200" cy="4038599"/>
          </a:xfrm>
        </p:spPr>
        <p:txBody>
          <a:bodyPr/>
          <a:lstStyle/>
          <a:p>
            <a:r>
              <a:rPr lang="en-US" dirty="0" smtClean="0"/>
              <a:t>What ?</a:t>
            </a:r>
          </a:p>
          <a:p>
            <a:r>
              <a:rPr lang="en-US" dirty="0" smtClean="0"/>
              <a:t>When ?</a:t>
            </a:r>
          </a:p>
          <a:p>
            <a:r>
              <a:rPr lang="en-US" dirty="0" smtClean="0"/>
              <a:t>Where ?</a:t>
            </a:r>
          </a:p>
          <a:p>
            <a:r>
              <a:rPr lang="en-US" dirty="0" smtClean="0"/>
              <a:t>With Whom ?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Why?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228600"/>
            <a:ext cx="5105400" cy="3429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hidup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….</a:t>
            </a:r>
            <a:r>
              <a:rPr lang="en-US" sz="3600" dirty="0" err="1" smtClean="0"/>
              <a:t>apakah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PERENCANAAN?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762000"/>
            <a:ext cx="6400800" cy="4953000"/>
          </a:xfrm>
          <a:prstGeom prst="ellipse">
            <a:avLst/>
          </a:prstGeom>
          <a:solidFill>
            <a:srgbClr val="00B050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Apa</a:t>
            </a:r>
            <a:r>
              <a:rPr lang="en-US" sz="4800" dirty="0" smtClean="0"/>
              <a:t> </a:t>
            </a:r>
            <a:r>
              <a:rPr lang="en-US" sz="4800" dirty="0" err="1" smtClean="0"/>
              <a:t>manfaat</a:t>
            </a:r>
            <a:r>
              <a:rPr lang="en-US" sz="4800" dirty="0" smtClean="0"/>
              <a:t> </a:t>
            </a:r>
            <a:r>
              <a:rPr lang="en-US" sz="4800" dirty="0" err="1" smtClean="0"/>
              <a:t>melakukan</a:t>
            </a:r>
            <a:r>
              <a:rPr lang="en-US" sz="4800" dirty="0" smtClean="0"/>
              <a:t> </a:t>
            </a:r>
            <a:r>
              <a:rPr lang="en-US" sz="4800" dirty="0" err="1" smtClean="0"/>
              <a:t>perencanaan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545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PERENCANAAN &amp; EVALUASI KESEHATAN</vt:lpstr>
      <vt:lpstr>Deskripsi Mata Kuliah</vt:lpstr>
      <vt:lpstr>KOMPETENSI YG DIHARAPKAN</vt:lpstr>
      <vt:lpstr>Pokok Bahasan</vt:lpstr>
      <vt:lpstr>Metode Perkuliahan</vt:lpstr>
      <vt:lpstr>Referensi</vt:lpstr>
      <vt:lpstr>Kontrak Kuliah</vt:lpstr>
      <vt:lpstr>PowerPoint Presentation</vt:lpstr>
      <vt:lpstr>PowerPoint Presentation</vt:lpstr>
      <vt:lpstr>PowerPoint Presentation</vt:lpstr>
      <vt:lpstr>PowerPoint Presentation</vt:lpstr>
      <vt:lpstr>Perencanaan &amp; Evaluasi  PENTING untuk mencapai Tujuan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&amp; EVALUASI KESEHATAN</dc:title>
  <dc:creator>user</dc:creator>
  <cp:lastModifiedBy>Windows User</cp:lastModifiedBy>
  <cp:revision>15</cp:revision>
  <dcterms:created xsi:type="dcterms:W3CDTF">2015-09-14T01:00:41Z</dcterms:created>
  <dcterms:modified xsi:type="dcterms:W3CDTF">2020-03-17T00:39:58Z</dcterms:modified>
</cp:coreProperties>
</file>