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57" r:id="rId4"/>
    <p:sldId id="258" r:id="rId5"/>
    <p:sldId id="259"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FF"/>
    <a:srgbClr val="660066"/>
    <a:srgbClr val="CC99FF"/>
    <a:srgbClr val="CC66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040" autoAdjust="0"/>
    <p:restoredTop sz="96625" autoAdjust="0"/>
  </p:normalViewPr>
  <p:slideViewPr>
    <p:cSldViewPr snapToGrid="0">
      <p:cViewPr>
        <p:scale>
          <a:sx n="66" d="100"/>
          <a:sy n="66" d="100"/>
        </p:scale>
        <p:origin x="-816" y="-19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2/27/2017</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2/27/2017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2/27/2017</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58919" y="1854407"/>
            <a:ext cx="7197726" cy="2421464"/>
          </a:xfrm>
        </p:spPr>
        <p:txBody>
          <a:bodyPr>
            <a:noAutofit/>
          </a:bodyPr>
          <a:lstStyle/>
          <a:p>
            <a:r>
              <a:rPr lang="id-ID" sz="3200" dirty="0" smtClean="0"/>
              <a:t>Pengantar </a:t>
            </a:r>
            <a:r>
              <a:rPr lang="id-ID" sz="3200" dirty="0" smtClean="0"/>
              <a:t>model </a:t>
            </a:r>
            <a:r>
              <a:rPr lang="id-ID" sz="3200" dirty="0" smtClean="0"/>
              <a:t>stokastik</a:t>
            </a:r>
            <a:br>
              <a:rPr lang="id-ID" sz="3200" dirty="0" smtClean="0"/>
            </a:br>
            <a:r>
              <a:rPr lang="id-ID" sz="3200" dirty="0" smtClean="0"/>
              <a:t/>
            </a:r>
            <a:br>
              <a:rPr lang="id-ID" sz="3200" dirty="0" smtClean="0"/>
            </a:br>
            <a:r>
              <a:rPr lang="id-ID" sz="3200" dirty="0" smtClean="0"/>
              <a:t/>
            </a:r>
            <a:br>
              <a:rPr lang="id-ID" sz="3200" dirty="0" smtClean="0"/>
            </a:br>
            <a:r>
              <a:rPr lang="id-ID" sz="3200" dirty="0" smtClean="0"/>
              <a:t/>
            </a:r>
            <a:br>
              <a:rPr lang="id-ID" sz="3200" dirty="0" smtClean="0"/>
            </a:br>
            <a:endParaRPr lang="id-ID" sz="3200" dirty="0"/>
          </a:p>
        </p:txBody>
      </p:sp>
      <p:sp>
        <p:nvSpPr>
          <p:cNvPr id="3" name="Subtitle 2"/>
          <p:cNvSpPr>
            <a:spLocks noGrp="1"/>
          </p:cNvSpPr>
          <p:nvPr>
            <p:ph type="subTitle" idx="1"/>
          </p:nvPr>
        </p:nvSpPr>
        <p:spPr>
          <a:xfrm>
            <a:off x="2897502" y="4726539"/>
            <a:ext cx="8359143" cy="836023"/>
          </a:xfrm>
        </p:spPr>
        <p:txBody>
          <a:bodyPr/>
          <a:lstStyle/>
          <a:p>
            <a:r>
              <a:rPr lang="id-ID" dirty="0" smtClean="0"/>
              <a:t>Tita talitha, m.t</a:t>
            </a:r>
            <a:endParaRPr lang="id-ID" dirty="0"/>
          </a:p>
        </p:txBody>
      </p:sp>
      <p:pic>
        <p:nvPicPr>
          <p:cNvPr id="1026" name="Picture 2" descr="http://www.dinus.ac.id/img/about/Official%20Logo%20Universitas%20Dian%20Nuswantoro.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84332" y="319308"/>
            <a:ext cx="2481944" cy="2481944"/>
          </a:xfrm>
          <a:prstGeom prst="rect">
            <a:avLst/>
          </a:prstGeom>
          <a:noFill/>
          <a:effectLst>
            <a:glow rad="101600">
              <a:schemeClr val="tx1">
                <a:alpha val="60000"/>
              </a:schemeClr>
            </a:glow>
          </a:effectLst>
          <a:extLst>
            <a:ext uri="{909E8E84-426E-40DD-AFC4-6F175D3DCCD1}">
              <a14:hiddenFill xmlns:a14="http://schemas.microsoft.com/office/drawing/2010/main" xmlns="">
                <a:solidFill>
                  <a:srgbClr val="FFFFFF"/>
                </a:solidFill>
              </a14:hiddenFill>
            </a:ext>
          </a:extLst>
        </p:spPr>
      </p:pic>
      <p:pic>
        <p:nvPicPr>
          <p:cNvPr id="5" name="Picture 4" descr="http://upload.wikimedia.org/wikipedia/commons/thumb/2/2b/Markovkate_01.svg/220px-Markovkate_01.svg.png"/>
          <p:cNvPicPr>
            <a:picLocks noChangeAspect="1" noChangeArrowheads="1"/>
          </p:cNvPicPr>
          <p:nvPr/>
        </p:nvPicPr>
        <p:blipFill>
          <a:blip r:embed="rId3"/>
          <a:srcRect/>
          <a:stretch>
            <a:fillRect/>
          </a:stretch>
        </p:blipFill>
        <p:spPr bwMode="auto">
          <a:xfrm rot="1279307">
            <a:off x="7455507" y="2580946"/>
            <a:ext cx="2095500" cy="2095501"/>
          </a:xfrm>
          <a:prstGeom prst="rect">
            <a:avLst/>
          </a:prstGeom>
          <a:noFill/>
        </p:spPr>
      </p:pic>
    </p:spTree>
    <p:extLst>
      <p:ext uri="{BB962C8B-B14F-4D97-AF65-F5344CB8AC3E}">
        <p14:creationId xmlns:p14="http://schemas.microsoft.com/office/powerpoint/2010/main" xmlns="" val="2247553465"/>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pendahuluan</a:t>
            </a:r>
            <a:endParaRPr lang="id-ID" dirty="0"/>
          </a:p>
        </p:txBody>
      </p:sp>
      <p:sp>
        <p:nvSpPr>
          <p:cNvPr id="3" name="Content Placeholder 2"/>
          <p:cNvSpPr>
            <a:spLocks noGrp="1"/>
          </p:cNvSpPr>
          <p:nvPr>
            <p:ph idx="1"/>
          </p:nvPr>
        </p:nvSpPr>
        <p:spPr>
          <a:xfrm>
            <a:off x="685801" y="2142066"/>
            <a:ext cx="10131425" cy="4186163"/>
          </a:xfrm>
        </p:spPr>
        <p:txBody>
          <a:bodyPr>
            <a:normAutofit/>
          </a:bodyPr>
          <a:lstStyle/>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pPr>
              <a:buNone/>
            </a:pPr>
            <a:endParaRPr lang="id-ID" sz="2400" dirty="0" smtClean="0"/>
          </a:p>
        </p:txBody>
      </p:sp>
      <p:sp>
        <p:nvSpPr>
          <p:cNvPr id="4" name="Oval 3"/>
          <p:cNvSpPr/>
          <p:nvPr/>
        </p:nvSpPr>
        <p:spPr>
          <a:xfrm>
            <a:off x="2351286" y="2206173"/>
            <a:ext cx="2743201" cy="353422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Kompleksitas permasalahan,</a:t>
            </a:r>
          </a:p>
          <a:p>
            <a:pPr algn="ctr"/>
            <a:r>
              <a:rPr lang="id-ID" dirty="0" smtClean="0"/>
              <a:t>tingginya kesulitan</a:t>
            </a:r>
            <a:endParaRPr lang="id-ID" dirty="0"/>
          </a:p>
        </p:txBody>
      </p:sp>
      <p:sp>
        <p:nvSpPr>
          <p:cNvPr id="6" name="Oval 5"/>
          <p:cNvSpPr/>
          <p:nvPr/>
        </p:nvSpPr>
        <p:spPr>
          <a:xfrm>
            <a:off x="7046670" y="2119086"/>
            <a:ext cx="2721429" cy="3599543"/>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Pendekatan yang sistematis; pengamatan permasalahan dan formulasi, penggambaran permasalahan ke dalam bentuk model, uji model, implementasi model (OR) </a:t>
            </a:r>
            <a:endParaRPr lang="id-ID" dirty="0"/>
          </a:p>
        </p:txBody>
      </p:sp>
      <p:sp>
        <p:nvSpPr>
          <p:cNvPr id="7" name="Right Arrow 6"/>
          <p:cNvSpPr/>
          <p:nvPr/>
        </p:nvSpPr>
        <p:spPr>
          <a:xfrm>
            <a:off x="5268669" y="3381823"/>
            <a:ext cx="1596571" cy="1190171"/>
          </a:xfrm>
          <a:prstGeom prst="rightArrow">
            <a:avLst/>
          </a:prstGeom>
          <a:solidFill>
            <a:srgbClr val="66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Jenis Persoalan </a:t>
            </a:r>
            <a:endParaRPr lang="id-ID" dirty="0"/>
          </a:p>
        </p:txBody>
      </p:sp>
      <p:sp>
        <p:nvSpPr>
          <p:cNvPr id="3" name="Content Placeholder 2"/>
          <p:cNvSpPr>
            <a:spLocks noGrp="1"/>
          </p:cNvSpPr>
          <p:nvPr>
            <p:ph idx="1"/>
          </p:nvPr>
        </p:nvSpPr>
        <p:spPr/>
        <p:txBody>
          <a:bodyPr/>
          <a:lstStyle/>
          <a:p>
            <a:pPr>
              <a:buNone/>
            </a:pPr>
            <a:endParaRPr lang="id-ID" dirty="0" smtClean="0"/>
          </a:p>
          <a:p>
            <a:pPr>
              <a:buNone/>
            </a:pPr>
            <a:endParaRPr lang="id-ID" dirty="0" smtClean="0"/>
          </a:p>
          <a:p>
            <a:pPr>
              <a:buNone/>
            </a:pPr>
            <a:endParaRPr lang="id-ID" dirty="0" smtClean="0"/>
          </a:p>
          <a:p>
            <a:pPr>
              <a:buNone/>
            </a:pPr>
            <a:r>
              <a:rPr lang="id-ID" dirty="0" smtClean="0"/>
              <a:t>Semakin </a:t>
            </a:r>
            <a:r>
              <a:rPr lang="id-ID" dirty="0" smtClean="0"/>
              <a:t>besar ketidakpastian tingkah laku suatu sistem, semakin penting penerapan model </a:t>
            </a:r>
            <a:r>
              <a:rPr lang="id-ID" dirty="0" smtClean="0"/>
              <a:t>stokastik. Contoh penerapan pemodelan stokastik: rantai markov dengan waktu diskrit, proses poisson, rantai markov dengan waktu kontinu, dll</a:t>
            </a:r>
            <a:endParaRPr lang="id-ID" dirty="0"/>
          </a:p>
        </p:txBody>
      </p:sp>
      <p:sp>
        <p:nvSpPr>
          <p:cNvPr id="4" name="Oval 3"/>
          <p:cNvSpPr/>
          <p:nvPr/>
        </p:nvSpPr>
        <p:spPr>
          <a:xfrm>
            <a:off x="2220684" y="2365838"/>
            <a:ext cx="2844800" cy="1509486"/>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dirty="0" smtClean="0"/>
              <a:t>Deterministik</a:t>
            </a:r>
            <a:endParaRPr lang="id-ID" sz="2000" dirty="0"/>
          </a:p>
        </p:txBody>
      </p:sp>
      <p:sp>
        <p:nvSpPr>
          <p:cNvPr id="5" name="Oval 4"/>
          <p:cNvSpPr/>
          <p:nvPr/>
        </p:nvSpPr>
        <p:spPr>
          <a:xfrm>
            <a:off x="5929027" y="2344067"/>
            <a:ext cx="2844800" cy="1509486"/>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dirty="0" smtClean="0"/>
              <a:t>Stokastik</a:t>
            </a:r>
            <a:endParaRPr lang="id-ID" sz="2000" dirty="0"/>
          </a:p>
        </p:txBody>
      </p:sp>
    </p:spTree>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Persoalan industri </a:t>
            </a:r>
            <a:endParaRPr lang="id-ID" dirty="0"/>
          </a:p>
        </p:txBody>
      </p:sp>
      <p:sp>
        <p:nvSpPr>
          <p:cNvPr id="3" name="Content Placeholder 2"/>
          <p:cNvSpPr>
            <a:spLocks noGrp="1"/>
          </p:cNvSpPr>
          <p:nvPr>
            <p:ph idx="1"/>
          </p:nvPr>
        </p:nvSpPr>
        <p:spPr/>
        <p:txBody>
          <a:bodyPr/>
          <a:lstStyle/>
          <a:p>
            <a:endParaRPr lang="id-ID" dirty="0"/>
          </a:p>
        </p:txBody>
      </p:sp>
      <p:sp>
        <p:nvSpPr>
          <p:cNvPr id="4" name="Rounded Rectangle 3"/>
          <p:cNvSpPr/>
          <p:nvPr/>
        </p:nvSpPr>
        <p:spPr>
          <a:xfrm>
            <a:off x="856343" y="2452914"/>
            <a:ext cx="2017486" cy="2496457"/>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Jumlah produk jadi yang menumpuk di </a:t>
            </a:r>
            <a:r>
              <a:rPr lang="id-ID" i="1" dirty="0" smtClean="0"/>
              <a:t>warehouse</a:t>
            </a:r>
            <a:endParaRPr lang="id-ID" dirty="0"/>
          </a:p>
        </p:txBody>
      </p:sp>
      <p:sp>
        <p:nvSpPr>
          <p:cNvPr id="6" name="Rounded Rectangle 5"/>
          <p:cNvSpPr/>
          <p:nvPr/>
        </p:nvSpPr>
        <p:spPr>
          <a:xfrm>
            <a:off x="3301999" y="2481944"/>
            <a:ext cx="1981200" cy="2460172"/>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Analisa </a:t>
            </a:r>
            <a:r>
              <a:rPr lang="id-ID" i="1" dirty="0" smtClean="0"/>
              <a:t>response</a:t>
            </a:r>
            <a:r>
              <a:rPr lang="id-ID" dirty="0" smtClean="0"/>
              <a:t> perilaku sistem misalnya seberapa besar load faktor pabrik dan utilisasi sumberdaya</a:t>
            </a:r>
            <a:endParaRPr lang="id-ID" dirty="0"/>
          </a:p>
        </p:txBody>
      </p:sp>
      <p:sp>
        <p:nvSpPr>
          <p:cNvPr id="7" name="Rounded Rectangle 6"/>
          <p:cNvSpPr/>
          <p:nvPr/>
        </p:nvSpPr>
        <p:spPr>
          <a:xfrm>
            <a:off x="5820229" y="2489203"/>
            <a:ext cx="1981200" cy="2460172"/>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t>Optimasi</a:t>
            </a:r>
            <a:r>
              <a:rPr lang="en-US" sz="1600" dirty="0" smtClean="0"/>
              <a:t> </a:t>
            </a:r>
            <a:r>
              <a:rPr lang="en-US" sz="1600" dirty="0" err="1" smtClean="0"/>
              <a:t>performansi</a:t>
            </a:r>
            <a:r>
              <a:rPr lang="en-US" sz="1600" dirty="0" smtClean="0"/>
              <a:t> </a:t>
            </a:r>
            <a:r>
              <a:rPr lang="en-US" sz="1600" dirty="0" err="1" smtClean="0"/>
              <a:t>untuk</a:t>
            </a:r>
            <a:r>
              <a:rPr lang="en-US" sz="1600" dirty="0" smtClean="0"/>
              <a:t> </a:t>
            </a:r>
            <a:r>
              <a:rPr lang="en-US" sz="1600" dirty="0" err="1" smtClean="0"/>
              <a:t>meningkatkan</a:t>
            </a:r>
            <a:r>
              <a:rPr lang="en-US" sz="1600" dirty="0" smtClean="0"/>
              <a:t> profit </a:t>
            </a:r>
            <a:r>
              <a:rPr lang="en-US" sz="1600" dirty="0" err="1" smtClean="0"/>
              <a:t>perusahaan</a:t>
            </a:r>
            <a:r>
              <a:rPr lang="id-ID" sz="1600" dirty="0" smtClean="0"/>
              <a:t>; </a:t>
            </a:r>
            <a:r>
              <a:rPr lang="en-US" sz="1600" dirty="0" err="1" smtClean="0"/>
              <a:t>apakah</a:t>
            </a:r>
            <a:r>
              <a:rPr lang="en-US" sz="1600" dirty="0" smtClean="0"/>
              <a:t> </a:t>
            </a:r>
            <a:r>
              <a:rPr lang="en-US" sz="1600" dirty="0" err="1" smtClean="0"/>
              <a:t>kapasitas</a:t>
            </a:r>
            <a:r>
              <a:rPr lang="en-US" sz="1600" dirty="0" smtClean="0"/>
              <a:t> </a:t>
            </a:r>
            <a:r>
              <a:rPr lang="en-US" sz="1600" dirty="0" err="1" smtClean="0"/>
              <a:t>produksi</a:t>
            </a:r>
            <a:r>
              <a:rPr lang="en-US" sz="1600" dirty="0" smtClean="0"/>
              <a:t> </a:t>
            </a:r>
            <a:r>
              <a:rPr lang="en-US" sz="1600" dirty="0" err="1" smtClean="0"/>
              <a:t>masih</a:t>
            </a:r>
            <a:r>
              <a:rPr lang="en-US" sz="1600" dirty="0" smtClean="0"/>
              <a:t> </a:t>
            </a:r>
            <a:r>
              <a:rPr lang="en-US" sz="1600" dirty="0" err="1" smtClean="0"/>
              <a:t>bisa</a:t>
            </a:r>
            <a:r>
              <a:rPr lang="en-US" sz="1600" dirty="0" smtClean="0"/>
              <a:t> </a:t>
            </a:r>
            <a:r>
              <a:rPr lang="en-US" sz="1600" dirty="0" err="1" smtClean="0"/>
              <a:t>ditingkatkan</a:t>
            </a:r>
            <a:r>
              <a:rPr lang="en-US" sz="1600" dirty="0" smtClean="0"/>
              <a:t> </a:t>
            </a:r>
            <a:r>
              <a:rPr lang="en-US" sz="1600" dirty="0" err="1" smtClean="0"/>
              <a:t>dengan</a:t>
            </a:r>
            <a:r>
              <a:rPr lang="en-US" sz="1600" dirty="0" smtClean="0"/>
              <a:t> </a:t>
            </a:r>
            <a:r>
              <a:rPr lang="en-US" sz="1600" dirty="0" err="1" smtClean="0"/>
              <a:t>sumber</a:t>
            </a:r>
            <a:r>
              <a:rPr lang="en-US" sz="1600" dirty="0" smtClean="0"/>
              <a:t> </a:t>
            </a:r>
            <a:r>
              <a:rPr lang="en-US" sz="1600" dirty="0" err="1" smtClean="0"/>
              <a:t>daya</a:t>
            </a:r>
            <a:r>
              <a:rPr lang="en-US" sz="1600" dirty="0" smtClean="0"/>
              <a:t> yang </a:t>
            </a:r>
            <a:r>
              <a:rPr lang="en-US" sz="1600" dirty="0" err="1" smtClean="0"/>
              <a:t>dimiliki</a:t>
            </a:r>
            <a:endParaRPr lang="id-ID" sz="1600" dirty="0"/>
          </a:p>
        </p:txBody>
      </p:sp>
      <p:sp>
        <p:nvSpPr>
          <p:cNvPr id="9" name="Rounded Rectangle 8"/>
          <p:cNvSpPr/>
          <p:nvPr/>
        </p:nvSpPr>
        <p:spPr>
          <a:xfrm>
            <a:off x="8411029" y="2452918"/>
            <a:ext cx="1981200" cy="2460172"/>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Desain</a:t>
            </a:r>
            <a:r>
              <a:rPr lang="en-US" dirty="0" smtClean="0"/>
              <a:t> </a:t>
            </a:r>
            <a:r>
              <a:rPr lang="en-US" dirty="0" err="1" smtClean="0"/>
              <a:t>suatu</a:t>
            </a:r>
            <a:r>
              <a:rPr lang="en-US" dirty="0" smtClean="0"/>
              <a:t> </a:t>
            </a:r>
            <a:r>
              <a:rPr lang="en-US" i="1" dirty="0" smtClean="0"/>
              <a:t>plant</a:t>
            </a:r>
            <a:r>
              <a:rPr lang="en-US" dirty="0" smtClean="0"/>
              <a:t> yang </a:t>
            </a:r>
            <a:r>
              <a:rPr lang="en-US" dirty="0" err="1" smtClean="0"/>
              <a:t>kompleks</a:t>
            </a:r>
            <a:r>
              <a:rPr lang="id-ID" dirty="0" smtClean="0"/>
              <a:t>;</a:t>
            </a:r>
            <a:r>
              <a:rPr lang="en-US" dirty="0" smtClean="0"/>
              <a:t> </a:t>
            </a:r>
            <a:r>
              <a:rPr lang="en-US" dirty="0" err="1" smtClean="0"/>
              <a:t>pusat</a:t>
            </a:r>
            <a:r>
              <a:rPr lang="en-US" dirty="0" smtClean="0"/>
              <a:t> </a:t>
            </a:r>
            <a:r>
              <a:rPr lang="en-US" dirty="0" err="1" smtClean="0"/>
              <a:t>pembangkit</a:t>
            </a:r>
            <a:r>
              <a:rPr lang="en-US" dirty="0" smtClean="0"/>
              <a:t> </a:t>
            </a:r>
            <a:r>
              <a:rPr lang="en-US" dirty="0" err="1" smtClean="0"/>
              <a:t>listrik</a:t>
            </a:r>
            <a:r>
              <a:rPr lang="en-US" dirty="0" smtClean="0"/>
              <a:t>, </a:t>
            </a:r>
            <a:r>
              <a:rPr lang="en-US" dirty="0" err="1" smtClean="0"/>
              <a:t>pabrik</a:t>
            </a:r>
            <a:r>
              <a:rPr lang="en-US" dirty="0" smtClean="0"/>
              <a:t> </a:t>
            </a:r>
            <a:r>
              <a:rPr lang="en-US" dirty="0" err="1" smtClean="0"/>
              <a:t>perakitan</a:t>
            </a:r>
            <a:r>
              <a:rPr lang="en-US" dirty="0" smtClean="0"/>
              <a:t> </a:t>
            </a:r>
            <a:r>
              <a:rPr lang="en-US" dirty="0" err="1" smtClean="0"/>
              <a:t>mobil</a:t>
            </a:r>
            <a:r>
              <a:rPr lang="en-US" dirty="0" smtClean="0"/>
              <a:t>, </a:t>
            </a:r>
            <a:r>
              <a:rPr lang="en-US" dirty="0" err="1" smtClean="0"/>
              <a:t>pabrik</a:t>
            </a:r>
            <a:r>
              <a:rPr lang="en-US" dirty="0" smtClean="0"/>
              <a:t> </a:t>
            </a:r>
            <a:r>
              <a:rPr lang="en-US" dirty="0" err="1" smtClean="0"/>
              <a:t>baja</a:t>
            </a:r>
            <a:endParaRPr lang="en-US" dirty="0" smtClean="0"/>
          </a:p>
        </p:txBody>
      </p:sp>
    </p:spTree>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Model stokastik</a:t>
            </a:r>
            <a:endParaRPr lang="id-ID" dirty="0"/>
          </a:p>
        </p:txBody>
      </p:sp>
      <p:sp>
        <p:nvSpPr>
          <p:cNvPr id="3" name="Content Placeholder 2"/>
          <p:cNvSpPr>
            <a:spLocks noGrp="1"/>
          </p:cNvSpPr>
          <p:nvPr>
            <p:ph idx="1"/>
          </p:nvPr>
        </p:nvSpPr>
        <p:spPr/>
        <p:txBody>
          <a:bodyPr>
            <a:normAutofit/>
          </a:bodyPr>
          <a:lstStyle/>
          <a:p>
            <a:r>
              <a:rPr lang="id-ID" sz="2400" dirty="0" smtClean="0"/>
              <a:t>Model matematik yang gejalanya dapat diukur dengan derajat kepastian yang tidak stabil.</a:t>
            </a:r>
          </a:p>
          <a:p>
            <a:r>
              <a:rPr lang="id-ID" sz="2400" dirty="0" smtClean="0"/>
              <a:t>(Model probabilistik) Peluang </a:t>
            </a:r>
            <a:r>
              <a:rPr lang="id-ID" sz="2400" dirty="0" smtClean="0"/>
              <a:t>dari masing-masing kejadian dapat </a:t>
            </a:r>
            <a:r>
              <a:rPr lang="id-ID" sz="2400" dirty="0" smtClean="0"/>
              <a:t>dihitung, contohnya </a:t>
            </a:r>
            <a:r>
              <a:rPr lang="id-ID" sz="2400" dirty="0" smtClean="0"/>
              <a:t>teori antrian dan teori permainan (pengembangan riset operasi modern</a:t>
            </a:r>
            <a:r>
              <a:rPr lang="id-ID" sz="2400" dirty="0" smtClean="0"/>
              <a:t>)</a:t>
            </a:r>
          </a:p>
          <a:p>
            <a:r>
              <a:rPr lang="id-ID" sz="2400" dirty="0" smtClean="0"/>
              <a:t>Kejadian stokastik adalah kebolehjadian yang hanya dapat ditentukan distribusi frekuensinya, jadi tidak dapat ditentukan fungsinya dengan pasti, namun hanya berupa kisaran fungsi yang nilainya belum dapat ditetapkan.</a:t>
            </a:r>
            <a:endParaRPr lang="id-ID" sz="2400" dirty="0"/>
          </a:p>
        </p:txBody>
      </p:sp>
    </p:spTree>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a:p>
        </p:txBody>
      </p:sp>
      <p:graphicFrame>
        <p:nvGraphicFramePr>
          <p:cNvPr id="4" name="Content Placeholder 3"/>
          <p:cNvGraphicFramePr>
            <a:graphicFrameLocks/>
          </p:cNvGraphicFramePr>
          <p:nvPr/>
        </p:nvGraphicFramePr>
        <p:xfrm>
          <a:off x="1778403" y="2258315"/>
          <a:ext cx="8229600" cy="265684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id-ID" dirty="0" smtClean="0"/>
                        <a:t>Model Stokastik</a:t>
                      </a:r>
                      <a:endParaRPr lang="id-ID" dirty="0"/>
                    </a:p>
                  </a:txBody>
                  <a:tcPr>
                    <a:solidFill>
                      <a:srgbClr val="002060"/>
                    </a:solidFill>
                  </a:tcPr>
                </a:tc>
                <a:tc>
                  <a:txBody>
                    <a:bodyPr/>
                    <a:lstStyle/>
                    <a:p>
                      <a:pPr algn="ctr"/>
                      <a:r>
                        <a:rPr lang="id-ID" dirty="0" smtClean="0"/>
                        <a:t>Model Deterministik</a:t>
                      </a:r>
                      <a:endParaRPr lang="id-ID" dirty="0"/>
                    </a:p>
                  </a:txBody>
                  <a:tcPr>
                    <a:solidFill>
                      <a:srgbClr val="002060"/>
                    </a:solidFill>
                  </a:tcPr>
                </a:tc>
              </a:tr>
              <a:tr h="370840">
                <a:tc>
                  <a:txBody>
                    <a:bodyPr/>
                    <a:lstStyle/>
                    <a:p>
                      <a:r>
                        <a:rPr lang="id-ID" dirty="0" smtClean="0">
                          <a:solidFill>
                            <a:srgbClr val="FFFFFF"/>
                          </a:solidFill>
                        </a:rPr>
                        <a:t>Model yang mencakup distribusi kemungkinan untuk input</a:t>
                      </a:r>
                      <a:r>
                        <a:rPr lang="id-ID" baseline="0" dirty="0" smtClean="0">
                          <a:solidFill>
                            <a:srgbClr val="FFFFFF"/>
                          </a:solidFill>
                        </a:rPr>
                        <a:t> dan memberikan serangkaian nilai dari </a:t>
                      </a:r>
                      <a:r>
                        <a:rPr lang="id-ID" baseline="0" dirty="0" smtClean="0">
                          <a:solidFill>
                            <a:srgbClr val="FFFFFF"/>
                          </a:solidFill>
                        </a:rPr>
                        <a:t>sekurang-kurangnya </a:t>
                      </a:r>
                      <a:r>
                        <a:rPr lang="id-ID" baseline="0" dirty="0" smtClean="0">
                          <a:solidFill>
                            <a:srgbClr val="FFFFFF"/>
                          </a:solidFill>
                        </a:rPr>
                        <a:t>satu variabel output dengan probabilitas yang berkaitan pada tiap nilai</a:t>
                      </a:r>
                      <a:r>
                        <a:rPr lang="id-ID" baseline="0" dirty="0" smtClean="0">
                          <a:solidFill>
                            <a:srgbClr val="FFFFFF"/>
                          </a:solidFill>
                        </a:rPr>
                        <a:t>. </a:t>
                      </a:r>
                      <a:endParaRPr lang="id-ID" baseline="0" dirty="0" smtClean="0">
                        <a:solidFill>
                          <a:srgbClr val="FFFFFF"/>
                        </a:solidFill>
                      </a:endParaRPr>
                    </a:p>
                    <a:p>
                      <a:r>
                        <a:rPr lang="id-ID" baseline="0" dirty="0" smtClean="0">
                          <a:solidFill>
                            <a:srgbClr val="FFFFFF"/>
                          </a:solidFill>
                        </a:rPr>
                        <a:t>Contoh : Waktu kedatangan pelanggan, waktu antrian pelanggan dsb</a:t>
                      </a:r>
                      <a:endParaRPr lang="id-ID" dirty="0">
                        <a:solidFill>
                          <a:srgbClr val="FFFFFF"/>
                        </a:solidFill>
                      </a:endParaRPr>
                    </a:p>
                  </a:txBody>
                  <a:tcPr>
                    <a:solidFill>
                      <a:srgbClr val="002060"/>
                    </a:solidFill>
                  </a:tcPr>
                </a:tc>
                <a:tc>
                  <a:txBody>
                    <a:bodyPr/>
                    <a:lstStyle/>
                    <a:p>
                      <a:r>
                        <a:rPr lang="id-ID" dirty="0" smtClean="0">
                          <a:solidFill>
                            <a:srgbClr val="FFFFFF"/>
                          </a:solidFill>
                        </a:rPr>
                        <a:t>Model</a:t>
                      </a:r>
                      <a:r>
                        <a:rPr lang="id-ID" baseline="0" dirty="0" smtClean="0">
                          <a:solidFill>
                            <a:srgbClr val="FFFFFF"/>
                          </a:solidFill>
                        </a:rPr>
                        <a:t> yang dipergunakan untuk memecahkan suatu persoalan dalam situasi yang pasti.</a:t>
                      </a:r>
                    </a:p>
                    <a:p>
                      <a:r>
                        <a:rPr lang="id-ID" baseline="0" dirty="0" smtClean="0">
                          <a:solidFill>
                            <a:srgbClr val="FFFFFF"/>
                          </a:solidFill>
                        </a:rPr>
                        <a:t>Contoh : proses kimia, peta dsb</a:t>
                      </a:r>
                      <a:endParaRPr lang="id-ID" dirty="0">
                        <a:solidFill>
                          <a:srgbClr val="FFFFFF"/>
                        </a:solidFill>
                      </a:endParaRPr>
                    </a:p>
                  </a:txBody>
                  <a:tcPr>
                    <a:solidFill>
                      <a:srgbClr val="002060"/>
                    </a:solidFill>
                  </a:tcPr>
                </a:tc>
              </a:tr>
            </a:tbl>
          </a:graphicData>
        </a:graphic>
      </p:graphicFrame>
    </p:spTree>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LAIN STOKASTIK</a:t>
            </a:r>
            <a:endParaRPr lang="id-ID" dirty="0"/>
          </a:p>
        </p:txBody>
      </p:sp>
      <p:sp>
        <p:nvSpPr>
          <p:cNvPr id="3" name="Content Placeholder 2"/>
          <p:cNvSpPr>
            <a:spLocks noGrp="1"/>
          </p:cNvSpPr>
          <p:nvPr>
            <p:ph idx="1"/>
          </p:nvPr>
        </p:nvSpPr>
        <p:spPr/>
        <p:txBody>
          <a:bodyPr>
            <a:normAutofit/>
          </a:bodyPr>
          <a:lstStyle/>
          <a:p>
            <a:pPr marL="342900" lvl="0" indent="-342900" defTabSz="914400">
              <a:spcBef>
                <a:spcPct val="20000"/>
              </a:spcBef>
              <a:spcAft>
                <a:spcPts val="0"/>
              </a:spcAft>
              <a:buClrTx/>
              <a:buSzTx/>
              <a:buNone/>
              <a:defRPr/>
            </a:pPr>
            <a:r>
              <a:rPr lang="id-ID" sz="2400" dirty="0" smtClean="0"/>
              <a:t>(1) Jumlah penumpang bus</a:t>
            </a:r>
          </a:p>
          <a:p>
            <a:pPr marL="342900" lvl="0" indent="-342900" defTabSz="914400">
              <a:spcBef>
                <a:spcPct val="20000"/>
              </a:spcBef>
              <a:spcAft>
                <a:spcPts val="0"/>
              </a:spcAft>
              <a:buClrTx/>
              <a:buSzTx/>
              <a:buNone/>
              <a:defRPr/>
            </a:pPr>
            <a:r>
              <a:rPr lang="id-ID" sz="2400" dirty="0" smtClean="0"/>
              <a:t>(2) Jumlah pengunjung objek </a:t>
            </a:r>
            <a:r>
              <a:rPr lang="id-ID" sz="2400" dirty="0" smtClean="0"/>
              <a:t>wisata; dari jumlah pengunjung tidak dapat ditentukan fungsi yang pasti, namun dapat didekati dengan suatu fungsi interval yang bentuknya akan meningkat pada saat weekend</a:t>
            </a:r>
            <a:endParaRPr lang="id-ID" sz="2400" dirty="0" smtClean="0"/>
          </a:p>
          <a:p>
            <a:pPr marL="342900" lvl="0" indent="-342900" defTabSz="914400">
              <a:spcBef>
                <a:spcPct val="20000"/>
              </a:spcBef>
              <a:spcAft>
                <a:spcPts val="0"/>
              </a:spcAft>
              <a:buClrTx/>
              <a:buSzTx/>
              <a:buNone/>
              <a:defRPr/>
            </a:pPr>
            <a:r>
              <a:rPr lang="id-ID" sz="2400" dirty="0" smtClean="0"/>
              <a:t>(3) Pengunjung warung makan</a:t>
            </a:r>
          </a:p>
          <a:p>
            <a:pPr marL="342900" lvl="0" indent="-342900" defTabSz="914400">
              <a:spcBef>
                <a:spcPct val="20000"/>
              </a:spcBef>
              <a:spcAft>
                <a:spcPts val="0"/>
              </a:spcAft>
              <a:buClrTx/>
              <a:buSzTx/>
              <a:buNone/>
              <a:defRPr/>
            </a:pPr>
            <a:endParaRPr lang="id-ID" sz="2400" dirty="0" smtClean="0"/>
          </a:p>
          <a:p>
            <a:endParaRPr lang="id-ID" sz="2400" dirty="0"/>
          </a:p>
        </p:txBody>
      </p:sp>
    </p:spTree>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Formulasi model stokastik</a:t>
            </a:r>
            <a:endParaRPr lang="id-ID" dirty="0"/>
          </a:p>
        </p:txBody>
      </p:sp>
      <p:sp>
        <p:nvSpPr>
          <p:cNvPr id="3" name="Content Placeholder 2"/>
          <p:cNvSpPr>
            <a:spLocks noGrp="1"/>
          </p:cNvSpPr>
          <p:nvPr>
            <p:ph idx="1"/>
          </p:nvPr>
        </p:nvSpPr>
        <p:spPr/>
        <p:txBody>
          <a:bodyPr>
            <a:noAutofit/>
          </a:bodyPr>
          <a:lstStyle/>
          <a:p>
            <a:r>
              <a:rPr lang="id-ID" sz="2000" dirty="0" smtClean="0"/>
              <a:t>Merupakan sistem yang ketidakpastiannya signifikan. Secara umum, formulasi matematika yang sesuai dengan pemodelan sistem stokastik terbagi dua:</a:t>
            </a:r>
          </a:p>
          <a:p>
            <a:pPr lvl="1"/>
            <a:r>
              <a:rPr lang="id-ID" sz="2000" dirty="0" smtClean="0"/>
              <a:t>Formulasi statis dalam model stolkastik adalah formulasi yang termasuk persamaan aljabar atau fungsi dengan satu atau lebih variabel random. Formulasi statis dalam model stokastik dapat berupa dua macam formulasi, yaitu formulasi analisis variansi dan formulasi regresi.</a:t>
            </a:r>
          </a:p>
          <a:p>
            <a:pPr lvl="1"/>
            <a:r>
              <a:rPr lang="id-ID" sz="2000" dirty="0" smtClean="0"/>
              <a:t>Formulasi dinamis dalam model stokastik adalah formulasi matematika dengan variabel bebas yang mewakili waktu jika digunakan untuk model dinamis yang tidak pasti, dibedakan menjadi dua tipe: formulasi markov dan formulasi nonmarkov</a:t>
            </a:r>
            <a:endParaRPr lang="id-ID" sz="2000" dirty="0"/>
          </a:p>
        </p:txBody>
      </p:sp>
    </p:spTree>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Celestial">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982</TotalTime>
  <Words>399</Words>
  <Application>Microsoft Office PowerPoint</Application>
  <PresentationFormat>Custom</PresentationFormat>
  <Paragraphs>42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Celestial</vt:lpstr>
      <vt:lpstr>Pengantar model stokastik    </vt:lpstr>
      <vt:lpstr>pendahuluan</vt:lpstr>
      <vt:lpstr>Jenis Persoalan </vt:lpstr>
      <vt:lpstr>Persoalan industri </vt:lpstr>
      <vt:lpstr>Model stokastik</vt:lpstr>
      <vt:lpstr>Slide 6</vt:lpstr>
      <vt:lpstr>CONTOH LAIN STOKASTIK</vt:lpstr>
      <vt:lpstr>Formulasi model stokastik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Membangun Kemitraan dalam Bidang Akademik dan Riset guna Terciptanya Lulusan Program Studi TE Udinus yang Unggul dan Kompetitif</dc:title>
  <dc:creator>Hasan Mastrisiswadi;Amalia</dc:creator>
  <cp:lastModifiedBy>talitha</cp:lastModifiedBy>
  <cp:revision>66</cp:revision>
  <dcterms:created xsi:type="dcterms:W3CDTF">2016-07-14T06:29:27Z</dcterms:created>
  <dcterms:modified xsi:type="dcterms:W3CDTF">2017-02-27T09:17:40Z</dcterms:modified>
</cp:coreProperties>
</file>