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72" r:id="rId5"/>
    <p:sldId id="262" r:id="rId6"/>
    <p:sldId id="263" r:id="rId7"/>
    <p:sldId id="264" r:id="rId8"/>
    <p:sldId id="265" r:id="rId9"/>
    <p:sldId id="266" r:id="rId10"/>
    <p:sldId id="267" r:id="rId11"/>
    <p:sldId id="268" r:id="rId12"/>
    <p:sldId id="269" r:id="rId13"/>
    <p:sldId id="270" r:id="rId14"/>
    <p:sldId id="271" r:id="rId1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099" y="53"/>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87B0BE09-FF52-4F28-AFDD-D96AD8FB4D2C}" type="datetimeFigureOut">
              <a:rPr lang="id-ID" smtClean="0"/>
              <a:pPr/>
              <a:t>09/09/2018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94F2028-780F-4430-8CFF-D92DB7120E4F}"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7B0BE09-FF52-4F28-AFDD-D96AD8FB4D2C}" type="datetimeFigureOut">
              <a:rPr lang="id-ID" smtClean="0"/>
              <a:pPr/>
              <a:t>09/09/2018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94F2028-780F-4430-8CFF-D92DB7120E4F}"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7B0BE09-FF52-4F28-AFDD-D96AD8FB4D2C}" type="datetimeFigureOut">
              <a:rPr lang="id-ID" smtClean="0"/>
              <a:pPr/>
              <a:t>09/09/2018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94F2028-780F-4430-8CFF-D92DB7120E4F}"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7B0BE09-FF52-4F28-AFDD-D96AD8FB4D2C}" type="datetimeFigureOut">
              <a:rPr lang="id-ID" smtClean="0"/>
              <a:pPr/>
              <a:t>09/09/2018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94F2028-780F-4430-8CFF-D92DB7120E4F}"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B0BE09-FF52-4F28-AFDD-D96AD8FB4D2C}" type="datetimeFigureOut">
              <a:rPr lang="id-ID" smtClean="0"/>
              <a:pPr/>
              <a:t>09/09/2018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94F2028-780F-4430-8CFF-D92DB7120E4F}"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87B0BE09-FF52-4F28-AFDD-D96AD8FB4D2C}" type="datetimeFigureOut">
              <a:rPr lang="id-ID" smtClean="0"/>
              <a:pPr/>
              <a:t>09/09/2018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94F2028-780F-4430-8CFF-D92DB7120E4F}"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87B0BE09-FF52-4F28-AFDD-D96AD8FB4D2C}" type="datetimeFigureOut">
              <a:rPr lang="id-ID" smtClean="0"/>
              <a:pPr/>
              <a:t>09/09/2018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94F2028-780F-4430-8CFF-D92DB7120E4F}"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87B0BE09-FF52-4F28-AFDD-D96AD8FB4D2C}" type="datetimeFigureOut">
              <a:rPr lang="id-ID" smtClean="0"/>
              <a:pPr/>
              <a:t>09/09/2018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F94F2028-780F-4430-8CFF-D92DB7120E4F}"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B0BE09-FF52-4F28-AFDD-D96AD8FB4D2C}" type="datetimeFigureOut">
              <a:rPr lang="id-ID" smtClean="0"/>
              <a:pPr/>
              <a:t>09/09/2018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F94F2028-780F-4430-8CFF-D92DB7120E4F}"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B0BE09-FF52-4F28-AFDD-D96AD8FB4D2C}" type="datetimeFigureOut">
              <a:rPr lang="id-ID" smtClean="0"/>
              <a:pPr/>
              <a:t>09/09/2018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94F2028-780F-4430-8CFF-D92DB7120E4F}"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B0BE09-FF52-4F28-AFDD-D96AD8FB4D2C}" type="datetimeFigureOut">
              <a:rPr lang="id-ID" smtClean="0"/>
              <a:pPr/>
              <a:t>09/09/2018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94F2028-780F-4430-8CFF-D92DB7120E4F}"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B0BE09-FF52-4F28-AFDD-D96AD8FB4D2C}" type="datetimeFigureOut">
              <a:rPr lang="id-ID" smtClean="0"/>
              <a:pPr/>
              <a:t>09/09/2018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4F2028-780F-4430-8CFF-D92DB7120E4F}"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816231"/>
            <a:ext cx="9144000" cy="1470025"/>
          </a:xfrm>
        </p:spPr>
        <p:txBody>
          <a:bodyPr>
            <a:normAutofit/>
          </a:bodyPr>
          <a:lstStyle/>
          <a:p>
            <a:r>
              <a:rPr lang="id-ID" sz="6600" dirty="0" smtClean="0"/>
              <a:t>KOMUNIKASI</a:t>
            </a:r>
            <a:r>
              <a:rPr lang="en-US" sz="6600" dirty="0" smtClean="0"/>
              <a:t> KESEHATAN</a:t>
            </a:r>
            <a:endParaRPr lang="id-ID" sz="6600" dirty="0"/>
          </a:p>
        </p:txBody>
      </p:sp>
      <p:sp>
        <p:nvSpPr>
          <p:cNvPr id="3" name="Subtitle 2"/>
          <p:cNvSpPr>
            <a:spLocks noGrp="1"/>
          </p:cNvSpPr>
          <p:nvPr>
            <p:ph type="subTitle" idx="1"/>
          </p:nvPr>
        </p:nvSpPr>
        <p:spPr>
          <a:xfrm>
            <a:off x="1371600" y="4500570"/>
            <a:ext cx="6400800" cy="1138230"/>
          </a:xfrm>
        </p:spPr>
        <p:txBody>
          <a:bodyPr/>
          <a:lstStyle/>
          <a:p>
            <a:r>
              <a:rPr lang="id-ID" dirty="0" smtClean="0"/>
              <a:t>Respati Wulandari</a:t>
            </a:r>
          </a:p>
          <a:p>
            <a:endParaRPr lang="id-ID" dirty="0"/>
          </a:p>
        </p:txBody>
      </p:sp>
      <p:pic>
        <p:nvPicPr>
          <p:cNvPr id="3074" name="Picture 2" descr="https://encrypted-tbn3.gstatic.com/images?q=tbn:ANd9GcS7wO4d5icXJgqocEGNKyfm-h0JddkjUsJCcCoMQn4dg_y7l1M4ng"/>
          <p:cNvPicPr>
            <a:picLocks noChangeAspect="1" noChangeArrowheads="1"/>
          </p:cNvPicPr>
          <p:nvPr/>
        </p:nvPicPr>
        <p:blipFill>
          <a:blip r:embed="rId2"/>
          <a:srcRect/>
          <a:stretch>
            <a:fillRect/>
          </a:stretch>
        </p:blipFill>
        <p:spPr bwMode="auto">
          <a:xfrm>
            <a:off x="3090872" y="547681"/>
            <a:ext cx="2838450" cy="209550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274638"/>
            <a:ext cx="9144000" cy="1143000"/>
          </a:xfrm>
          <a:solidFill>
            <a:srgbClr val="FFCCFF"/>
          </a:solidFill>
        </p:spPr>
        <p:txBody>
          <a:bodyPr>
            <a:normAutofit fontScale="90000"/>
          </a:bodyPr>
          <a:lstStyle/>
          <a:p>
            <a:pPr eaLnBrk="1" hangingPunct="1"/>
            <a:r>
              <a:rPr lang="en-US" sz="4000" smtClean="0"/>
              <a:t>Dari : Section Heads</a:t>
            </a:r>
            <a:br>
              <a:rPr lang="en-US" sz="4000" smtClean="0"/>
            </a:br>
            <a:r>
              <a:rPr lang="en-US" sz="4000" smtClean="0"/>
              <a:t>Kepada: Foreman</a:t>
            </a:r>
          </a:p>
        </p:txBody>
      </p:sp>
      <p:sp>
        <p:nvSpPr>
          <p:cNvPr id="24579" name="Rectangle 3"/>
          <p:cNvSpPr>
            <a:spLocks noGrp="1" noChangeArrowheads="1"/>
          </p:cNvSpPr>
          <p:nvPr>
            <p:ph type="body" idx="1"/>
          </p:nvPr>
        </p:nvSpPr>
        <p:spPr>
          <a:xfrm>
            <a:off x="0" y="1600200"/>
            <a:ext cx="9144000" cy="4525963"/>
          </a:xfrm>
          <a:solidFill>
            <a:srgbClr val="FF99CC"/>
          </a:solidFill>
        </p:spPr>
        <p:txBody>
          <a:bodyPr/>
          <a:lstStyle/>
          <a:p>
            <a:pPr marL="463550" indent="0" eaLnBrk="1" hangingPunct="1">
              <a:buFontTx/>
              <a:buNone/>
            </a:pPr>
            <a:endParaRPr lang="en-US" smtClean="0"/>
          </a:p>
          <a:p>
            <a:pPr marL="463550" indent="0" eaLnBrk="1" hangingPunct="1">
              <a:buFontTx/>
              <a:buNone/>
            </a:pPr>
            <a:r>
              <a:rPr lang="en-US" smtClean="0"/>
              <a:t>“Jika besok turun hujan di kantin, kejadian yang tak bisa kita lihat setiap hari, Managing Director, dengan berpakaian rapi, akan menghilang jam sembilan pagi.”</a:t>
            </a:r>
          </a:p>
        </p:txBody>
      </p:sp>
      <p:pic>
        <p:nvPicPr>
          <p:cNvPr id="24580" name="Picture 4"/>
          <p:cNvPicPr>
            <a:picLocks noChangeAspect="1" noChangeArrowheads="1"/>
          </p:cNvPicPr>
          <p:nvPr/>
        </p:nvPicPr>
        <p:blipFill>
          <a:blip r:embed="rId2"/>
          <a:srcRect/>
          <a:stretch>
            <a:fillRect/>
          </a:stretch>
        </p:blipFill>
        <p:spPr bwMode="auto">
          <a:xfrm>
            <a:off x="6400800" y="3733800"/>
            <a:ext cx="2505075" cy="3333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274638"/>
            <a:ext cx="9144000" cy="1143000"/>
          </a:xfrm>
          <a:solidFill>
            <a:srgbClr val="99FF99"/>
          </a:solidFill>
        </p:spPr>
        <p:txBody>
          <a:bodyPr>
            <a:normAutofit fontScale="90000"/>
          </a:bodyPr>
          <a:lstStyle/>
          <a:p>
            <a:pPr eaLnBrk="1" hangingPunct="1"/>
            <a:r>
              <a:rPr lang="en-US" sz="4000" smtClean="0"/>
              <a:t>Dari : Foreman</a:t>
            </a:r>
            <a:br>
              <a:rPr lang="en-US" sz="4000" smtClean="0"/>
            </a:br>
            <a:r>
              <a:rPr lang="en-US" sz="4000" smtClean="0"/>
              <a:t>Kepada: All Operators</a:t>
            </a:r>
          </a:p>
        </p:txBody>
      </p:sp>
      <p:sp>
        <p:nvSpPr>
          <p:cNvPr id="25603" name="Rectangle 3"/>
          <p:cNvSpPr>
            <a:spLocks noGrp="1" noChangeArrowheads="1"/>
          </p:cNvSpPr>
          <p:nvPr>
            <p:ph type="body" idx="1"/>
          </p:nvPr>
        </p:nvSpPr>
        <p:spPr>
          <a:xfrm>
            <a:off x="0" y="1600200"/>
            <a:ext cx="9144000" cy="4525963"/>
          </a:xfrm>
          <a:solidFill>
            <a:srgbClr val="CCFF66">
              <a:alpha val="94116"/>
            </a:srgbClr>
          </a:solidFill>
        </p:spPr>
        <p:txBody>
          <a:bodyPr/>
          <a:lstStyle/>
          <a:p>
            <a:pPr marL="463550" indent="0" eaLnBrk="1" hangingPunct="1">
              <a:buFontTx/>
              <a:buNone/>
            </a:pPr>
            <a:endParaRPr lang="en-US" smtClean="0"/>
          </a:p>
          <a:p>
            <a:pPr marL="463550" indent="0" eaLnBrk="1" hangingPunct="1">
              <a:buFontTx/>
              <a:buNone/>
            </a:pPr>
            <a:r>
              <a:rPr lang="en-US" smtClean="0"/>
              <a:t>“Besok pagi, pada jam sembilan, Managing Director akan menghilang. Sayang sekali, kita tidak bisa melihatnya setiap hari.”</a:t>
            </a:r>
          </a:p>
        </p:txBody>
      </p:sp>
      <p:pic>
        <p:nvPicPr>
          <p:cNvPr id="20482" name="Picture 2" descr="https://encrypted-tbn3.gstatic.com/images?q=tbn:ANd9GcQVQdv8ugtqQeaB1pThvnXNw1zZw2CnYLEaHENEYbP8rjf7xz7f"/>
          <p:cNvPicPr>
            <a:picLocks noChangeAspect="1" noChangeArrowheads="1"/>
          </p:cNvPicPr>
          <p:nvPr/>
        </p:nvPicPr>
        <p:blipFill>
          <a:blip r:embed="rId2"/>
          <a:srcRect/>
          <a:stretch>
            <a:fillRect/>
          </a:stretch>
        </p:blipFill>
        <p:spPr bwMode="auto">
          <a:xfrm>
            <a:off x="3071802" y="3786190"/>
            <a:ext cx="2857500" cy="28575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rgbClr val="FFC000"/>
          </a:solidFill>
        </p:spPr>
        <p:txBody>
          <a:bodyPr/>
          <a:lstStyle/>
          <a:p>
            <a:r>
              <a:rPr lang="id-ID" dirty="0" smtClean="0"/>
              <a:t>Tugas</a:t>
            </a:r>
            <a:endParaRPr lang="id-ID" dirty="0"/>
          </a:p>
        </p:txBody>
      </p:sp>
      <p:sp>
        <p:nvSpPr>
          <p:cNvPr id="3" name="Content Placeholder 2"/>
          <p:cNvSpPr>
            <a:spLocks noGrp="1"/>
          </p:cNvSpPr>
          <p:nvPr>
            <p:ph idx="1"/>
          </p:nvPr>
        </p:nvSpPr>
        <p:spPr>
          <a:xfrm>
            <a:off x="457200" y="2000240"/>
            <a:ext cx="8229600" cy="4125923"/>
          </a:xfrm>
        </p:spPr>
        <p:txBody>
          <a:bodyPr/>
          <a:lstStyle/>
          <a:p>
            <a:r>
              <a:rPr lang="id-ID" dirty="0" smtClean="0"/>
              <a:t>Komunikasi interpersonal : </a:t>
            </a:r>
            <a:endParaRPr lang="en-US" dirty="0" smtClean="0"/>
          </a:p>
          <a:p>
            <a:pPr>
              <a:buNone/>
            </a:pPr>
            <a:r>
              <a:rPr lang="en-US" dirty="0" smtClean="0"/>
              <a:t>	</a:t>
            </a:r>
            <a:r>
              <a:rPr lang="id-ID" dirty="0" smtClean="0"/>
              <a:t>wawancara</a:t>
            </a:r>
            <a:r>
              <a:rPr lang="en-US" dirty="0" smtClean="0"/>
              <a:t> </a:t>
            </a:r>
            <a:r>
              <a:rPr lang="en-US" dirty="0" err="1" smtClean="0"/>
              <a:t>Kespro</a:t>
            </a:r>
            <a:r>
              <a:rPr lang="id-ID" dirty="0" smtClean="0"/>
              <a:t> (integrasi dengan </a:t>
            </a:r>
            <a:r>
              <a:rPr lang="en-US" dirty="0" err="1" smtClean="0"/>
              <a:t>Kesehatan</a:t>
            </a:r>
            <a:r>
              <a:rPr lang="en-US" dirty="0" smtClean="0"/>
              <a:t> </a:t>
            </a:r>
            <a:r>
              <a:rPr lang="en-US" dirty="0" err="1" smtClean="0"/>
              <a:t>Reproduksi</a:t>
            </a:r>
            <a:r>
              <a:rPr lang="id-ID" dirty="0" smtClean="0"/>
              <a:t>) – INDIVIDU</a:t>
            </a:r>
          </a:p>
          <a:p>
            <a:r>
              <a:rPr lang="id-ID" dirty="0" smtClean="0"/>
              <a:t>Presentasi Multi Media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rgbClr val="FFC000"/>
          </a:solidFill>
        </p:spPr>
        <p:txBody>
          <a:bodyPr/>
          <a:lstStyle/>
          <a:p>
            <a:r>
              <a:rPr lang="id-ID" dirty="0" smtClean="0"/>
              <a:t>Wajib :</a:t>
            </a:r>
            <a:endParaRPr lang="id-ID" dirty="0"/>
          </a:p>
        </p:txBody>
      </p:sp>
      <p:sp>
        <p:nvSpPr>
          <p:cNvPr id="3" name="Content Placeholder 2"/>
          <p:cNvSpPr>
            <a:spLocks noGrp="1"/>
          </p:cNvSpPr>
          <p:nvPr>
            <p:ph idx="1"/>
          </p:nvPr>
        </p:nvSpPr>
        <p:spPr/>
        <p:txBody>
          <a:bodyPr/>
          <a:lstStyle/>
          <a:p>
            <a:r>
              <a:rPr lang="id-ID" dirty="0" smtClean="0"/>
              <a:t>Datang ontime</a:t>
            </a:r>
            <a:r>
              <a:rPr lang="id-ID" smtClean="0"/>
              <a:t>, </a:t>
            </a:r>
            <a:endParaRPr lang="id-ID" smtClean="0"/>
          </a:p>
          <a:p>
            <a:r>
              <a:rPr lang="en-US" smtClean="0"/>
              <a:t>Selama</a:t>
            </a:r>
            <a:r>
              <a:rPr lang="en-US" dirty="0" smtClean="0"/>
              <a:t> </a:t>
            </a:r>
            <a:r>
              <a:rPr lang="en-US" dirty="0" smtClean="0"/>
              <a:t>jam </a:t>
            </a:r>
            <a:r>
              <a:rPr lang="en-US" dirty="0" err="1" smtClean="0"/>
              <a:t>kuliah</a:t>
            </a:r>
            <a:r>
              <a:rPr lang="en-US" dirty="0" smtClean="0"/>
              <a:t>, f</a:t>
            </a:r>
            <a:r>
              <a:rPr lang="id-ID" dirty="0" smtClean="0"/>
              <a:t>okus pada kuliah (No call, SMS, BBM, whatsapp, dll)</a:t>
            </a:r>
          </a:p>
          <a:p>
            <a:r>
              <a:rPr lang="id-ID" dirty="0" smtClean="0"/>
              <a:t>75% kehadiran </a:t>
            </a:r>
          </a:p>
          <a:p>
            <a:r>
              <a:rPr lang="id-ID" dirty="0" smtClean="0"/>
              <a:t>AKTIF tidak bengong!</a:t>
            </a:r>
          </a:p>
          <a:p>
            <a:r>
              <a:rPr lang="id-ID" dirty="0" smtClean="0"/>
              <a:t>KREATIF... Cari sumber belajar lain!</a:t>
            </a:r>
            <a:endParaRPr lang="id-ID"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Let’s do it together !</a:t>
            </a:r>
            <a:endParaRPr lang="id-ID" dirty="0"/>
          </a:p>
        </p:txBody>
      </p:sp>
      <p:pic>
        <p:nvPicPr>
          <p:cNvPr id="19458" name="Picture 2" descr="http://3.bp.blogspot.com/-q8fuSIlbn-U/UNB8UNKzcNI/AAAAAAAAAjM/qVirzjq18yA/s1600/komunikasi-organisasi.jpg"/>
          <p:cNvPicPr>
            <a:picLocks noChangeAspect="1" noChangeArrowheads="1"/>
          </p:cNvPicPr>
          <p:nvPr/>
        </p:nvPicPr>
        <p:blipFill>
          <a:blip r:embed="rId2"/>
          <a:srcRect/>
          <a:stretch>
            <a:fillRect/>
          </a:stretch>
        </p:blipFill>
        <p:spPr bwMode="auto">
          <a:xfrm>
            <a:off x="1785918" y="2000240"/>
            <a:ext cx="5743575" cy="4305301"/>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3.bp.blogspot.com/_8WZcuLdHBHo/SP3n1E8vO-I/AAAAAAAAABI/1M9v6_dRsz0/s400/461px-ABC_pict.bmp"/>
          <p:cNvPicPr>
            <a:picLocks noChangeAspect="1" noChangeArrowheads="1"/>
          </p:cNvPicPr>
          <p:nvPr/>
        </p:nvPicPr>
        <p:blipFill>
          <a:blip r:embed="rId2"/>
          <a:srcRect/>
          <a:stretch>
            <a:fillRect/>
          </a:stretch>
        </p:blipFill>
        <p:spPr bwMode="auto">
          <a:xfrm>
            <a:off x="2071670" y="212196"/>
            <a:ext cx="4857784" cy="632936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eNJe</a:t>
            </a:r>
          </a:p>
        </p:txBody>
      </p:sp>
      <p:sp>
        <p:nvSpPr>
          <p:cNvPr id="5123" name="Rectangle 2"/>
          <p:cNvSpPr>
            <a:spLocks noGrp="1" noChangeArrowheads="1"/>
          </p:cNvSpPr>
          <p:nvPr>
            <p:ph type="title"/>
          </p:nvPr>
        </p:nvSpPr>
        <p:spPr>
          <a:xfrm>
            <a:off x="0" y="274638"/>
            <a:ext cx="9144000" cy="1143000"/>
          </a:xfrm>
          <a:solidFill>
            <a:srgbClr val="FFC000"/>
          </a:solidFill>
        </p:spPr>
        <p:txBody>
          <a:bodyPr/>
          <a:lstStyle/>
          <a:p>
            <a:pPr eaLnBrk="1" hangingPunct="1"/>
            <a:r>
              <a:rPr lang="en-US" dirty="0" err="1" smtClean="0">
                <a:latin typeface="Franklin Gothic Demi" pitchFamily="34" charset="0"/>
              </a:rPr>
              <a:t>Tujuan</a:t>
            </a:r>
            <a:endParaRPr lang="en-US" dirty="0" smtClean="0">
              <a:latin typeface="Franklin Gothic Demi" pitchFamily="34" charset="0"/>
            </a:endParaRPr>
          </a:p>
        </p:txBody>
      </p:sp>
      <p:sp>
        <p:nvSpPr>
          <p:cNvPr id="5124" name="Rectangle 3"/>
          <p:cNvSpPr>
            <a:spLocks noGrp="1" noChangeArrowheads="1"/>
          </p:cNvSpPr>
          <p:nvPr>
            <p:ph type="body" idx="1"/>
          </p:nvPr>
        </p:nvSpPr>
        <p:spPr/>
        <p:txBody>
          <a:bodyPr/>
          <a:lstStyle/>
          <a:p>
            <a:pPr eaLnBrk="1" hangingPunct="1"/>
            <a:r>
              <a:rPr lang="fi-FI" dirty="0" smtClean="0">
                <a:latin typeface="Calibri" pitchFamily="34" charset="0"/>
                <a:cs typeface="Calibri" pitchFamily="34" charset="0"/>
              </a:rPr>
              <a:t>Setelah mengikuti proses pembelajaran selama 14 kali pertemuan, pada akhir perkuliahan diharapkan mahasiswa mampu diharapkan mahasiswa dapat </a:t>
            </a:r>
            <a:r>
              <a:rPr lang="id-ID" dirty="0" smtClean="0">
                <a:latin typeface="Calibri" pitchFamily="34" charset="0"/>
                <a:cs typeface="Calibri" pitchFamily="34" charset="0"/>
              </a:rPr>
              <a:t>melakukan</a:t>
            </a:r>
            <a:r>
              <a:rPr lang="fi-FI" dirty="0" smtClean="0">
                <a:latin typeface="Calibri" pitchFamily="34" charset="0"/>
                <a:cs typeface="Calibri" pitchFamily="34" charset="0"/>
              </a:rPr>
              <a:t> komunikasi kesehatan yang efektif dalam perubahan perilaku dan mampu melakukan presentasi yang efektif.</a:t>
            </a:r>
            <a:endParaRPr lang="id-ID"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rgbClr val="FFC000"/>
          </a:solidFill>
        </p:spPr>
        <p:txBody>
          <a:bodyPr/>
          <a:lstStyle/>
          <a:p>
            <a:r>
              <a:rPr lang="en-US" dirty="0" err="1" smtClean="0"/>
              <a:t>Pokok</a:t>
            </a:r>
            <a:r>
              <a:rPr lang="en-US" dirty="0" smtClean="0"/>
              <a:t> </a:t>
            </a:r>
            <a:r>
              <a:rPr lang="en-US" dirty="0" err="1" smtClean="0"/>
              <a:t>Bahasan</a:t>
            </a:r>
            <a:endParaRPr lang="en-US" dirty="0"/>
          </a:p>
        </p:txBody>
      </p:sp>
      <p:sp>
        <p:nvSpPr>
          <p:cNvPr id="3" name="Content Placeholder 2"/>
          <p:cNvSpPr>
            <a:spLocks noGrp="1"/>
          </p:cNvSpPr>
          <p:nvPr>
            <p:ph idx="1"/>
          </p:nvPr>
        </p:nvSpPr>
        <p:spPr/>
        <p:txBody>
          <a:bodyPr>
            <a:normAutofit fontScale="55000" lnSpcReduction="20000"/>
          </a:bodyPr>
          <a:lstStyle/>
          <a:p>
            <a:pPr marL="514350" indent="-514350">
              <a:buFont typeface="+mj-lt"/>
              <a:buAutoNum type="arabicPeriod"/>
            </a:pPr>
            <a:r>
              <a:rPr lang="fi-FI" dirty="0" smtClean="0"/>
              <a:t>Sejarah, definisi dan ruang lingkup ilmu komunikasi</a:t>
            </a:r>
            <a:endParaRPr lang="en-US" dirty="0" smtClean="0"/>
          </a:p>
          <a:p>
            <a:pPr marL="514350" indent="-514350">
              <a:buFont typeface="+mj-lt"/>
              <a:buAutoNum type="arabicPeriod"/>
            </a:pPr>
            <a:r>
              <a:rPr lang="fi-FI" dirty="0" smtClean="0"/>
              <a:t>Karakteristik komunikasi, prinsip komunikasi dan fungsi komunikasi</a:t>
            </a:r>
          </a:p>
          <a:p>
            <a:pPr marL="514350" indent="-514350">
              <a:buFont typeface="+mj-lt"/>
              <a:buAutoNum type="arabicPeriod"/>
            </a:pPr>
            <a:r>
              <a:rPr lang="en-US" dirty="0" smtClean="0"/>
              <a:t>Model-model </a:t>
            </a:r>
            <a:r>
              <a:rPr lang="en-US" dirty="0" err="1" smtClean="0"/>
              <a:t>komunikasi</a:t>
            </a:r>
            <a:endParaRPr lang="en-US" dirty="0" smtClean="0"/>
          </a:p>
          <a:p>
            <a:pPr marL="514350" indent="-514350">
              <a:buFont typeface="+mj-lt"/>
              <a:buAutoNum type="arabicPeriod"/>
            </a:pPr>
            <a:r>
              <a:rPr lang="fi-FI" dirty="0" smtClean="0"/>
              <a:t>Unsur-unsur komunikasi</a:t>
            </a:r>
          </a:p>
          <a:p>
            <a:pPr marL="514350" indent="-514350">
              <a:buFont typeface="+mj-lt"/>
              <a:buAutoNum type="arabicPeriod"/>
            </a:pPr>
            <a:r>
              <a:rPr lang="fi-FI" dirty="0" smtClean="0"/>
              <a:t>Hambatan-hambatan komunikasi</a:t>
            </a:r>
            <a:endParaRPr lang="id-ID" dirty="0" smtClean="0"/>
          </a:p>
          <a:p>
            <a:pPr marL="514350" indent="-514350">
              <a:buFont typeface="+mj-lt"/>
              <a:buAutoNum type="arabicPeriod"/>
            </a:pPr>
            <a:r>
              <a:rPr lang="id-ID" dirty="0" smtClean="0"/>
              <a:t>Komunikasi dalam perubahan perilaku</a:t>
            </a:r>
          </a:p>
          <a:p>
            <a:pPr marL="514350" indent="-514350">
              <a:buFont typeface="+mj-lt"/>
              <a:buAutoNum type="arabicPeriod"/>
            </a:pPr>
            <a:r>
              <a:rPr lang="id-ID" dirty="0" smtClean="0"/>
              <a:t>Aplikasi Komunikasi dalam Program Kesmas</a:t>
            </a:r>
          </a:p>
          <a:p>
            <a:pPr marL="514350" indent="-514350">
              <a:buFont typeface="+mj-lt"/>
              <a:buAutoNum type="arabicPeriod"/>
            </a:pPr>
            <a:r>
              <a:rPr lang="id-ID" dirty="0" smtClean="0"/>
              <a:t>Komunikasi untuk Advokasi</a:t>
            </a:r>
            <a:endParaRPr lang="fi-FI" dirty="0" smtClean="0"/>
          </a:p>
          <a:p>
            <a:pPr marL="514350" indent="-514350">
              <a:buFont typeface="+mj-lt"/>
              <a:buAutoNum type="arabicPeriod"/>
            </a:pPr>
            <a:r>
              <a:rPr lang="fi-FI" dirty="0" smtClean="0"/>
              <a:t>Komunikasi Pribadi (intra personal &amp; interpersonal)</a:t>
            </a:r>
          </a:p>
          <a:p>
            <a:pPr marL="514350" indent="-514350">
              <a:buFont typeface="+mj-lt"/>
              <a:buAutoNum type="arabicPeriod"/>
            </a:pPr>
            <a:r>
              <a:rPr lang="fi-FI" dirty="0" smtClean="0"/>
              <a:t>Komunikasi Kelompok &amp; Presentasi efektif</a:t>
            </a:r>
          </a:p>
          <a:p>
            <a:pPr marL="514350" indent="-514350">
              <a:buFont typeface="+mj-lt"/>
              <a:buAutoNum type="arabicPeriod"/>
            </a:pPr>
            <a:r>
              <a:rPr lang="fi-FI" dirty="0" smtClean="0"/>
              <a:t>Komunikasi massa</a:t>
            </a:r>
          </a:p>
          <a:p>
            <a:pPr marL="914400" lvl="1" indent="-404813">
              <a:buFont typeface="+mj-lt"/>
              <a:buAutoNum type="alphaLcPeriod"/>
            </a:pPr>
            <a:r>
              <a:rPr lang="fi-FI" dirty="0" smtClean="0"/>
              <a:t>Ciri media komunikasi massa </a:t>
            </a:r>
          </a:p>
          <a:p>
            <a:pPr marL="914400" lvl="1" indent="-404813">
              <a:buFont typeface="+mj-lt"/>
              <a:buAutoNum type="alphaLcPeriod"/>
            </a:pPr>
            <a:r>
              <a:rPr lang="fi-FI" dirty="0" smtClean="0"/>
              <a:t>strategi pemilihan media</a:t>
            </a:r>
          </a:p>
          <a:p>
            <a:pPr marL="514350" indent="-514350">
              <a:buFont typeface="+mj-lt"/>
              <a:buAutoNum type="arabicPeriod"/>
            </a:pPr>
            <a:r>
              <a:rPr lang="en-US" dirty="0" err="1" smtClean="0"/>
              <a:t>Formulasi</a:t>
            </a:r>
            <a:r>
              <a:rPr lang="en-US" dirty="0" smtClean="0"/>
              <a:t> </a:t>
            </a:r>
            <a:r>
              <a:rPr lang="en-US" dirty="0" err="1" smtClean="0"/>
              <a:t>pesan</a:t>
            </a:r>
            <a:r>
              <a:rPr lang="en-US" dirty="0" smtClean="0"/>
              <a:t> yang </a:t>
            </a:r>
            <a:r>
              <a:rPr lang="en-US" dirty="0" err="1" smtClean="0"/>
              <a:t>efektif</a:t>
            </a:r>
            <a:endParaRPr lang="en-US" dirty="0" smtClean="0"/>
          </a:p>
          <a:p>
            <a:pPr marL="514350" indent="-514350">
              <a:buFont typeface="+mj-lt"/>
              <a:buAutoNum type="arabicPeriod"/>
            </a:pPr>
            <a:r>
              <a:rPr lang="fi-FI" dirty="0" smtClean="0"/>
              <a:t>Perencanaan komunikasi kesehatan yang efektif</a:t>
            </a:r>
          </a:p>
          <a:p>
            <a:endParaRPr lang="fi-FI"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eNJe</a:t>
            </a:r>
          </a:p>
        </p:txBody>
      </p:sp>
      <p:sp>
        <p:nvSpPr>
          <p:cNvPr id="7171" name="Rectangle 2"/>
          <p:cNvSpPr>
            <a:spLocks noGrp="1" noChangeArrowheads="1"/>
          </p:cNvSpPr>
          <p:nvPr>
            <p:ph type="title"/>
          </p:nvPr>
        </p:nvSpPr>
        <p:spPr>
          <a:xfrm>
            <a:off x="0" y="274638"/>
            <a:ext cx="9144000" cy="1143000"/>
          </a:xfrm>
          <a:solidFill>
            <a:srgbClr val="FFC000"/>
          </a:solidFill>
        </p:spPr>
        <p:txBody>
          <a:bodyPr/>
          <a:lstStyle/>
          <a:p>
            <a:pPr eaLnBrk="1" hangingPunct="1"/>
            <a:r>
              <a:rPr lang="id-ID" b="1" dirty="0" smtClean="0"/>
              <a:t>Referensi :</a:t>
            </a:r>
            <a:endParaRPr lang="en-US" dirty="0" smtClean="0"/>
          </a:p>
        </p:txBody>
      </p:sp>
      <p:sp>
        <p:nvSpPr>
          <p:cNvPr id="7172" name="Rectangle 3"/>
          <p:cNvSpPr>
            <a:spLocks noGrp="1" noChangeArrowheads="1"/>
          </p:cNvSpPr>
          <p:nvPr>
            <p:ph type="body" idx="1"/>
          </p:nvPr>
        </p:nvSpPr>
        <p:spPr>
          <a:xfrm>
            <a:off x="500034" y="1600200"/>
            <a:ext cx="8186766" cy="4900613"/>
          </a:xfrm>
        </p:spPr>
        <p:txBody>
          <a:bodyPr/>
          <a:lstStyle/>
          <a:p>
            <a:pPr eaLnBrk="1" hangingPunct="1">
              <a:lnSpc>
                <a:spcPct val="80000"/>
              </a:lnSpc>
              <a:buFontTx/>
              <a:buNone/>
            </a:pPr>
            <a:endParaRPr lang="en-US" sz="1800" b="1" u="sng" dirty="0" smtClean="0">
              <a:latin typeface="Franklin Gothic Book" pitchFamily="34" charset="0"/>
            </a:endParaRPr>
          </a:p>
          <a:p>
            <a:pPr eaLnBrk="1" hangingPunct="1">
              <a:lnSpc>
                <a:spcPct val="80000"/>
              </a:lnSpc>
            </a:pPr>
            <a:r>
              <a:rPr lang="en-US" sz="1800" dirty="0" err="1" smtClean="0">
                <a:latin typeface="Franklin Gothic Book" pitchFamily="34" charset="0"/>
              </a:rPr>
              <a:t>Liliweri</a:t>
            </a:r>
            <a:r>
              <a:rPr lang="en-US" sz="1800" dirty="0" smtClean="0">
                <a:latin typeface="Franklin Gothic Book" pitchFamily="34" charset="0"/>
              </a:rPr>
              <a:t>, </a:t>
            </a:r>
            <a:r>
              <a:rPr lang="en-US" sz="1800" dirty="0" err="1" smtClean="0">
                <a:latin typeface="Franklin Gothic Book" pitchFamily="34" charset="0"/>
              </a:rPr>
              <a:t>Alo</a:t>
            </a:r>
            <a:r>
              <a:rPr lang="en-US" sz="1800" dirty="0" smtClean="0">
                <a:latin typeface="Franklin Gothic Book" pitchFamily="34" charset="0"/>
              </a:rPr>
              <a:t>. </a:t>
            </a:r>
            <a:r>
              <a:rPr lang="en-US" sz="1800" b="1" dirty="0" err="1" smtClean="0">
                <a:latin typeface="Franklin Gothic Book" pitchFamily="34" charset="0"/>
              </a:rPr>
              <a:t>Komunikasi</a:t>
            </a:r>
            <a:r>
              <a:rPr lang="en-US" sz="1800" b="1" dirty="0" smtClean="0">
                <a:latin typeface="Franklin Gothic Book" pitchFamily="34" charset="0"/>
              </a:rPr>
              <a:t> </a:t>
            </a:r>
            <a:r>
              <a:rPr lang="en-US" sz="1800" b="1" dirty="0" err="1" smtClean="0">
                <a:latin typeface="Franklin Gothic Book" pitchFamily="34" charset="0"/>
              </a:rPr>
              <a:t>Serba</a:t>
            </a:r>
            <a:r>
              <a:rPr lang="en-US" sz="1800" b="1" dirty="0" smtClean="0">
                <a:latin typeface="Franklin Gothic Book" pitchFamily="34" charset="0"/>
              </a:rPr>
              <a:t> </a:t>
            </a:r>
            <a:r>
              <a:rPr lang="en-US" sz="1800" b="1" dirty="0" err="1" smtClean="0">
                <a:latin typeface="Franklin Gothic Book" pitchFamily="34" charset="0"/>
              </a:rPr>
              <a:t>Ada</a:t>
            </a:r>
            <a:r>
              <a:rPr lang="en-US" sz="1800" b="1" dirty="0" smtClean="0">
                <a:latin typeface="Franklin Gothic Book" pitchFamily="34" charset="0"/>
              </a:rPr>
              <a:t> </a:t>
            </a:r>
            <a:r>
              <a:rPr lang="en-US" sz="1800" b="1" dirty="0" err="1" smtClean="0">
                <a:latin typeface="Franklin Gothic Book" pitchFamily="34" charset="0"/>
              </a:rPr>
              <a:t>Serba</a:t>
            </a:r>
            <a:r>
              <a:rPr lang="en-US" sz="1800" b="1" dirty="0" smtClean="0">
                <a:latin typeface="Franklin Gothic Book" pitchFamily="34" charset="0"/>
              </a:rPr>
              <a:t> </a:t>
            </a:r>
            <a:r>
              <a:rPr lang="en-US" sz="1800" b="1" dirty="0" err="1" smtClean="0">
                <a:latin typeface="Franklin Gothic Book" pitchFamily="34" charset="0"/>
              </a:rPr>
              <a:t>Makna</a:t>
            </a:r>
            <a:r>
              <a:rPr lang="en-US" sz="1800" dirty="0" smtClean="0">
                <a:latin typeface="Franklin Gothic Book" pitchFamily="34" charset="0"/>
              </a:rPr>
              <a:t>. </a:t>
            </a:r>
            <a:r>
              <a:rPr lang="en-US" sz="1800" dirty="0" err="1" smtClean="0">
                <a:latin typeface="Franklin Gothic Book" pitchFamily="34" charset="0"/>
              </a:rPr>
              <a:t>Kencana</a:t>
            </a:r>
            <a:r>
              <a:rPr lang="en-US" sz="1800" dirty="0" smtClean="0">
                <a:latin typeface="Franklin Gothic Book" pitchFamily="34" charset="0"/>
              </a:rPr>
              <a:t>. Jakarta. 2011</a:t>
            </a:r>
          </a:p>
          <a:p>
            <a:pPr eaLnBrk="1" hangingPunct="1">
              <a:lnSpc>
                <a:spcPct val="80000"/>
              </a:lnSpc>
            </a:pPr>
            <a:r>
              <a:rPr lang="id-ID" sz="1800" dirty="0" smtClean="0">
                <a:latin typeface="Franklin Gothic Book" pitchFamily="34" charset="0"/>
              </a:rPr>
              <a:t>Liliweri, Alo. </a:t>
            </a:r>
            <a:r>
              <a:rPr lang="id-ID" sz="1800" b="1" dirty="0" smtClean="0">
                <a:latin typeface="Franklin Gothic Book" pitchFamily="34" charset="0"/>
              </a:rPr>
              <a:t>Dasar-Dasar Komunikasi Kesehatan. </a:t>
            </a:r>
            <a:r>
              <a:rPr lang="id-ID" sz="1800" dirty="0" smtClean="0">
                <a:latin typeface="Franklin Gothic Book" pitchFamily="34" charset="0"/>
              </a:rPr>
              <a:t>Pustaka Pelajar. 2008</a:t>
            </a:r>
            <a:endParaRPr lang="id-ID" sz="1800" b="1" dirty="0" smtClean="0">
              <a:latin typeface="Franklin Gothic Book" pitchFamily="34" charset="0"/>
            </a:endParaRPr>
          </a:p>
          <a:p>
            <a:pPr eaLnBrk="1" hangingPunct="1">
              <a:lnSpc>
                <a:spcPct val="80000"/>
              </a:lnSpc>
            </a:pPr>
            <a:r>
              <a:rPr lang="id-ID" sz="1800" dirty="0" smtClean="0">
                <a:latin typeface="Franklin Gothic Book" pitchFamily="34" charset="0"/>
              </a:rPr>
              <a:t>Uchjana. Onong Effendy. </a:t>
            </a:r>
            <a:r>
              <a:rPr lang="id-ID" sz="1800" b="1" i="1" dirty="0" smtClean="0">
                <a:latin typeface="Franklin Gothic Book" pitchFamily="34" charset="0"/>
              </a:rPr>
              <a:t>Ilmu, Teori dan Filsafat Komunikasi</a:t>
            </a:r>
            <a:r>
              <a:rPr lang="id-ID" sz="1800" dirty="0" smtClean="0">
                <a:latin typeface="Franklin Gothic Book" pitchFamily="34" charset="0"/>
              </a:rPr>
              <a:t>. Citra Aditya Bakti. Bandung. 2000 </a:t>
            </a:r>
            <a:endParaRPr lang="en-US" sz="1800" dirty="0" smtClean="0">
              <a:latin typeface="Franklin Gothic Book" pitchFamily="34" charset="0"/>
            </a:endParaRPr>
          </a:p>
          <a:p>
            <a:pPr eaLnBrk="1" hangingPunct="1">
              <a:lnSpc>
                <a:spcPct val="80000"/>
              </a:lnSpc>
            </a:pPr>
            <a:r>
              <a:rPr lang="id-ID" sz="1800" dirty="0" smtClean="0">
                <a:latin typeface="Franklin Gothic Book" pitchFamily="34" charset="0"/>
              </a:rPr>
              <a:t>Jalaluddin Rachmat. </a:t>
            </a:r>
            <a:r>
              <a:rPr lang="id-ID" sz="1800" b="1" i="1" dirty="0" smtClean="0">
                <a:latin typeface="Franklin Gothic Book" pitchFamily="34" charset="0"/>
              </a:rPr>
              <a:t>Psikologi Komunikasi</a:t>
            </a:r>
            <a:r>
              <a:rPr lang="id-ID" sz="1800" dirty="0" smtClean="0">
                <a:latin typeface="Franklin Gothic Book" pitchFamily="34" charset="0"/>
              </a:rPr>
              <a:t>. Remaja Karya. Bandung 1996</a:t>
            </a:r>
            <a:endParaRPr lang="en-US" sz="1800" dirty="0" smtClean="0">
              <a:latin typeface="Franklin Gothic Book" pitchFamily="34" charset="0"/>
            </a:endParaRPr>
          </a:p>
          <a:p>
            <a:pPr eaLnBrk="1" hangingPunct="1">
              <a:lnSpc>
                <a:spcPct val="80000"/>
              </a:lnSpc>
            </a:pPr>
            <a:r>
              <a:rPr lang="id-ID" sz="1800" dirty="0" smtClean="0">
                <a:latin typeface="Franklin Gothic Book" pitchFamily="34" charset="0"/>
              </a:rPr>
              <a:t>Arifin Anwar. </a:t>
            </a:r>
            <a:r>
              <a:rPr lang="id-ID" sz="1800" b="1" i="1" dirty="0" smtClean="0">
                <a:latin typeface="Franklin Gothic Book" pitchFamily="34" charset="0"/>
              </a:rPr>
              <a:t>Ilmu Komunikasi Sebuah Pengantar Ringkas</a:t>
            </a:r>
            <a:r>
              <a:rPr lang="id-ID" sz="1800" dirty="0" smtClean="0">
                <a:latin typeface="Franklin Gothic Book" pitchFamily="34" charset="0"/>
              </a:rPr>
              <a:t>. RajaGrafindo Perkasa. Jakarta. 1998</a:t>
            </a:r>
          </a:p>
          <a:p>
            <a:pPr eaLnBrk="1" hangingPunct="1">
              <a:lnSpc>
                <a:spcPct val="80000"/>
              </a:lnSpc>
            </a:pPr>
            <a:r>
              <a:rPr lang="id-ID" sz="1800" dirty="0" smtClean="0">
                <a:latin typeface="Franklin Gothic Book" pitchFamily="34" charset="0"/>
              </a:rPr>
              <a:t>Judith Allen Graeff. </a:t>
            </a:r>
            <a:r>
              <a:rPr lang="id-ID" sz="1800" b="1" i="1" dirty="0" smtClean="0">
                <a:latin typeface="Franklin Gothic Book" pitchFamily="34" charset="0"/>
              </a:rPr>
              <a:t>Communication for Health and Behavior Change</a:t>
            </a:r>
            <a:r>
              <a:rPr lang="id-ID" sz="1800" dirty="0" smtClean="0">
                <a:latin typeface="Franklin Gothic Book" pitchFamily="34" charset="0"/>
              </a:rPr>
              <a:t>. Jossey-Bass Publishers. San Fransisco. 1993</a:t>
            </a:r>
          </a:p>
          <a:p>
            <a:pPr eaLnBrk="1" hangingPunct="1">
              <a:lnSpc>
                <a:spcPct val="80000"/>
              </a:lnSpc>
            </a:pPr>
            <a:r>
              <a:rPr lang="id-ID" sz="1800" dirty="0" smtClean="0">
                <a:latin typeface="Franklin Gothic Book" pitchFamily="34" charset="0"/>
              </a:rPr>
              <a:t>B. Aubrey Fisher. </a:t>
            </a:r>
            <a:r>
              <a:rPr lang="id-ID" sz="1800" b="1" i="1" dirty="0" smtClean="0">
                <a:latin typeface="Franklin Gothic Book" pitchFamily="34" charset="0"/>
              </a:rPr>
              <a:t>Teori-Teori Komunikasi</a:t>
            </a:r>
            <a:r>
              <a:rPr lang="id-ID" sz="1800" dirty="0" smtClean="0">
                <a:latin typeface="Franklin Gothic Book" pitchFamily="34" charset="0"/>
              </a:rPr>
              <a:t>. Remaja Karya. Bandung. 1996</a:t>
            </a:r>
          </a:p>
          <a:p>
            <a:pPr eaLnBrk="1" hangingPunct="1">
              <a:lnSpc>
                <a:spcPct val="80000"/>
              </a:lnSpc>
            </a:pPr>
            <a:r>
              <a:rPr lang="id-ID" sz="1800" dirty="0" smtClean="0">
                <a:latin typeface="Franklin Gothic Book" pitchFamily="34" charset="0"/>
              </a:rPr>
              <a:t>Mark R. Rasmunson. </a:t>
            </a:r>
            <a:r>
              <a:rPr lang="id-ID" sz="1800" b="1" dirty="0" smtClean="0">
                <a:latin typeface="Franklin Gothic Book" pitchFamily="34" charset="0"/>
              </a:rPr>
              <a:t>Komunikasi untuk Kelangsungan Hidup Anak</a:t>
            </a:r>
            <a:r>
              <a:rPr lang="id-ID" sz="1800" dirty="0" smtClean="0">
                <a:latin typeface="Franklin Gothic Book" pitchFamily="34" charset="0"/>
              </a:rPr>
              <a:t>. USAID. Washington. 1988</a:t>
            </a:r>
          </a:p>
          <a:p>
            <a:pPr eaLnBrk="1" hangingPunct="1">
              <a:lnSpc>
                <a:spcPct val="80000"/>
              </a:lnSpc>
            </a:pPr>
            <a:r>
              <a:rPr lang="id-ID" sz="1800" dirty="0" smtClean="0">
                <a:latin typeface="Franklin Gothic Book" pitchFamily="34" charset="0"/>
              </a:rPr>
              <a:t>Dr. Phil Astrid Susanto. </a:t>
            </a:r>
            <a:r>
              <a:rPr lang="id-ID" sz="1800" b="1" dirty="0" smtClean="0">
                <a:latin typeface="Franklin Gothic Book" pitchFamily="34" charset="0"/>
              </a:rPr>
              <a:t>Komunikasi dalam Teori dan Praktek.</a:t>
            </a:r>
            <a:r>
              <a:rPr lang="id-ID" sz="1800" dirty="0" smtClean="0">
                <a:latin typeface="Franklin Gothic Book" pitchFamily="34" charset="0"/>
              </a:rPr>
              <a:t> Binacipta. Bandung. 1988</a:t>
            </a:r>
            <a:endParaRPr lang="en-US" sz="1800" dirty="0" smtClean="0">
              <a:latin typeface="Franklin Gothic Book" pitchFamily="34" charset="0"/>
            </a:endParaRPr>
          </a:p>
          <a:p>
            <a:pPr eaLnBrk="1" hangingPunct="1">
              <a:lnSpc>
                <a:spcPct val="80000"/>
              </a:lnSpc>
            </a:pPr>
            <a:r>
              <a:rPr lang="en-US" sz="1800" dirty="0" err="1" smtClean="0">
                <a:latin typeface="Franklin Gothic Book" pitchFamily="34" charset="0"/>
              </a:rPr>
              <a:t>dll</a:t>
            </a:r>
            <a:endParaRPr lang="id-ID" sz="1800" dirty="0" smtClean="0">
              <a:latin typeface="Franklin Gothic Book" pitchFamily="34" charset="0"/>
            </a:endParaRPr>
          </a:p>
          <a:p>
            <a:pPr eaLnBrk="1" hangingPunct="1">
              <a:lnSpc>
                <a:spcPct val="80000"/>
              </a:lnSpc>
            </a:pPr>
            <a:endParaRPr lang="en-US" sz="1800" dirty="0" smtClean="0">
              <a:latin typeface="Franklin Gothic Book" pitchFamily="34" charset="0"/>
            </a:endParaRPr>
          </a:p>
          <a:p>
            <a:pPr eaLnBrk="1" hangingPunct="1">
              <a:lnSpc>
                <a:spcPct val="80000"/>
              </a:lnSpc>
            </a:pPr>
            <a:endParaRPr lang="en-US" sz="1800" dirty="0" smtClean="0">
              <a:latin typeface="Franklin Gothic Book"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274638"/>
            <a:ext cx="9144000" cy="1143000"/>
          </a:xfrm>
          <a:solidFill>
            <a:srgbClr val="FF7C80"/>
          </a:solidFill>
        </p:spPr>
        <p:txBody>
          <a:bodyPr/>
          <a:lstStyle/>
          <a:p>
            <a:pPr eaLnBrk="1" hangingPunct="1"/>
            <a:r>
              <a:rPr lang="id-ID" dirty="0" smtClean="0"/>
              <a:t>Sebuah </a:t>
            </a:r>
            <a:r>
              <a:rPr lang="en-US" dirty="0" err="1" smtClean="0"/>
              <a:t>Kisah</a:t>
            </a:r>
            <a:r>
              <a:rPr lang="en-US" dirty="0" smtClean="0"/>
              <a:t> </a:t>
            </a:r>
            <a:r>
              <a:rPr lang="id-ID" dirty="0" smtClean="0"/>
              <a:t>ttg </a:t>
            </a:r>
            <a:r>
              <a:rPr lang="en-US" dirty="0" err="1" smtClean="0"/>
              <a:t>Komunikasi</a:t>
            </a:r>
            <a:endParaRPr lang="en-US" dirty="0" smtClean="0"/>
          </a:p>
        </p:txBody>
      </p:sp>
      <p:sp>
        <p:nvSpPr>
          <p:cNvPr id="20483" name="Rectangle 3"/>
          <p:cNvSpPr>
            <a:spLocks noGrp="1" noChangeArrowheads="1"/>
          </p:cNvSpPr>
          <p:nvPr>
            <p:ph type="body" idx="1"/>
          </p:nvPr>
        </p:nvSpPr>
        <p:spPr/>
        <p:txBody>
          <a:bodyPr/>
          <a:lstStyle/>
          <a:p>
            <a:pPr eaLnBrk="1" hangingPunct="1"/>
            <a:r>
              <a:rPr lang="en-US" smtClean="0"/>
              <a:t>Berikut adalah sebuah cerita tentang bagaimana sebuah pesan dikomunikasikan secara hirarkis dalam sebuah perusahaan, dari pimpinan puncak (Managing Director) hingga ke bawahan (Operators).</a:t>
            </a:r>
          </a:p>
        </p:txBody>
      </p:sp>
      <p:pic>
        <p:nvPicPr>
          <p:cNvPr id="20484" name="Picture 4"/>
          <p:cNvPicPr>
            <a:picLocks noChangeAspect="1" noChangeArrowheads="1"/>
          </p:cNvPicPr>
          <p:nvPr/>
        </p:nvPicPr>
        <p:blipFill>
          <a:blip r:embed="rId2"/>
          <a:srcRect/>
          <a:stretch>
            <a:fillRect/>
          </a:stretch>
        </p:blipFill>
        <p:spPr bwMode="auto">
          <a:xfrm>
            <a:off x="5562600" y="4200525"/>
            <a:ext cx="3333750" cy="2657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274638"/>
            <a:ext cx="9144000" cy="1325562"/>
          </a:xfrm>
          <a:solidFill>
            <a:schemeClr val="accent1"/>
          </a:solidFill>
        </p:spPr>
        <p:txBody>
          <a:bodyPr/>
          <a:lstStyle/>
          <a:p>
            <a:pPr eaLnBrk="1" hangingPunct="1"/>
            <a:r>
              <a:rPr lang="en-US" sz="4000" smtClean="0">
                <a:solidFill>
                  <a:schemeClr val="bg1"/>
                </a:solidFill>
              </a:rPr>
              <a:t>Dari : Managing Director</a:t>
            </a:r>
            <a:br>
              <a:rPr lang="en-US" sz="4000" smtClean="0">
                <a:solidFill>
                  <a:schemeClr val="bg1"/>
                </a:solidFill>
              </a:rPr>
            </a:br>
            <a:r>
              <a:rPr lang="en-US" sz="4000" smtClean="0">
                <a:solidFill>
                  <a:schemeClr val="bg1"/>
                </a:solidFill>
              </a:rPr>
              <a:t> Kepada: Chief Operating Officer </a:t>
            </a:r>
          </a:p>
        </p:txBody>
      </p:sp>
      <p:sp>
        <p:nvSpPr>
          <p:cNvPr id="21507" name="Rectangle 3"/>
          <p:cNvSpPr>
            <a:spLocks noGrp="1" noChangeArrowheads="1"/>
          </p:cNvSpPr>
          <p:nvPr>
            <p:ph type="body" idx="1"/>
          </p:nvPr>
        </p:nvSpPr>
        <p:spPr>
          <a:xfrm>
            <a:off x="0" y="1752600"/>
            <a:ext cx="9144000" cy="4373563"/>
          </a:xfrm>
          <a:solidFill>
            <a:srgbClr val="66CCFF"/>
          </a:solidFill>
        </p:spPr>
        <p:txBody>
          <a:bodyPr/>
          <a:lstStyle/>
          <a:p>
            <a:pPr marL="344488" indent="0" eaLnBrk="1" hangingPunct="1">
              <a:lnSpc>
                <a:spcPct val="90000"/>
              </a:lnSpc>
              <a:buFontTx/>
              <a:buNone/>
            </a:pPr>
            <a:endParaRPr lang="en-US" sz="2800" smtClean="0"/>
          </a:p>
          <a:p>
            <a:pPr marL="344488" indent="0" eaLnBrk="1" hangingPunct="1">
              <a:lnSpc>
                <a:spcPct val="90000"/>
              </a:lnSpc>
              <a:buFontTx/>
              <a:buNone/>
            </a:pPr>
            <a:r>
              <a:rPr lang="en-US" sz="2800" smtClean="0"/>
              <a:t>“Besok akan ada gerhana matahari total pada jam sembilan pagi. Ini adalah kejadian yang tak bisa kita lihat setiap hari. Untuk menyambut dan melihat peristiwa langka ini, seluruh karyawan diminta untuk berkumpul di lapangan dengan berpakaian rapi. Saya akan menjelaskan fenomena alam ini kepada mereka. Bila hari hujan, dan kita tidak bisa melihatnya dengan jelas, kita berkumpul di kantin saja.”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274638"/>
            <a:ext cx="9144000" cy="1143000"/>
          </a:xfrm>
          <a:solidFill>
            <a:srgbClr val="FFFF66"/>
          </a:solidFill>
        </p:spPr>
        <p:txBody>
          <a:bodyPr>
            <a:normAutofit fontScale="90000"/>
          </a:bodyPr>
          <a:lstStyle/>
          <a:p>
            <a:pPr eaLnBrk="1" hangingPunct="1"/>
            <a:r>
              <a:rPr lang="en-US" sz="4000" smtClean="0"/>
              <a:t>Dari : Chief Operating Officer</a:t>
            </a:r>
            <a:br>
              <a:rPr lang="en-US" sz="4000" smtClean="0"/>
            </a:br>
            <a:r>
              <a:rPr lang="en-US" sz="4000" smtClean="0"/>
              <a:t>Kepada: Department Heads</a:t>
            </a:r>
          </a:p>
        </p:txBody>
      </p:sp>
      <p:sp>
        <p:nvSpPr>
          <p:cNvPr id="22531" name="Rectangle 3"/>
          <p:cNvSpPr>
            <a:spLocks noGrp="1" noChangeArrowheads="1"/>
          </p:cNvSpPr>
          <p:nvPr>
            <p:ph type="body" idx="1"/>
          </p:nvPr>
        </p:nvSpPr>
        <p:spPr>
          <a:xfrm>
            <a:off x="0" y="1600200"/>
            <a:ext cx="9144000" cy="4525963"/>
          </a:xfrm>
          <a:solidFill>
            <a:srgbClr val="FFCC66"/>
          </a:solidFill>
        </p:spPr>
        <p:txBody>
          <a:bodyPr/>
          <a:lstStyle/>
          <a:p>
            <a:pPr marL="463550" indent="0" eaLnBrk="1" hangingPunct="1">
              <a:buFontTx/>
              <a:buNone/>
            </a:pPr>
            <a:endParaRPr lang="en-US" sz="2800" smtClean="0"/>
          </a:p>
          <a:p>
            <a:pPr marL="463550" indent="0" eaLnBrk="1" hangingPunct="1">
              <a:buFontTx/>
              <a:buNone/>
            </a:pPr>
            <a:r>
              <a:rPr lang="en-US" sz="2800" smtClean="0"/>
              <a:t>“Sesuai dengan perintah Managing Director, besok pada jam sembilan pagi akan ada gerhana matahari total. Bila hari hujan, kita tidak bisa berkumpul di lapangan untuk melihatnya dengan berpakaian rapi. Dengan demikian, peristiwa hilangnya matahari ini akan dijelaskan oleh Managing Director di kantin. Ini adalah kejadian yang tak bisa kita lihat setiap hari.”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274638"/>
            <a:ext cx="9144000" cy="1143000"/>
          </a:xfrm>
          <a:solidFill>
            <a:srgbClr val="CCFF66"/>
          </a:solidFill>
        </p:spPr>
        <p:txBody>
          <a:bodyPr>
            <a:normAutofit fontScale="90000"/>
          </a:bodyPr>
          <a:lstStyle/>
          <a:p>
            <a:pPr eaLnBrk="1" hangingPunct="1"/>
            <a:r>
              <a:rPr lang="en-US" sz="4000" smtClean="0"/>
              <a:t>Dari : Department Heads</a:t>
            </a:r>
            <a:br>
              <a:rPr lang="en-US" sz="4000" smtClean="0"/>
            </a:br>
            <a:r>
              <a:rPr lang="en-US" sz="4000" smtClean="0"/>
              <a:t>Kepada: Section Heads</a:t>
            </a:r>
          </a:p>
        </p:txBody>
      </p:sp>
      <p:sp>
        <p:nvSpPr>
          <p:cNvPr id="23555" name="Rectangle 3"/>
          <p:cNvSpPr>
            <a:spLocks noGrp="1" noChangeArrowheads="1"/>
          </p:cNvSpPr>
          <p:nvPr>
            <p:ph type="body" idx="1"/>
          </p:nvPr>
        </p:nvSpPr>
        <p:spPr>
          <a:xfrm>
            <a:off x="0" y="1600200"/>
            <a:ext cx="9144000" cy="4525963"/>
          </a:xfrm>
          <a:solidFill>
            <a:srgbClr val="99FF99"/>
          </a:solidFill>
        </p:spPr>
        <p:txBody>
          <a:bodyPr/>
          <a:lstStyle/>
          <a:p>
            <a:pPr marL="463550" indent="0" eaLnBrk="1" hangingPunct="1">
              <a:buFontTx/>
              <a:buNone/>
            </a:pPr>
            <a:endParaRPr lang="en-US" sz="2800" smtClean="0"/>
          </a:p>
          <a:p>
            <a:pPr marL="463550" indent="0" eaLnBrk="1" hangingPunct="1">
              <a:buFontTx/>
              <a:buNone/>
            </a:pPr>
            <a:r>
              <a:rPr lang="en-US" sz="2800" smtClean="0"/>
              <a:t>“Sesuai dengan perintah Managing Director, besok kita akan mengikuti peristiwa hilangnya matahari di kantin pada jam sembilan pagi dengan berpakaian rapi. Managing Director akan menjelaskan apakah besok akan hujan atau tidak. Ini adalah kejadian yang tak bisa kita lihat setiap hari.”</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3534</TotalTime>
  <Words>575</Words>
  <Application>Microsoft Office PowerPoint</Application>
  <PresentationFormat>On-screen Show (4:3)</PresentationFormat>
  <Paragraphs>63</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Franklin Gothic Book</vt:lpstr>
      <vt:lpstr>Franklin Gothic Demi</vt:lpstr>
      <vt:lpstr>Office Theme</vt:lpstr>
      <vt:lpstr>KOMUNIKASI KESEHATAN</vt:lpstr>
      <vt:lpstr>PowerPoint Presentation</vt:lpstr>
      <vt:lpstr>Tujuan</vt:lpstr>
      <vt:lpstr>Pokok Bahasan</vt:lpstr>
      <vt:lpstr>Referensi :</vt:lpstr>
      <vt:lpstr>Sebuah Kisah ttg Komunikasi</vt:lpstr>
      <vt:lpstr>Dari : Managing Director  Kepada: Chief Operating Officer </vt:lpstr>
      <vt:lpstr>Dari : Chief Operating Officer Kepada: Department Heads</vt:lpstr>
      <vt:lpstr>Dari : Department Heads Kepada: Section Heads</vt:lpstr>
      <vt:lpstr>Dari : Section Heads Kepada: Foreman</vt:lpstr>
      <vt:lpstr>Dari : Foreman Kepada: All Operators</vt:lpstr>
      <vt:lpstr>Tugas</vt:lpstr>
      <vt:lpstr>Wajib :</vt:lpstr>
      <vt:lpstr>Let’s do it together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KOMUNIKASI</dc:title>
  <dc:creator>COMPAQ</dc:creator>
  <cp:lastModifiedBy>Ranadhya Shafira Waluyo</cp:lastModifiedBy>
  <cp:revision>13</cp:revision>
  <dcterms:created xsi:type="dcterms:W3CDTF">2013-03-07T02:25:50Z</dcterms:created>
  <dcterms:modified xsi:type="dcterms:W3CDTF">2018-09-09T14:59:58Z</dcterms:modified>
</cp:coreProperties>
</file>