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5" r:id="rId6"/>
    <p:sldId id="271" r:id="rId7"/>
    <p:sldId id="276" r:id="rId8"/>
    <p:sldId id="278" r:id="rId9"/>
    <p:sldId id="279" r:id="rId10"/>
    <p:sldId id="280" r:id="rId11"/>
    <p:sldId id="281" r:id="rId12"/>
    <p:sldId id="277" r:id="rId13"/>
    <p:sldId id="261" r:id="rId14"/>
    <p:sldId id="262" r:id="rId15"/>
    <p:sldId id="263" r:id="rId16"/>
    <p:sldId id="264" r:id="rId17"/>
    <p:sldId id="265" r:id="rId18"/>
    <p:sldId id="266" r:id="rId19"/>
    <p:sldId id="268" r:id="rId20"/>
    <p:sldId id="267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2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2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129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5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2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7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47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4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0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3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8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1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3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286B5F-D976-4BCD-B828-E581669AABB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35DD-1E76-4C9D-AA52-61D9C639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38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774983" cy="2252663"/>
          </a:xfrm>
        </p:spPr>
        <p:txBody>
          <a:bodyPr/>
          <a:lstStyle/>
          <a:p>
            <a:r>
              <a:rPr lang="en-US" sz="5400" dirty="0" smtClean="0">
                <a:latin typeface="Berlin Sans FB Demi" panose="020E0802020502020306" pitchFamily="34" charset="0"/>
              </a:rPr>
              <a:t>PASAR PERSAINGAN SEMPURNA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0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671514"/>
            <a:ext cx="10844212" cy="55768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u="sng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B</a:t>
            </a:r>
            <a:r>
              <a:rPr lang="en-US" sz="3200" b="1" u="sng" dirty="0" err="1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erdasarkan</a:t>
            </a:r>
            <a:r>
              <a:rPr lang="en-US" sz="3200" b="1" u="sng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Jenisnya</a:t>
            </a:r>
            <a:endParaRPr lang="en-US" sz="32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b="1" i="1" dirty="0" err="1" smtClean="0">
                <a:latin typeface="Berlin Sans FB Demi" panose="020E0802020502020306" pitchFamily="34" charset="0"/>
              </a:rPr>
              <a:t>Pasar</a:t>
            </a:r>
            <a:r>
              <a:rPr lang="en-US" sz="3200" b="1" i="1" dirty="0" smtClean="0">
                <a:latin typeface="Berlin Sans FB Demi" panose="020E0802020502020306" pitchFamily="34" charset="0"/>
              </a:rPr>
              <a:t> </a:t>
            </a:r>
            <a:r>
              <a:rPr lang="en-US" sz="3200" b="1" i="1" dirty="0" err="1">
                <a:latin typeface="Berlin Sans FB Demi" panose="020E0802020502020306" pitchFamily="34" charset="0"/>
              </a:rPr>
              <a:t>Konkret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marL="400050" lvl="1" indent="0" algn="just">
              <a:buNone/>
            </a:pPr>
            <a:r>
              <a:rPr lang="en-US" sz="3000" dirty="0" err="1">
                <a:latin typeface="Berlin Sans FB Demi" panose="020E0802020502020306" pitchFamily="34" charset="0"/>
              </a:rPr>
              <a:t>Pasar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konkret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adalah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suatu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pasar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tempat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pembeli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dan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penjual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bertemi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secara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langsung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untuk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mengadakan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transaksi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jual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beli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barang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atau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jasa</a:t>
            </a:r>
            <a:r>
              <a:rPr lang="en-US" sz="3000" dirty="0" smtClean="0">
                <a:latin typeface="Berlin Sans FB Demi" panose="020E0802020502020306" pitchFamily="34" charset="0"/>
              </a:rPr>
              <a:t>.</a:t>
            </a:r>
          </a:p>
          <a:p>
            <a:pPr marL="400050" lvl="1" indent="0" algn="just">
              <a:buNone/>
            </a:pPr>
            <a:endParaRPr lang="en-US" sz="3000" dirty="0">
              <a:latin typeface="Berlin Sans FB Demi" panose="020E0802020502020306" pitchFamily="34" charset="0"/>
            </a:endParaRP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eriod" startAt="2"/>
            </a:pPr>
            <a:r>
              <a:rPr lang="en-US" sz="3200" b="1" i="1" dirty="0" err="1" smtClean="0">
                <a:latin typeface="Berlin Sans FB Demi" panose="020E0802020502020306" pitchFamily="34" charset="0"/>
              </a:rPr>
              <a:t>Pasar</a:t>
            </a:r>
            <a:r>
              <a:rPr lang="en-US" sz="3200" b="1" i="1" dirty="0" smtClean="0">
                <a:latin typeface="Berlin Sans FB Demi" panose="020E0802020502020306" pitchFamily="34" charset="0"/>
              </a:rPr>
              <a:t> </a:t>
            </a:r>
            <a:r>
              <a:rPr lang="en-US" sz="3200" b="1" i="1" dirty="0" err="1">
                <a:latin typeface="Berlin Sans FB Demi" panose="020E0802020502020306" pitchFamily="34" charset="0"/>
              </a:rPr>
              <a:t>Abstrak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marL="400050" lvl="1" indent="0" algn="just">
              <a:buNone/>
            </a:pPr>
            <a:r>
              <a:rPr lang="en-US" sz="3000" dirty="0" err="1">
                <a:latin typeface="Berlin Sans FB Demi" panose="020E0802020502020306" pitchFamily="34" charset="0"/>
              </a:rPr>
              <a:t>Dalam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pasar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abstrak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penjual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dan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pembeli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dapat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bertemu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secara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tidak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langsung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atau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langsung</a:t>
            </a:r>
            <a:r>
              <a:rPr lang="en-US" sz="3000" dirty="0">
                <a:latin typeface="Berlin Sans FB Demi" panose="020E0802020502020306" pitchFamily="34" charset="0"/>
              </a:rPr>
              <a:t>, </a:t>
            </a:r>
            <a:r>
              <a:rPr lang="en-US" sz="3000" dirty="0" err="1">
                <a:latin typeface="Berlin Sans FB Demi" panose="020E0802020502020306" pitchFamily="34" charset="0"/>
              </a:rPr>
              <a:t>dan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barang</a:t>
            </a:r>
            <a:r>
              <a:rPr lang="en-US" sz="3000" dirty="0">
                <a:latin typeface="Berlin Sans FB Demi" panose="020E0802020502020306" pitchFamily="34" charset="0"/>
              </a:rPr>
              <a:t> yang </a:t>
            </a:r>
            <a:r>
              <a:rPr lang="en-US" sz="3000" dirty="0" err="1">
                <a:latin typeface="Berlin Sans FB Demi" panose="020E0802020502020306" pitchFamily="34" charset="0"/>
              </a:rPr>
              <a:t>ditawarkan</a:t>
            </a:r>
            <a:r>
              <a:rPr lang="en-US" sz="3000" dirty="0">
                <a:latin typeface="Berlin Sans FB Demi" panose="020E0802020502020306" pitchFamily="34" charset="0"/>
              </a:rPr>
              <a:t> pun </a:t>
            </a:r>
            <a:r>
              <a:rPr lang="en-US" sz="3000" dirty="0" err="1">
                <a:latin typeface="Berlin Sans FB Demi" panose="020E0802020502020306" pitchFamily="34" charset="0"/>
              </a:rPr>
              <a:t>hanya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berupa</a:t>
            </a:r>
            <a:r>
              <a:rPr lang="en-US" sz="3000" dirty="0">
                <a:latin typeface="Berlin Sans FB Demi" panose="020E0802020502020306" pitchFamily="34" charset="0"/>
              </a:rPr>
              <a:t> </a:t>
            </a:r>
            <a:r>
              <a:rPr lang="en-US" sz="3000" dirty="0" err="1">
                <a:latin typeface="Berlin Sans FB Demi" panose="020E0802020502020306" pitchFamily="34" charset="0"/>
              </a:rPr>
              <a:t>contoh</a:t>
            </a:r>
            <a:r>
              <a:rPr lang="en-US" sz="3000" dirty="0">
                <a:latin typeface="Berlin Sans FB Demi" panose="020E0802020502020306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1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7" y="1257301"/>
            <a:ext cx="10012363" cy="4843462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 startAt="3"/>
            </a:pPr>
            <a:r>
              <a:rPr lang="en-US" sz="2800" b="1" i="1" dirty="0" err="1">
                <a:latin typeface="Berlin Sans FB Demi" panose="020E0802020502020306" pitchFamily="34" charset="0"/>
              </a:rPr>
              <a:t>Berdasarkan</a:t>
            </a:r>
            <a:r>
              <a:rPr lang="en-US" sz="2800" b="1" i="1" dirty="0">
                <a:latin typeface="Berlin Sans FB Demi" panose="020E0802020502020306" pitchFamily="34" charset="0"/>
              </a:rPr>
              <a:t> </a:t>
            </a:r>
            <a:r>
              <a:rPr lang="en-US" sz="2800" b="1" i="1" dirty="0" err="1">
                <a:latin typeface="Berlin Sans FB Demi" panose="020E0802020502020306" pitchFamily="34" charset="0"/>
              </a:rPr>
              <a:t>Waktu</a:t>
            </a:r>
            <a:endParaRPr lang="en-US" sz="2800" dirty="0">
              <a:latin typeface="Berlin Sans FB Demi" panose="020E0802020502020306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Harian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adalah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dimana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pertemuan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antara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pembeli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penjual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dapar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dilakukan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setiap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hari</a:t>
            </a:r>
            <a:r>
              <a:rPr lang="en-US" sz="2800" dirty="0">
                <a:latin typeface="Berlin Sans FB Demi" panose="020E0802020502020306" pitchFamily="34" charset="0"/>
              </a:rPr>
              <a:t>.</a:t>
            </a: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Mingguan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adalah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dengan</a:t>
            </a:r>
            <a:r>
              <a:rPr lang="en-US" sz="2800" dirty="0">
                <a:latin typeface="Berlin Sans FB Demi" panose="020E0802020502020306" pitchFamily="34" charset="0"/>
              </a:rPr>
              <a:t> proses </a:t>
            </a:r>
            <a:r>
              <a:rPr lang="en-US" sz="2800" dirty="0" err="1">
                <a:latin typeface="Berlin Sans FB Demi" panose="020E0802020502020306" pitchFamily="34" charset="0"/>
              </a:rPr>
              <a:t>jual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beli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dilakukan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setiap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seminggu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sekali</a:t>
            </a:r>
            <a:r>
              <a:rPr lang="en-US" sz="2800" dirty="0">
                <a:latin typeface="Berlin Sans FB Demi" panose="020E0802020502020306" pitchFamily="34" charset="0"/>
              </a:rPr>
              <a:t>.</a:t>
            </a: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Bulanan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adalah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diselenggarakan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sebulan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sekali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terdapat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didaerah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tertentu</a:t>
            </a:r>
            <a:r>
              <a:rPr lang="en-US" sz="2800" dirty="0">
                <a:latin typeface="Berlin Sans FB Demi" panose="020E0802020502020306" pitchFamily="34" charset="0"/>
              </a:rPr>
              <a:t>.</a:t>
            </a: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Tahunan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adalah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dilakukan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setiap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satu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tahun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sekali</a:t>
            </a:r>
            <a:r>
              <a:rPr lang="en-US" sz="2800" dirty="0">
                <a:latin typeface="Berlin Sans FB Demi" panose="020E0802020502020306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9" y="1100139"/>
            <a:ext cx="9944100" cy="4533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Berdasarkan</a:t>
            </a:r>
            <a:r>
              <a:rPr lang="en-US" sz="4000" b="1" u="sng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b="1" u="sng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bentuknya</a:t>
            </a:r>
            <a:r>
              <a:rPr lang="en-US" sz="4000" b="1" u="sng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: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Berlin Sans FB Demi" panose="020E0802020502020306" pitchFamily="34" charset="0"/>
              </a:rPr>
              <a:t>Pasar</a:t>
            </a:r>
            <a:r>
              <a:rPr lang="en-US" sz="4000" dirty="0" smtClean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persaingan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 smtClean="0">
                <a:latin typeface="Berlin Sans FB Demi" panose="020E0802020502020306" pitchFamily="34" charset="0"/>
              </a:rPr>
              <a:t>sempurna</a:t>
            </a:r>
            <a:endParaRPr lang="en-US" sz="4000" dirty="0" smtClean="0">
              <a:latin typeface="Berlin Sans FB Demi" panose="020E0802020502020306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Berlin Sans FB Demi" panose="020E0802020502020306" pitchFamily="34" charset="0"/>
              </a:rPr>
              <a:t>P</a:t>
            </a:r>
            <a:r>
              <a:rPr lang="en-US" sz="4000" dirty="0" err="1" smtClean="0">
                <a:latin typeface="Berlin Sans FB Demi" panose="020E0802020502020306" pitchFamily="34" charset="0"/>
              </a:rPr>
              <a:t>asar</a:t>
            </a:r>
            <a:r>
              <a:rPr lang="en-US" sz="4000" dirty="0" smtClean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persaingan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smtClean="0">
                <a:latin typeface="Berlin Sans FB Demi" panose="020E0802020502020306" pitchFamily="34" charset="0"/>
              </a:rPr>
              <a:t>monopolistic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Berlin Sans FB Demi" panose="020E0802020502020306" pitchFamily="34" charset="0"/>
              </a:rPr>
              <a:t>P</a:t>
            </a:r>
            <a:r>
              <a:rPr lang="en-US" sz="4000" dirty="0" err="1" smtClean="0">
                <a:latin typeface="Berlin Sans FB Demi" panose="020E0802020502020306" pitchFamily="34" charset="0"/>
              </a:rPr>
              <a:t>asar</a:t>
            </a:r>
            <a:r>
              <a:rPr lang="en-US" sz="4000" dirty="0" smtClean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monopoli</a:t>
            </a:r>
            <a:r>
              <a:rPr lang="en-US" sz="4000" dirty="0">
                <a:latin typeface="Berlin Sans FB Demi" panose="020E0802020502020306" pitchFamily="34" charset="0"/>
              </a:rPr>
              <a:t>, </a:t>
            </a:r>
            <a:r>
              <a:rPr lang="en-US" sz="4000" dirty="0" err="1">
                <a:latin typeface="Berlin Sans FB Demi" panose="020E0802020502020306" pitchFamily="34" charset="0"/>
              </a:rPr>
              <a:t>dan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endParaRPr lang="en-US" sz="4000" dirty="0" smtClean="0">
              <a:latin typeface="Berlin Sans FB Demi" panose="020E0802020502020306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Berlin Sans FB Demi" panose="020E0802020502020306" pitchFamily="34" charset="0"/>
              </a:rPr>
              <a:t>P</a:t>
            </a:r>
            <a:r>
              <a:rPr lang="en-US" sz="4000" dirty="0" err="1" smtClean="0">
                <a:latin typeface="Berlin Sans FB Demi" panose="020E0802020502020306" pitchFamily="34" charset="0"/>
              </a:rPr>
              <a:t>asar</a:t>
            </a:r>
            <a:r>
              <a:rPr lang="en-US" sz="4000" dirty="0" smtClean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oligopoli</a:t>
            </a:r>
            <a:r>
              <a:rPr lang="en-US" sz="4000" dirty="0">
                <a:latin typeface="Berlin Sans FB Demi" panose="020E0802020502020306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1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3" y="576823"/>
            <a:ext cx="9404723" cy="140053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PASAR PERSAINGAN SEMPURNA</a:t>
            </a:r>
            <a:endParaRPr lang="en-US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987" y="1695730"/>
            <a:ext cx="10669588" cy="4690783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Berlin Sans FB Demi" panose="020E0802020502020306" pitchFamily="34" charset="0"/>
              </a:rPr>
              <a:t>Pasar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persingan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sempurna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adalah</a:t>
            </a:r>
            <a:r>
              <a:rPr lang="en-US" sz="3600" dirty="0">
                <a:latin typeface="Berlin Sans FB Demi" panose="020E0802020502020306" pitchFamily="34" charset="0"/>
              </a:rPr>
              <a:t> model </a:t>
            </a:r>
            <a:r>
              <a:rPr lang="en-US" sz="3600" dirty="0" err="1">
                <a:latin typeface="Berlin Sans FB Demi" panose="020E0802020502020306" pitchFamily="34" charset="0"/>
              </a:rPr>
              <a:t>pasar</a:t>
            </a:r>
            <a:r>
              <a:rPr lang="en-US" sz="3600" dirty="0">
                <a:latin typeface="Berlin Sans FB Demi" panose="020E0802020502020306" pitchFamily="34" charset="0"/>
              </a:rPr>
              <a:t> yang paling </a:t>
            </a:r>
            <a:r>
              <a:rPr lang="en-US" sz="3600" dirty="0" err="1">
                <a:latin typeface="Berlin Sans FB Demi" panose="020E0802020502020306" pitchFamily="34" charset="0"/>
              </a:rPr>
              <a:t>klasik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dan</a:t>
            </a:r>
            <a:r>
              <a:rPr lang="en-US" sz="3600" dirty="0">
                <a:latin typeface="Berlin Sans FB Demi" panose="020E0802020502020306" pitchFamily="34" charset="0"/>
              </a:rPr>
              <a:t> paling </a:t>
            </a:r>
            <a:r>
              <a:rPr lang="en-US" sz="3600" dirty="0" err="1">
                <a:latin typeface="Berlin Sans FB Demi" panose="020E0802020502020306" pitchFamily="34" charset="0"/>
              </a:rPr>
              <a:t>sering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digunakan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dalam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analisis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ilmu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ekonomi</a:t>
            </a:r>
            <a:r>
              <a:rPr lang="en-US" sz="3600" dirty="0"/>
              <a:t>. </a:t>
            </a:r>
            <a:endParaRPr lang="en-US" sz="3600" dirty="0">
              <a:latin typeface="Berlin Sans FB Demi" panose="020E0802020502020306" pitchFamily="34" charset="0"/>
            </a:endParaRPr>
          </a:p>
          <a:p>
            <a:pPr algn="just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Berlin Sans FB Demi" panose="020E0802020502020306" pitchFamily="34" charset="0"/>
              </a:rPr>
              <a:t>Jenis</a:t>
            </a:r>
            <a:r>
              <a:rPr lang="en-US" sz="3600" dirty="0" smtClean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pasar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persaingan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sempurna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terjadi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ketika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jumlah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produsen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sangat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banyak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sekali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dengan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memproduksi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produk</a:t>
            </a:r>
            <a:r>
              <a:rPr lang="en-US" sz="3600" dirty="0">
                <a:latin typeface="Berlin Sans FB Demi" panose="020E0802020502020306" pitchFamily="34" charset="0"/>
              </a:rPr>
              <a:t> yang </a:t>
            </a:r>
            <a:r>
              <a:rPr lang="en-US" sz="3600" dirty="0" err="1">
                <a:latin typeface="Berlin Sans FB Demi" panose="020E0802020502020306" pitchFamily="34" charset="0"/>
              </a:rPr>
              <a:t>sejenis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dan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mirip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dengan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jumlah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konsumen</a:t>
            </a:r>
            <a:r>
              <a:rPr lang="en-US" sz="3600" dirty="0">
                <a:latin typeface="Berlin Sans FB Demi" panose="020E0802020502020306" pitchFamily="34" charset="0"/>
              </a:rPr>
              <a:t> yang </a:t>
            </a:r>
            <a:r>
              <a:rPr lang="en-US" sz="3600" dirty="0" err="1">
                <a:latin typeface="Berlin Sans FB Demi" panose="020E0802020502020306" pitchFamily="34" charset="0"/>
              </a:rPr>
              <a:t>banyak</a:t>
            </a:r>
            <a:r>
              <a:rPr lang="en-US" sz="3600" dirty="0">
                <a:latin typeface="Berlin Sans FB Demi" panose="020E0802020502020306" pitchFamily="34" charset="0"/>
              </a:rPr>
              <a:t>. </a:t>
            </a:r>
            <a:endParaRPr lang="en-US" sz="3600" dirty="0" smtClean="0"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endParaRPr lang="en-US" dirty="0" smtClean="0"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endParaRPr lang="en-US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9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97831"/>
            <a:ext cx="9404723" cy="79408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CIRI-CIRI PASAR PERSAINGAN SEMPURNA</a:t>
            </a:r>
            <a:endParaRPr lang="en-US" sz="36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24648"/>
            <a:ext cx="11088688" cy="49445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Berlin Sans FB Demi" panose="020E0802020502020306" pitchFamily="34" charset="0"/>
              </a:rPr>
              <a:t>Jumlah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penjual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pembeli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banyak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endParaRPr lang="en-US" sz="2800" dirty="0" smtClean="0">
              <a:latin typeface="Berlin Sans FB Demi" panose="020E0802020502020306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Barang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>
                <a:latin typeface="Berlin Sans FB Demi" panose="020E0802020502020306" pitchFamily="34" charset="0"/>
              </a:rPr>
              <a:t>yang </a:t>
            </a:r>
            <a:r>
              <a:rPr lang="en-US" sz="2800" dirty="0" err="1">
                <a:latin typeface="Berlin Sans FB Demi" panose="020E0802020502020306" pitchFamily="34" charset="0"/>
              </a:rPr>
              <a:t>dijual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sejenis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serupa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mirip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satu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sama</a:t>
            </a:r>
            <a:r>
              <a:rPr lang="en-US" sz="2800" dirty="0">
                <a:latin typeface="Berlin Sans FB Demi" panose="020E0802020502020306" pitchFamily="34" charset="0"/>
              </a:rPr>
              <a:t> lain (</a:t>
            </a:r>
            <a:r>
              <a:rPr lang="en-US" sz="2800" dirty="0" err="1">
                <a:latin typeface="Berlin Sans FB Demi" panose="020E0802020502020306" pitchFamily="34" charset="0"/>
              </a:rPr>
              <a:t>homogen</a:t>
            </a:r>
            <a:r>
              <a:rPr lang="en-US" sz="2800" dirty="0">
                <a:latin typeface="Berlin Sans FB Demi" panose="020E0802020502020306" pitchFamily="34" charset="0"/>
              </a:rPr>
              <a:t>) </a:t>
            </a:r>
            <a:endParaRPr lang="en-US" sz="2800" dirty="0" smtClean="0">
              <a:latin typeface="Berlin Sans FB Demi" panose="020E0802020502020306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Penjual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bersifat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pengambil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(price taker) </a:t>
            </a:r>
            <a:endParaRPr lang="en-US" sz="2800" dirty="0" smtClean="0">
              <a:latin typeface="Berlin Sans FB Demi" panose="020E0802020502020306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Harga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ditentukan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melalui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mekanisme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yaitu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kekuatan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permintaan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penawaran</a:t>
            </a:r>
            <a:r>
              <a:rPr lang="en-US" sz="2800" dirty="0">
                <a:latin typeface="Berlin Sans FB Demi" panose="020E0802020502020306" pitchFamily="34" charset="0"/>
              </a:rPr>
              <a:t> (demand and supply) </a:t>
            </a:r>
            <a:endParaRPr lang="en-US" sz="2800" dirty="0" smtClean="0">
              <a:latin typeface="Berlin Sans FB Demi" panose="020E0802020502020306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Posisi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tawar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konsumen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sangat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kuat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endParaRPr lang="en-US" sz="2800" dirty="0" smtClean="0">
              <a:latin typeface="Berlin Sans FB Demi" panose="020E0802020502020306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Produsen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sulit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memperoleh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keuntungan</a:t>
            </a:r>
            <a:r>
              <a:rPr lang="en-US" sz="2800" dirty="0">
                <a:latin typeface="Berlin Sans FB Demi" panose="020E0802020502020306" pitchFamily="34" charset="0"/>
              </a:rPr>
              <a:t> di </a:t>
            </a:r>
            <a:r>
              <a:rPr lang="en-US" sz="2800" dirty="0" err="1">
                <a:latin typeface="Berlin Sans FB Demi" panose="020E0802020502020306" pitchFamily="34" charset="0"/>
              </a:rPr>
              <a:t>atas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</a:rPr>
              <a:t>rata-rata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Berlin Sans FB Demi" panose="020E0802020502020306" pitchFamily="34" charset="0"/>
              </a:rPr>
              <a:t>Sensitif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terhadap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perubahan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endParaRPr lang="en-US" sz="2800" dirty="0" smtClean="0">
              <a:latin typeface="Berlin Sans FB Demi" panose="020E0802020502020306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Mudah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untuk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masuk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keluar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dari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endParaRPr lang="en-US" sz="2800" dirty="0" smtClean="0">
              <a:latin typeface="Berlin Sans FB Demi" panose="020E0802020502020306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Pembeli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memiliki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pengetahuan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sempurna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mengenai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1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Terbentuknya</a:t>
            </a:r>
            <a:r>
              <a:rPr lang="en-US" sz="36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Harga</a:t>
            </a:r>
            <a:r>
              <a:rPr lang="en-US" sz="36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di </a:t>
            </a:r>
            <a:r>
              <a:rPr lang="en-US" sz="36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Pasar</a:t>
            </a:r>
            <a:r>
              <a:rPr lang="en-US" sz="36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Persaingan</a:t>
            </a:r>
            <a:r>
              <a:rPr lang="en-US" sz="36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Sempurna</a:t>
            </a:r>
            <a:endParaRPr lang="en-US" sz="36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2" y="1752128"/>
            <a:ext cx="9928665" cy="480508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Berlin Sans FB Demi" panose="020E0802020502020306" pitchFamily="34" charset="0"/>
              </a:rPr>
              <a:t>Setiap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perusahaan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hanya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bertindak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latin typeface="Berlin Sans FB Demi" panose="020E0802020502020306" pitchFamily="34" charset="0"/>
              </a:rPr>
              <a:t>sebegai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pengambil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(price taker) </a:t>
            </a:r>
            <a:r>
              <a:rPr lang="en-US" sz="2800" dirty="0" err="1">
                <a:latin typeface="Berlin Sans FB Demi" panose="020E0802020502020306" pitchFamily="34" charset="0"/>
              </a:rPr>
              <a:t>bukan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penentu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(price maker). </a:t>
            </a:r>
            <a:endParaRPr lang="en-US" sz="2800" dirty="0" smtClean="0">
              <a:latin typeface="Berlin Sans FB Demi" panose="020E0802020502020306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Harga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ditetapkan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berdasarkan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interaksi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kekuatan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penawaran</a:t>
            </a:r>
            <a:r>
              <a:rPr lang="en-US" sz="2800" dirty="0">
                <a:latin typeface="Berlin Sans FB Demi" panose="020E0802020502020306" pitchFamily="34" charset="0"/>
              </a:rPr>
              <a:t> (supply)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permintaan</a:t>
            </a:r>
            <a:r>
              <a:rPr lang="en-US" sz="2800" dirty="0">
                <a:latin typeface="Berlin Sans FB Demi" panose="020E0802020502020306" pitchFamily="34" charset="0"/>
              </a:rPr>
              <a:t> (demand) di </a:t>
            </a:r>
            <a:r>
              <a:rPr lang="en-US" sz="2800" dirty="0" err="1">
                <a:latin typeface="Berlin Sans FB Demi" panose="020E0802020502020306" pitchFamily="34" charset="0"/>
              </a:rPr>
              <a:t>dalam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endParaRPr lang="en-US" sz="2800" dirty="0" smtClean="0">
              <a:latin typeface="Berlin Sans FB Demi" panose="020E0802020502020306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Karena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menaikkan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</a:rPr>
              <a:t>di </a:t>
            </a:r>
            <a:r>
              <a:rPr lang="en-US" sz="2800" dirty="0" err="1" smtClean="0">
                <a:latin typeface="Berlin Sans FB Demi" panose="020E0802020502020306" pitchFamily="34" charset="0"/>
              </a:rPr>
              <a:t>atas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-&gt; </a:t>
            </a:r>
            <a:r>
              <a:rPr lang="en-US" sz="2800" dirty="0" err="1">
                <a:latin typeface="Berlin Sans FB Demi" panose="020E0802020502020306" pitchFamily="34" charset="0"/>
              </a:rPr>
              <a:t>tidak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laku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endParaRPr lang="en-US" sz="2800" dirty="0" smtClean="0">
              <a:latin typeface="Berlin Sans FB Demi" panose="020E0802020502020306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Karena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latin typeface="Berlin Sans FB Demi" panose="020E0802020502020306" pitchFamily="34" charset="0"/>
              </a:rPr>
              <a:t>menurunkan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di </a:t>
            </a:r>
            <a:r>
              <a:rPr lang="en-US" sz="2800" dirty="0" err="1">
                <a:latin typeface="Berlin Sans FB Demi" panose="020E0802020502020306" pitchFamily="34" charset="0"/>
              </a:rPr>
              <a:t>bawah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-&gt; </a:t>
            </a:r>
            <a:r>
              <a:rPr lang="en-US" sz="2800" dirty="0" err="1">
                <a:latin typeface="Berlin Sans FB Demi" panose="020E0802020502020306" pitchFamily="34" charset="0"/>
              </a:rPr>
              <a:t>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rugi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5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Kebaikan</a:t>
            </a:r>
            <a:r>
              <a:rPr lang="en-US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persaingan</a:t>
            </a:r>
            <a:r>
              <a:rPr lang="en-US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sempurna</a:t>
            </a:r>
            <a:endParaRPr lang="en-US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38544"/>
            <a:ext cx="10440988" cy="4690782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benar-benar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terbentuk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melalui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mekanisme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.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terbentuk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tidak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ada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campur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tangan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pemerintah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maupun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asosiasi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produsen</a:t>
            </a:r>
            <a:r>
              <a:rPr lang="en-US" sz="2800" dirty="0">
                <a:latin typeface="Berlin Sans FB Demi" panose="020E0802020502020306" pitchFamily="34" charset="0"/>
              </a:rPr>
              <a:t>. </a:t>
            </a:r>
            <a:endParaRPr lang="en-US" sz="2800" dirty="0" smtClean="0">
              <a:latin typeface="Berlin Sans FB Demi" panose="020E0802020502020306" pitchFamily="34" charset="0"/>
            </a:endParaRPr>
          </a:p>
          <a:p>
            <a:pPr marL="0" indent="0" algn="just">
              <a:buClr>
                <a:schemeClr val="tx1"/>
              </a:buClr>
              <a:buSzPct val="100000"/>
              <a:buNone/>
            </a:pPr>
            <a:endParaRPr lang="en-US" sz="1000" dirty="0" smtClean="0">
              <a:latin typeface="Berlin Sans FB Demi" panose="020E0802020502020306" pitchFamily="34" charset="0"/>
            </a:endParaRPr>
          </a:p>
          <a:p>
            <a:pPr algn="just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Dalam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jangka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panjang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terjadi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menguntungkan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konsumen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karena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dibentuk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dari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biaya</a:t>
            </a:r>
            <a:r>
              <a:rPr lang="en-US" sz="2800" dirty="0">
                <a:latin typeface="Berlin Sans FB Demi" panose="020E0802020502020306" pitchFamily="34" charset="0"/>
              </a:rPr>
              <a:t> rata-rata </a:t>
            </a:r>
            <a:r>
              <a:rPr lang="en-US" sz="2800" dirty="0" err="1">
                <a:latin typeface="Berlin Sans FB Demi" panose="020E0802020502020306" pitchFamily="34" charset="0"/>
              </a:rPr>
              <a:t>minimun</a:t>
            </a:r>
            <a:r>
              <a:rPr lang="en-US" sz="2800" dirty="0">
                <a:latin typeface="Berlin Sans FB Demi" panose="020E0802020502020306" pitchFamily="34" charset="0"/>
              </a:rPr>
              <a:t>. </a:t>
            </a:r>
            <a:r>
              <a:rPr lang="en-US" sz="2800" dirty="0" err="1">
                <a:latin typeface="Berlin Sans FB Demi" panose="020E0802020502020306" pitchFamily="34" charset="0"/>
              </a:rPr>
              <a:t>Sehingga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menjamin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diproduksinya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produk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dengan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biaya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rendah</a:t>
            </a:r>
            <a:r>
              <a:rPr lang="en-US" sz="2800" dirty="0">
                <a:latin typeface="Berlin Sans FB Demi" panose="020E0802020502020306" pitchFamily="34" charset="0"/>
              </a:rPr>
              <a:t>. </a:t>
            </a:r>
            <a:endParaRPr lang="en-US" sz="2800" dirty="0" smtClean="0">
              <a:latin typeface="Berlin Sans FB Demi" panose="020E0802020502020306" pitchFamily="34" charset="0"/>
            </a:endParaRPr>
          </a:p>
          <a:p>
            <a:pPr marL="0" indent="0" algn="just">
              <a:buClr>
                <a:schemeClr val="tx1"/>
              </a:buClr>
              <a:buSzPct val="100000"/>
              <a:buNone/>
            </a:pPr>
            <a:endParaRPr lang="en-US" sz="1000" dirty="0" smtClean="0">
              <a:latin typeface="Berlin Sans FB Demi" panose="020E0802020502020306" pitchFamily="34" charset="0"/>
            </a:endParaRPr>
          </a:p>
          <a:p>
            <a:pPr algn="just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Persaingan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sempurna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tidak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memerlukan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adanya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iklan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karena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jenis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barang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kualitas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harganya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hampir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sama</a:t>
            </a:r>
            <a:r>
              <a:rPr lang="en-US" sz="2800" dirty="0">
                <a:latin typeface="Berlin Sans FB Demi" panose="020E0802020502020306" pitchFamily="34" charset="0"/>
              </a:rPr>
              <a:t>.</a:t>
            </a:r>
            <a:br>
              <a:rPr lang="en-US" sz="2800" dirty="0">
                <a:latin typeface="Berlin Sans FB Demi" panose="020E0802020502020306" pitchFamily="34" charset="0"/>
              </a:rPr>
            </a:br>
            <a:r>
              <a:rPr lang="en-US" sz="2800" dirty="0">
                <a:latin typeface="Berlin Sans FB Demi" panose="020E0802020502020306" pitchFamily="34" charset="0"/>
              </a:rPr>
              <a:t/>
            </a:r>
            <a:br>
              <a:rPr lang="en-US" sz="2800" dirty="0">
                <a:latin typeface="Berlin Sans FB Demi" panose="020E0802020502020306" pitchFamily="34" charset="0"/>
              </a:rPr>
            </a:br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2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Kelemahan</a:t>
            </a:r>
            <a:r>
              <a:rPr lang="en-US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persaingan</a:t>
            </a:r>
            <a:r>
              <a:rPr lang="en-US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sempurna</a:t>
            </a:r>
            <a:endParaRPr lang="en-US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495705"/>
            <a:ext cx="10269049" cy="474793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Berlin Sans FB Demi" panose="020E0802020502020306" pitchFamily="34" charset="0"/>
              </a:rPr>
              <a:t>Tidak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inovatif</a:t>
            </a:r>
            <a:r>
              <a:rPr lang="en-US" sz="3200" dirty="0">
                <a:latin typeface="Berlin Sans FB Demi" panose="020E0802020502020306" pitchFamily="34" charset="0"/>
              </a:rPr>
              <a:t> ( </a:t>
            </a:r>
            <a:r>
              <a:rPr lang="en-US" sz="3200" dirty="0" err="1">
                <a:latin typeface="Berlin Sans FB Demi" panose="020E0802020502020306" pitchFamily="34" charset="0"/>
              </a:rPr>
              <a:t>sebab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teknologi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mudah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dicontoh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dengan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mudah</a:t>
            </a:r>
            <a:r>
              <a:rPr lang="en-US" sz="3200" dirty="0">
                <a:latin typeface="Berlin Sans FB Demi" panose="020E0802020502020306" pitchFamily="34" charset="0"/>
              </a:rPr>
              <a:t>) 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Berlin Sans FB Demi" panose="020E0802020502020306" pitchFamily="34" charset="0"/>
              </a:rPr>
              <a:t>Menimbulkan</a:t>
            </a:r>
            <a:r>
              <a:rPr lang="en-US" sz="3200" dirty="0" smtClean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ongkos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sosial</a:t>
            </a:r>
            <a:r>
              <a:rPr lang="en-US" sz="3200" dirty="0">
                <a:latin typeface="Berlin Sans FB Demi" panose="020E0802020502020306" pitchFamily="34" charset="0"/>
              </a:rPr>
              <a:t> (agar </a:t>
            </a:r>
            <a:r>
              <a:rPr lang="en-US" sz="3200" dirty="0" err="1">
                <a:latin typeface="Berlin Sans FB Demi" panose="020E0802020502020306" pitchFamily="34" charset="0"/>
              </a:rPr>
              <a:t>tercapai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efisiensi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biasanya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mengabaikan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kepentingan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 smtClean="0">
                <a:latin typeface="Berlin Sans FB Demi" panose="020E0802020502020306" pitchFamily="34" charset="0"/>
              </a:rPr>
              <a:t>sosial</a:t>
            </a:r>
            <a:r>
              <a:rPr lang="en-US" sz="3200" dirty="0" smtClean="0">
                <a:latin typeface="Berlin Sans FB Demi" panose="020E0802020502020306" pitchFamily="34" charset="0"/>
              </a:rPr>
              <a:t>)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Berlin Sans FB Demi" panose="020E0802020502020306" pitchFamily="34" charset="0"/>
              </a:rPr>
              <a:t>Membatasi</a:t>
            </a:r>
            <a:r>
              <a:rPr lang="en-US" sz="3200" dirty="0" smtClean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pilihan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konsumen</a:t>
            </a:r>
            <a:r>
              <a:rPr lang="en-US" sz="3200" dirty="0">
                <a:latin typeface="Berlin Sans FB Demi" panose="020E0802020502020306" pitchFamily="34" charset="0"/>
              </a:rPr>
              <a:t> ( </a:t>
            </a:r>
            <a:r>
              <a:rPr lang="en-US" sz="3200" dirty="0" err="1">
                <a:latin typeface="Berlin Sans FB Demi" panose="020E0802020502020306" pitchFamily="34" charset="0"/>
              </a:rPr>
              <a:t>sebab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produk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 smtClean="0">
                <a:latin typeface="Berlin Sans FB Demi" panose="020E0802020502020306" pitchFamily="34" charset="0"/>
              </a:rPr>
              <a:t>homogen</a:t>
            </a:r>
            <a:r>
              <a:rPr lang="en-US" sz="3200" dirty="0" smtClean="0">
                <a:latin typeface="Berlin Sans FB Demi" panose="020E0802020502020306" pitchFamily="34" charset="0"/>
              </a:rPr>
              <a:t>)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Berlin Sans FB Demi" panose="020E0802020502020306" pitchFamily="34" charset="0"/>
              </a:rPr>
              <a:t>Tidak</a:t>
            </a:r>
            <a:r>
              <a:rPr lang="en-US" sz="3200" dirty="0" smtClean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selalu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memeratakan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distribusi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pendapatan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7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Biaya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Produksi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,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Permintaan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dan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Penawarandalam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Pasar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Persaingan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Sempurna</a:t>
            </a:r>
            <a:endParaRPr lang="en-US" sz="32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6" y="1853248"/>
            <a:ext cx="9615487" cy="3718877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Berlin Sans FB Demi" panose="020E0802020502020306" pitchFamily="34" charset="0"/>
              </a:rPr>
              <a:t>Dalam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menganalisis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usaha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perusahaan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untuk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memaksimumkan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keuntungan</a:t>
            </a:r>
            <a:r>
              <a:rPr lang="en-US" sz="3200" dirty="0">
                <a:latin typeface="Berlin Sans FB Demi" panose="020E0802020502020306" pitchFamily="34" charset="0"/>
              </a:rPr>
              <a:t>, </a:t>
            </a:r>
            <a:r>
              <a:rPr lang="en-US" sz="3200" dirty="0" err="1">
                <a:latin typeface="Berlin Sans FB Demi" panose="020E0802020502020306" pitchFamily="34" charset="0"/>
              </a:rPr>
              <a:t>terdapat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dua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hal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harus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diperhatikan</a:t>
            </a:r>
            <a:r>
              <a:rPr lang="en-US" sz="3200" dirty="0">
                <a:latin typeface="Berlin Sans FB Demi" panose="020E0802020502020306" pitchFamily="34" charset="0"/>
              </a:rPr>
              <a:t>, </a:t>
            </a:r>
            <a:r>
              <a:rPr lang="en-US" sz="3200" dirty="0" err="1">
                <a:latin typeface="Berlin Sans FB Demi" panose="020E0802020502020306" pitchFamily="34" charset="0"/>
              </a:rPr>
              <a:t>yaitu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biaya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 smtClean="0">
                <a:latin typeface="Berlin Sans FB Demi" panose="020E0802020502020306" pitchFamily="34" charset="0"/>
              </a:rPr>
              <a:t>produksi</a:t>
            </a:r>
            <a:r>
              <a:rPr lang="en-US" sz="3200" dirty="0" smtClean="0">
                <a:latin typeface="Berlin Sans FB Demi" panose="020E0802020502020306" pitchFamily="34" charset="0"/>
              </a:rPr>
              <a:t> yang </a:t>
            </a:r>
            <a:r>
              <a:rPr lang="en-US" sz="3200" dirty="0" err="1">
                <a:latin typeface="Berlin Sans FB Demi" panose="020E0802020502020306" pitchFamily="34" charset="0"/>
              </a:rPr>
              <a:t>dikeluarkan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 smtClean="0">
                <a:latin typeface="Berlin Sans FB Demi" panose="020E0802020502020306" pitchFamily="34" charset="0"/>
              </a:rPr>
              <a:t>perusahaan</a:t>
            </a:r>
            <a:r>
              <a:rPr lang="en-US" sz="3200" dirty="0" smtClean="0">
                <a:latin typeface="Berlin Sans FB Demi" panose="020E0802020502020306" pitchFamily="34" charset="0"/>
              </a:rPr>
              <a:t> (</a:t>
            </a:r>
            <a:r>
              <a:rPr lang="en-US" sz="3200" dirty="0">
                <a:latin typeface="Berlin Sans FB Demi" panose="020E0802020502020306" pitchFamily="34" charset="0"/>
              </a:rPr>
              <a:t>total cost), </a:t>
            </a:r>
            <a:r>
              <a:rPr lang="en-US" sz="3200" dirty="0" err="1">
                <a:latin typeface="Berlin Sans FB Demi" panose="020E0802020502020306" pitchFamily="34" charset="0"/>
              </a:rPr>
              <a:t>dan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hasil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 smtClean="0">
                <a:latin typeface="Berlin Sans FB Demi" panose="020E0802020502020306" pitchFamily="34" charset="0"/>
              </a:rPr>
              <a:t>penjualan</a:t>
            </a:r>
            <a:r>
              <a:rPr lang="en-US" sz="3200" dirty="0" smtClean="0">
                <a:latin typeface="Berlin Sans FB Demi" panose="020E0802020502020306" pitchFamily="34" charset="0"/>
              </a:rPr>
              <a:t> </a:t>
            </a:r>
            <a:r>
              <a:rPr lang="en-US" sz="3200" dirty="0" err="1" smtClean="0">
                <a:latin typeface="Berlin Sans FB Demi" panose="020E0802020502020306" pitchFamily="34" charset="0"/>
              </a:rPr>
              <a:t>dari</a:t>
            </a:r>
            <a:r>
              <a:rPr lang="en-US" sz="3200" dirty="0" smtClean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barang</a:t>
            </a:r>
            <a:r>
              <a:rPr lang="en-US" sz="3200" dirty="0">
                <a:latin typeface="Berlin Sans FB Demi" panose="020E0802020502020306" pitchFamily="34" charset="0"/>
              </a:rPr>
              <a:t> yang </a:t>
            </a:r>
            <a:r>
              <a:rPr lang="en-US" sz="3200" dirty="0" err="1">
                <a:latin typeface="Berlin Sans FB Demi" panose="020E0802020502020306" pitchFamily="34" charset="0"/>
              </a:rPr>
              <a:t>dihasilkan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 smtClean="0">
                <a:latin typeface="Berlin Sans FB Demi" panose="020E0802020502020306" pitchFamily="34" charset="0"/>
              </a:rPr>
              <a:t>perusahaan</a:t>
            </a:r>
            <a:r>
              <a:rPr lang="en-US" sz="3200" dirty="0" smtClean="0">
                <a:latin typeface="Berlin Sans FB Demi" panose="020E0802020502020306" pitchFamily="34" charset="0"/>
              </a:rPr>
              <a:t> </a:t>
            </a:r>
            <a:r>
              <a:rPr lang="en-US" sz="3200" dirty="0" err="1" smtClean="0">
                <a:latin typeface="Berlin Sans FB Demi" panose="020E0802020502020306" pitchFamily="34" charset="0"/>
              </a:rPr>
              <a:t>itu</a:t>
            </a:r>
            <a:r>
              <a:rPr lang="en-US" sz="3200" dirty="0" smtClean="0">
                <a:latin typeface="Berlin Sans FB Demi" panose="020E0802020502020306" pitchFamily="34" charset="0"/>
              </a:rPr>
              <a:t> (</a:t>
            </a:r>
            <a:r>
              <a:rPr lang="en-US" sz="3200" dirty="0">
                <a:latin typeface="Berlin Sans FB Demi" panose="020E0802020502020306" pitchFamily="34" charset="0"/>
              </a:rPr>
              <a:t>total revenue).</a:t>
            </a:r>
          </a:p>
        </p:txBody>
      </p:sp>
    </p:spTree>
    <p:extLst>
      <p:ext uri="{BB962C8B-B14F-4D97-AF65-F5344CB8AC3E}">
        <p14:creationId xmlns:p14="http://schemas.microsoft.com/office/powerpoint/2010/main" val="3498117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99" y="252693"/>
            <a:ext cx="9404723" cy="876020"/>
          </a:xfrm>
        </p:spPr>
        <p:txBody>
          <a:bodyPr/>
          <a:lstStyle/>
          <a:p>
            <a:r>
              <a:rPr lang="es-ES" sz="28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1. </a:t>
            </a:r>
            <a:r>
              <a:rPr lang="es-ES" sz="2800" dirty="0" err="1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Biaya</a:t>
            </a:r>
            <a:r>
              <a:rPr lang="es-ES" sz="28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s-E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Produksi</a:t>
            </a:r>
            <a:r>
              <a:rPr lang="es-E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pada Pasar </a:t>
            </a:r>
            <a:r>
              <a:rPr lang="es-E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Persaingan</a:t>
            </a:r>
            <a:r>
              <a:rPr lang="es-E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s-E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Sempurna</a:t>
            </a:r>
            <a:endParaRPr lang="en-US" sz="28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189356"/>
              </p:ext>
            </p:extLst>
          </p:nvPr>
        </p:nvGraphicFramePr>
        <p:xfrm>
          <a:off x="800100" y="1471612"/>
          <a:ext cx="9829800" cy="4872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674"/>
                <a:gridCol w="1193275"/>
                <a:gridCol w="1193275"/>
                <a:gridCol w="1193275"/>
                <a:gridCol w="1194476"/>
                <a:gridCol w="1194476"/>
                <a:gridCol w="1194476"/>
                <a:gridCol w="1190873"/>
              </a:tblGrid>
              <a:tr h="1347985">
                <a:tc>
                  <a:txBody>
                    <a:bodyPr/>
                    <a:lstStyle/>
                    <a:p>
                      <a:pPr marL="120650" marR="1041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Jumlah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produksi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9017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 </a:t>
                      </a:r>
                    </a:p>
                    <a:p>
                      <a:pPr marL="119380" marR="1041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19380" marR="1041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19380" marR="1041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19380" marR="1041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(1)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 marR="1041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Biaya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tetap</a:t>
                      </a:r>
                      <a:endParaRPr lang="en-US" sz="1200" dirty="0">
                        <a:effectLst/>
                      </a:endParaRPr>
                    </a:p>
                    <a:p>
                      <a:pPr marL="9017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114300" marR="1041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14300" marR="1041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14300" marR="1041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14300" marR="1041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2)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marR="46355" indent="-3175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Biaya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berubah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Atau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Biaya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variabel</a:t>
                      </a:r>
                      <a:endParaRPr lang="en-US" sz="1200" dirty="0">
                        <a:effectLst/>
                      </a:endParaRPr>
                    </a:p>
                    <a:p>
                      <a:pPr marL="113030" marR="1041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13030" marR="1041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113030" marR="1041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3)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63500" indent="-1524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Biaya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Total</a:t>
                      </a:r>
                    </a:p>
                    <a:p>
                      <a:pPr marL="9017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83820" marR="63500" indent="7112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83820" marR="63500" indent="7112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83820" marR="63500" indent="7112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83820" marR="63500" indent="7112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4) = (2)+(3)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11430" indent="10414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Biaya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Marginal</a:t>
                      </a:r>
                      <a:endParaRPr lang="en-US" sz="1200" dirty="0">
                        <a:effectLst/>
                      </a:endParaRPr>
                    </a:p>
                    <a:p>
                      <a:pPr marL="9017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32385" marR="24130" indent="12192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32385" marR="24130" indent="12192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32385" marR="24130" indent="12192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5) = (4)</a:t>
                      </a:r>
                      <a:r>
                        <a:rPr lang="en-US" sz="1200" baseline="-25000" dirty="0">
                          <a:effectLst/>
                        </a:rPr>
                        <a:t>t</a:t>
                      </a:r>
                      <a:r>
                        <a:rPr lang="en-US" sz="1200" dirty="0">
                          <a:effectLst/>
                        </a:rPr>
                        <a:t>-(4)</a:t>
                      </a:r>
                      <a:r>
                        <a:rPr lang="en-US" sz="1200" baseline="-25000" dirty="0">
                          <a:effectLst/>
                        </a:rPr>
                        <a:t>t-1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7145" indent="-635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Biaya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Tetap</a:t>
                      </a:r>
                      <a:r>
                        <a:rPr lang="en-US" sz="1200" dirty="0">
                          <a:effectLst/>
                        </a:rPr>
                        <a:t> Rata-rata (6)=</a:t>
                      </a:r>
                    </a:p>
                    <a:p>
                      <a:pPr marL="90170" marR="8636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90170" marR="8636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90170" marR="8636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90170" marR="8636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2):(1)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5560" indent="254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Biaya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Variabel</a:t>
                      </a:r>
                      <a:r>
                        <a:rPr lang="en-US" sz="1200" dirty="0">
                          <a:effectLst/>
                        </a:rPr>
                        <a:t> rata-rata (7)=</a:t>
                      </a:r>
                    </a:p>
                    <a:p>
                      <a:pPr marL="89535" marR="8763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89535" marR="8763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89535" marR="8763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89535" marR="8763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3):(1)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err="1" smtClean="0">
                          <a:effectLst/>
                        </a:rPr>
                        <a:t>Biaya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Total rata-rata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46990" marR="5080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46990" marR="5080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46990" marR="5080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46990" marR="5080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4):(1)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89178">
                <a:tc>
                  <a:txBody>
                    <a:bodyPr/>
                    <a:lstStyle/>
                    <a:p>
                      <a:pPr marL="15240" algn="ctr" eaLnBrk="0" hangingPunct="0">
                        <a:lnSpc>
                          <a:spcPts val="1325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1770" algn="ctr" eaLnBrk="0" hangingPunct="0">
                        <a:lnSpc>
                          <a:spcPts val="1325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" algn="ctr" eaLnBrk="0" hangingPunct="0">
                        <a:lnSpc>
                          <a:spcPts val="1325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eaLnBrk="0" hangingPunct="0">
                        <a:lnSpc>
                          <a:spcPts val="1325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 eaLnBrk="0" hangingPunct="0">
                        <a:lnSpc>
                          <a:spcPts val="1325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 eaLnBrk="0" hangingPunct="0">
                        <a:lnSpc>
                          <a:spcPts val="1325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4445" algn="ctr" eaLnBrk="0" hangingPunct="0">
                        <a:lnSpc>
                          <a:spcPts val="1325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4202">
                <a:tc>
                  <a:txBody>
                    <a:bodyPr/>
                    <a:lstStyle/>
                    <a:p>
                      <a:pPr marL="1524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177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2395" marR="10414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82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636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763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marR="5080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4202">
                <a:tc>
                  <a:txBody>
                    <a:bodyPr/>
                    <a:lstStyle/>
                    <a:p>
                      <a:pPr marL="1524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177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2395" marR="10414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185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5725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763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marR="5080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4202">
                <a:tc>
                  <a:txBody>
                    <a:bodyPr/>
                    <a:lstStyle/>
                    <a:p>
                      <a:pPr marL="1524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177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2395" marR="10414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185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82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33.3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763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990" marR="48895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113.3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4202">
                <a:tc>
                  <a:txBody>
                    <a:bodyPr/>
                    <a:lstStyle/>
                    <a:p>
                      <a:pPr marL="1524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177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2395" marR="10414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185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5725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763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marR="5080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347">
                <a:tc>
                  <a:txBody>
                    <a:bodyPr/>
                    <a:lstStyle/>
                    <a:p>
                      <a:pPr marL="1524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177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2395" marR="10414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185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5725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763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marR="5080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347">
                <a:tc>
                  <a:txBody>
                    <a:bodyPr/>
                    <a:lstStyle/>
                    <a:p>
                      <a:pPr marL="1524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177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2395" marR="10414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185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82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509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marR="5080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347">
                <a:tc>
                  <a:txBody>
                    <a:bodyPr/>
                    <a:lstStyle/>
                    <a:p>
                      <a:pPr marL="1524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177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2395" marR="10414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82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82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509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75.7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marR="5080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4202">
                <a:tc>
                  <a:txBody>
                    <a:bodyPr/>
                    <a:lstStyle/>
                    <a:p>
                      <a:pPr marL="1524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177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2395" marR="10414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82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82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509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97.5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marR="50800" algn="ctr" eaLnBrk="0" hangingPunct="0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3823">
                <a:tc>
                  <a:txBody>
                    <a:bodyPr/>
                    <a:lstStyle/>
                    <a:p>
                      <a:pPr marL="1524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177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030" marR="10414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82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382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11.1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509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128.9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6355" marR="50800" algn="ctr" eaLnBrk="0" hangingPunct="0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13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C000"/>
                </a:solidFill>
              </a:rPr>
              <a:t>Faktor-faktor</a:t>
            </a:r>
            <a:r>
              <a:rPr lang="en-US" b="1" dirty="0">
                <a:solidFill>
                  <a:srgbClr val="FFC000"/>
                </a:solidFill>
              </a:rPr>
              <a:t> Yang </a:t>
            </a:r>
            <a:r>
              <a:rPr lang="en-US" b="1" dirty="0" err="1">
                <a:solidFill>
                  <a:srgbClr val="FFC000"/>
                </a:solidFill>
              </a:rPr>
              <a:t>Membedakan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Bentuk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Pasar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26701" cy="419548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Berlin Sans FB Demi" panose="020E0802020502020306" pitchFamily="34" charset="0"/>
              </a:rPr>
              <a:t>Ciri-ciri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barang</a:t>
            </a:r>
            <a:r>
              <a:rPr lang="en-US" sz="3200" dirty="0">
                <a:latin typeface="Berlin Sans FB Demi" panose="020E0802020502020306" pitchFamily="34" charset="0"/>
              </a:rPr>
              <a:t> yang </a:t>
            </a:r>
            <a:r>
              <a:rPr lang="en-US" sz="3200" dirty="0" err="1">
                <a:latin typeface="Berlin Sans FB Demi" panose="020E0802020502020306" pitchFamily="34" charset="0"/>
              </a:rPr>
              <a:t>dihasilkan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Berlin Sans FB Demi" panose="020E0802020502020306" pitchFamily="34" charset="0"/>
              </a:rPr>
              <a:t>Banyaknya</a:t>
            </a:r>
            <a:r>
              <a:rPr lang="en-US" sz="3200" dirty="0" smtClean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perusahaan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dalam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industri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Berlin Sans FB Demi" panose="020E0802020502020306" pitchFamily="34" charset="0"/>
              </a:rPr>
              <a:t>Tingkat </a:t>
            </a:r>
            <a:r>
              <a:rPr lang="en-US" sz="3200" dirty="0" err="1">
                <a:latin typeface="Berlin Sans FB Demi" panose="020E0802020502020306" pitchFamily="34" charset="0"/>
              </a:rPr>
              <a:t>kesulitan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perusahaan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baru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dalam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memasuki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industri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Berlin Sans FB Demi" panose="020E0802020502020306" pitchFamily="34" charset="0"/>
              </a:rPr>
              <a:t>Besarnya</a:t>
            </a:r>
            <a:r>
              <a:rPr lang="en-US" sz="3200" dirty="0" smtClean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kekuasaan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perusahaan</a:t>
            </a:r>
            <a:r>
              <a:rPr lang="en-US" sz="3200" dirty="0">
                <a:latin typeface="Berlin Sans FB Demi" panose="020E0802020502020306" pitchFamily="34" charset="0"/>
              </a:rPr>
              <a:t> (firm, firma) di </a:t>
            </a:r>
            <a:r>
              <a:rPr lang="en-US" sz="3200" dirty="0" err="1">
                <a:latin typeface="Berlin Sans FB Demi" panose="020E0802020502020306" pitchFamily="34" charset="0"/>
              </a:rPr>
              <a:t>dalam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pasar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9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4" y="442913"/>
            <a:ext cx="11072812" cy="6272211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</a:pPr>
            <a:r>
              <a:rPr lang="en-US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KETERANGAN TABEL :</a:t>
            </a:r>
          </a:p>
          <a:p>
            <a:pPr marL="0" lvl="0" indent="0" eaLnBrk="0" hangingPunct="0">
              <a:buNone/>
            </a:pPr>
            <a:r>
              <a:rPr lang="en-US" dirty="0" err="1" smtClean="0">
                <a:latin typeface="Berlin Sans FB Demi" panose="020E0802020502020306" pitchFamily="34" charset="0"/>
              </a:rPr>
              <a:t>Kolom</a:t>
            </a:r>
            <a:r>
              <a:rPr lang="en-US" dirty="0" smtClean="0">
                <a:latin typeface="Berlin Sans FB Demi" panose="020E0802020502020306" pitchFamily="34" charset="0"/>
              </a:rPr>
              <a:t>(1</a:t>
            </a:r>
            <a:r>
              <a:rPr lang="en-US" dirty="0">
                <a:latin typeface="Berlin Sans FB Demi" panose="020E0802020502020306" pitchFamily="34" charset="0"/>
              </a:rPr>
              <a:t>) </a:t>
            </a:r>
            <a:r>
              <a:rPr lang="en-US" dirty="0" err="1">
                <a:latin typeface="Berlin Sans FB Demi" panose="020E0802020502020306" pitchFamily="34" charset="0"/>
              </a:rPr>
              <a:t>menggambarkan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berbagai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jumlah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produksi</a:t>
            </a:r>
            <a:r>
              <a:rPr lang="en-US" dirty="0">
                <a:latin typeface="Berlin Sans FB Demi" panose="020E0802020502020306" pitchFamily="34" charset="0"/>
              </a:rPr>
              <a:t> yang </a:t>
            </a:r>
            <a:r>
              <a:rPr lang="en-US" dirty="0" err="1">
                <a:latin typeface="Berlin Sans FB Demi" panose="020E0802020502020306" pitchFamily="34" charset="0"/>
              </a:rPr>
              <a:t>dapat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dicapai</a:t>
            </a:r>
            <a:r>
              <a:rPr lang="en-US" dirty="0">
                <a:latin typeface="Berlin Sans FB Demi" panose="020E0802020502020306" pitchFamily="34" charset="0"/>
              </a:rPr>
              <a:t>.</a:t>
            </a:r>
          </a:p>
          <a:p>
            <a:pPr marL="0" lvl="0" indent="0" eaLnBrk="0" hangingPunct="0">
              <a:buNone/>
            </a:pPr>
            <a:r>
              <a:rPr lang="en-US" dirty="0" err="1">
                <a:latin typeface="Berlin Sans FB Demi" panose="020E0802020502020306" pitchFamily="34" charset="0"/>
              </a:rPr>
              <a:t>Kolom</a:t>
            </a:r>
            <a:r>
              <a:rPr lang="en-US" dirty="0">
                <a:latin typeface="Berlin Sans FB Demi" panose="020E0802020502020306" pitchFamily="34" charset="0"/>
              </a:rPr>
              <a:t>(2) </a:t>
            </a:r>
            <a:r>
              <a:rPr lang="en-US" dirty="0" err="1">
                <a:latin typeface="Berlin Sans FB Demi" panose="020E0802020502020306" pitchFamily="34" charset="0"/>
              </a:rPr>
              <a:t>menggambarkan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i="1" dirty="0" err="1">
                <a:latin typeface="Berlin Sans FB Demi" panose="020E0802020502020306" pitchFamily="34" charset="0"/>
              </a:rPr>
              <a:t>biaya</a:t>
            </a:r>
            <a:r>
              <a:rPr lang="en-US" i="1" dirty="0">
                <a:latin typeface="Berlin Sans FB Demi" panose="020E0802020502020306" pitchFamily="34" charset="0"/>
              </a:rPr>
              <a:t> </a:t>
            </a:r>
            <a:r>
              <a:rPr lang="en-US" i="1" dirty="0" err="1">
                <a:latin typeface="Berlin Sans FB Demi" panose="020E0802020502020306" pitchFamily="34" charset="0"/>
              </a:rPr>
              <a:t>tetap</a:t>
            </a:r>
            <a:r>
              <a:rPr lang="en-US" i="1" dirty="0">
                <a:latin typeface="Berlin Sans FB Demi" panose="020E0802020502020306" pitchFamily="34" charset="0"/>
              </a:rPr>
              <a:t> total </a:t>
            </a:r>
            <a:r>
              <a:rPr lang="en-US" dirty="0" err="1">
                <a:latin typeface="Berlin Sans FB Demi" panose="020E0802020502020306" pitchFamily="34" charset="0"/>
              </a:rPr>
              <a:t>yaitu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yang </a:t>
            </a:r>
            <a:r>
              <a:rPr lang="en-US" dirty="0" err="1">
                <a:latin typeface="Berlin Sans FB Demi" panose="020E0802020502020306" pitchFamily="34" charset="0"/>
              </a:rPr>
              <a:t>dikeluarkan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untuk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membeli</a:t>
            </a:r>
            <a:r>
              <a:rPr lang="en-US" dirty="0">
                <a:latin typeface="Berlin Sans FB Demi" panose="020E0802020502020306" pitchFamily="34" charset="0"/>
              </a:rPr>
              <a:t> input </a:t>
            </a:r>
            <a:r>
              <a:rPr lang="en-US" dirty="0" err="1">
                <a:latin typeface="Berlin Sans FB Demi" panose="020E0802020502020306" pitchFamily="34" charset="0"/>
              </a:rPr>
              <a:t>tetap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ynga</a:t>
            </a:r>
            <a:r>
              <a:rPr lang="en-US" dirty="0">
                <a:latin typeface="Berlin Sans FB Demi" panose="020E0802020502020306" pitchFamily="34" charset="0"/>
              </a:rPr>
              <a:t> di </a:t>
            </a:r>
            <a:r>
              <a:rPr lang="en-US" dirty="0" err="1">
                <a:latin typeface="Berlin Sans FB Demi" panose="020E0802020502020306" pitchFamily="34" charset="0"/>
              </a:rPr>
              <a:t>gunakan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dalam</a:t>
            </a:r>
            <a:r>
              <a:rPr lang="en-US" dirty="0">
                <a:latin typeface="Berlin Sans FB Demi" panose="020E0802020502020306" pitchFamily="34" charset="0"/>
              </a:rPr>
              <a:t> proses </a:t>
            </a:r>
            <a:r>
              <a:rPr lang="en-US" dirty="0" err="1">
                <a:latin typeface="Berlin Sans FB Demi" panose="020E0802020502020306" pitchFamily="34" charset="0"/>
              </a:rPr>
              <a:t>produksi</a:t>
            </a:r>
            <a:r>
              <a:rPr lang="en-US" dirty="0">
                <a:latin typeface="Berlin Sans FB Demi" panose="020E0802020502020306" pitchFamily="34" charset="0"/>
              </a:rPr>
              <a:t>.</a:t>
            </a:r>
          </a:p>
          <a:p>
            <a:pPr marL="0" lvl="0" indent="0" eaLnBrk="0" hangingPunct="0">
              <a:buNone/>
            </a:pPr>
            <a:r>
              <a:rPr lang="en-US" dirty="0" err="1">
                <a:latin typeface="Berlin Sans FB Demi" panose="020E0802020502020306" pitchFamily="34" charset="0"/>
              </a:rPr>
              <a:t>Kolom</a:t>
            </a:r>
            <a:r>
              <a:rPr lang="en-US" dirty="0">
                <a:latin typeface="Berlin Sans FB Demi" panose="020E0802020502020306" pitchFamily="34" charset="0"/>
              </a:rPr>
              <a:t>(3) </a:t>
            </a:r>
            <a:r>
              <a:rPr lang="en-US" dirty="0" err="1">
                <a:latin typeface="Berlin Sans FB Demi" panose="020E0802020502020306" pitchFamily="34" charset="0"/>
              </a:rPr>
              <a:t>menggambarkan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tetap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i="1" dirty="0" err="1">
                <a:latin typeface="Berlin Sans FB Demi" panose="020E0802020502020306" pitchFamily="34" charset="0"/>
              </a:rPr>
              <a:t>biaya</a:t>
            </a:r>
            <a:r>
              <a:rPr lang="en-US" i="1" dirty="0">
                <a:latin typeface="Berlin Sans FB Demi" panose="020E0802020502020306" pitchFamily="34" charset="0"/>
              </a:rPr>
              <a:t> </a:t>
            </a:r>
            <a:r>
              <a:rPr lang="en-US" i="1" dirty="0" err="1">
                <a:latin typeface="Berlin Sans FB Demi" panose="020E0802020502020306" pitchFamily="34" charset="0"/>
              </a:rPr>
              <a:t>berubah</a:t>
            </a:r>
            <a:r>
              <a:rPr lang="en-US" i="1" dirty="0">
                <a:latin typeface="Berlin Sans FB Demi" panose="020E0802020502020306" pitchFamily="34" charset="0"/>
              </a:rPr>
              <a:t> total </a:t>
            </a:r>
            <a:r>
              <a:rPr lang="en-US" dirty="0" err="1">
                <a:latin typeface="Berlin Sans FB Demi" panose="020E0802020502020306" pitchFamily="34" charset="0"/>
              </a:rPr>
              <a:t>yaitu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semua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yang </a:t>
            </a:r>
            <a:r>
              <a:rPr lang="en-US" dirty="0" err="1">
                <a:latin typeface="Berlin Sans FB Demi" panose="020E0802020502020306" pitchFamily="34" charset="0"/>
              </a:rPr>
              <a:t>dibelanjakan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untuk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membeli</a:t>
            </a:r>
            <a:r>
              <a:rPr lang="en-US" dirty="0">
                <a:latin typeface="Berlin Sans FB Demi" panose="020E0802020502020306" pitchFamily="34" charset="0"/>
              </a:rPr>
              <a:t> input </a:t>
            </a:r>
            <a:r>
              <a:rPr lang="en-US" dirty="0" err="1">
                <a:latin typeface="Berlin Sans FB Demi" panose="020E0802020502020306" pitchFamily="34" charset="0"/>
              </a:rPr>
              <a:t>berubah</a:t>
            </a:r>
            <a:r>
              <a:rPr lang="en-US" dirty="0">
                <a:latin typeface="Berlin Sans FB Demi" panose="020E0802020502020306" pitchFamily="34" charset="0"/>
              </a:rPr>
              <a:t> (</a:t>
            </a:r>
            <a:r>
              <a:rPr lang="en-US" dirty="0" err="1">
                <a:latin typeface="Berlin Sans FB Demi" panose="020E0802020502020306" pitchFamily="34" charset="0"/>
              </a:rPr>
              <a:t>tenaga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kerja</a:t>
            </a:r>
            <a:r>
              <a:rPr lang="en-US" dirty="0">
                <a:latin typeface="Berlin Sans FB Demi" panose="020E0802020502020306" pitchFamily="34" charset="0"/>
              </a:rPr>
              <a:t>).</a:t>
            </a:r>
          </a:p>
          <a:p>
            <a:pPr marL="0" lvl="0" indent="0" eaLnBrk="0" hangingPunct="0">
              <a:buNone/>
            </a:pPr>
            <a:r>
              <a:rPr lang="en-US" dirty="0" err="1">
                <a:latin typeface="Berlin Sans FB Demi" panose="020E0802020502020306" pitchFamily="34" charset="0"/>
              </a:rPr>
              <a:t>Dengan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menjumlahkan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tetap</a:t>
            </a:r>
            <a:r>
              <a:rPr lang="en-US" dirty="0">
                <a:latin typeface="Berlin Sans FB Demi" panose="020E0802020502020306" pitchFamily="34" charset="0"/>
              </a:rPr>
              <a:t> total </a:t>
            </a:r>
            <a:r>
              <a:rPr lang="en-US" dirty="0" err="1">
                <a:latin typeface="Berlin Sans FB Demi" panose="020E0802020502020306" pitchFamily="34" charset="0"/>
              </a:rPr>
              <a:t>dengan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berubah</a:t>
            </a:r>
            <a:r>
              <a:rPr lang="en-US" dirty="0">
                <a:latin typeface="Berlin Sans FB Demi" panose="020E0802020502020306" pitchFamily="34" charset="0"/>
              </a:rPr>
              <a:t> total </a:t>
            </a:r>
            <a:r>
              <a:rPr lang="en-US" dirty="0" err="1">
                <a:latin typeface="Berlin Sans FB Demi" panose="020E0802020502020306" pitchFamily="34" charset="0"/>
              </a:rPr>
              <a:t>diperoleh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total, </a:t>
            </a:r>
            <a:r>
              <a:rPr lang="en-US" dirty="0" err="1">
                <a:latin typeface="Berlin Sans FB Demi" panose="020E0802020502020306" pitchFamily="34" charset="0"/>
              </a:rPr>
              <a:t>yaitu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seperti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ditunjukkan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dalam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kolom</a:t>
            </a:r>
            <a:r>
              <a:rPr lang="en-US" dirty="0">
                <a:latin typeface="Berlin Sans FB Demi" panose="020E0802020502020306" pitchFamily="34" charset="0"/>
              </a:rPr>
              <a:t> (4).</a:t>
            </a:r>
          </a:p>
          <a:p>
            <a:pPr marL="0" lvl="0" indent="0" eaLnBrk="0" hangingPunct="0">
              <a:buNone/>
            </a:pPr>
            <a:r>
              <a:rPr lang="en-US" dirty="0" err="1">
                <a:latin typeface="Berlin Sans FB Demi" panose="020E0802020502020306" pitchFamily="34" charset="0"/>
              </a:rPr>
              <a:t>Kolom</a:t>
            </a:r>
            <a:r>
              <a:rPr lang="en-US" dirty="0">
                <a:latin typeface="Berlin Sans FB Demi" panose="020E0802020502020306" pitchFamily="34" charset="0"/>
              </a:rPr>
              <a:t> (5) </a:t>
            </a:r>
            <a:r>
              <a:rPr lang="en-US" dirty="0" err="1">
                <a:latin typeface="Berlin Sans FB Demi" panose="020E0802020502020306" pitchFamily="34" charset="0"/>
              </a:rPr>
              <a:t>menggambarkan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marginal, </a:t>
            </a:r>
            <a:r>
              <a:rPr lang="en-US" dirty="0" err="1">
                <a:latin typeface="Berlin Sans FB Demi" panose="020E0802020502020306" pitchFamily="34" charset="0"/>
              </a:rPr>
              <a:t>yaitu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tambahan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yang </a:t>
            </a:r>
            <a:r>
              <a:rPr lang="en-US" dirty="0" err="1">
                <a:latin typeface="Berlin Sans FB Demi" panose="020E0802020502020306" pitchFamily="34" charset="0"/>
              </a:rPr>
              <a:t>perlu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dikeluarkan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untuk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menambah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satu</a:t>
            </a:r>
            <a:r>
              <a:rPr lang="en-US" dirty="0">
                <a:latin typeface="Berlin Sans FB Demi" panose="020E0802020502020306" pitchFamily="34" charset="0"/>
              </a:rPr>
              <a:t> unit </a:t>
            </a:r>
            <a:r>
              <a:rPr lang="en-US" dirty="0" err="1">
                <a:latin typeface="Berlin Sans FB Demi" panose="020E0802020502020306" pitchFamily="34" charset="0"/>
              </a:rPr>
              <a:t>produksi</a:t>
            </a:r>
            <a:r>
              <a:rPr lang="en-US" dirty="0">
                <a:latin typeface="Berlin Sans FB Demi" panose="020E0802020502020306" pitchFamily="34" charset="0"/>
              </a:rPr>
              <a:t>.</a:t>
            </a:r>
          </a:p>
          <a:p>
            <a:pPr marL="0" lvl="0" indent="0" eaLnBrk="0" hangingPunct="0">
              <a:buNone/>
            </a:pPr>
            <a:r>
              <a:rPr lang="en-US" dirty="0" err="1">
                <a:latin typeface="Berlin Sans FB Demi" panose="020E0802020502020306" pitchFamily="34" charset="0"/>
              </a:rPr>
              <a:t>Kolom</a:t>
            </a:r>
            <a:r>
              <a:rPr lang="en-US" dirty="0">
                <a:latin typeface="Berlin Sans FB Demi" panose="020E0802020502020306" pitchFamily="34" charset="0"/>
              </a:rPr>
              <a:t> (6) </a:t>
            </a:r>
            <a:r>
              <a:rPr lang="en-US" dirty="0" err="1">
                <a:latin typeface="Berlin Sans FB Demi" panose="020E0802020502020306" pitchFamily="34" charset="0"/>
              </a:rPr>
              <a:t>menunjukkan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tetap</a:t>
            </a:r>
            <a:r>
              <a:rPr lang="en-US" dirty="0">
                <a:latin typeface="Berlin Sans FB Demi" panose="020E0802020502020306" pitchFamily="34" charset="0"/>
              </a:rPr>
              <a:t> rata-rata, </a:t>
            </a:r>
            <a:r>
              <a:rPr lang="en-US" dirty="0" err="1">
                <a:latin typeface="Berlin Sans FB Demi" panose="020E0802020502020306" pitchFamily="34" charset="0"/>
              </a:rPr>
              <a:t>yaitu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tetap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dibagi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dengan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jumlah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produksi</a:t>
            </a:r>
            <a:r>
              <a:rPr lang="en-US" dirty="0">
                <a:latin typeface="Berlin Sans FB Demi" panose="020E0802020502020306" pitchFamily="34" charset="0"/>
              </a:rPr>
              <a:t>.</a:t>
            </a:r>
          </a:p>
          <a:p>
            <a:pPr marL="0" lvl="0" indent="0" eaLnBrk="0" hangingPunct="0">
              <a:buNone/>
            </a:pPr>
            <a:r>
              <a:rPr lang="en-US" dirty="0" err="1">
                <a:latin typeface="Berlin Sans FB Demi" panose="020E0802020502020306" pitchFamily="34" charset="0"/>
              </a:rPr>
              <a:t>Kolom</a:t>
            </a:r>
            <a:r>
              <a:rPr lang="en-US" dirty="0">
                <a:latin typeface="Berlin Sans FB Demi" panose="020E0802020502020306" pitchFamily="34" charset="0"/>
              </a:rPr>
              <a:t> (7) </a:t>
            </a:r>
            <a:r>
              <a:rPr lang="en-US" dirty="0" err="1">
                <a:latin typeface="Berlin Sans FB Demi" panose="020E0802020502020306" pitchFamily="34" charset="0"/>
              </a:rPr>
              <a:t>menggambarkan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berubah</a:t>
            </a:r>
            <a:r>
              <a:rPr lang="en-US" dirty="0">
                <a:latin typeface="Berlin Sans FB Demi" panose="020E0802020502020306" pitchFamily="34" charset="0"/>
              </a:rPr>
              <a:t> rata-rata, </a:t>
            </a:r>
            <a:r>
              <a:rPr lang="en-US" dirty="0" err="1">
                <a:latin typeface="Berlin Sans FB Demi" panose="020E0802020502020306" pitchFamily="34" charset="0"/>
              </a:rPr>
              <a:t>yaitu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berubah</a:t>
            </a:r>
            <a:r>
              <a:rPr lang="en-US" dirty="0">
                <a:latin typeface="Berlin Sans FB Demi" panose="020E0802020502020306" pitchFamily="34" charset="0"/>
              </a:rPr>
              <a:t> total </a:t>
            </a:r>
            <a:r>
              <a:rPr lang="en-US" dirty="0" err="1">
                <a:latin typeface="Berlin Sans FB Demi" panose="020E0802020502020306" pitchFamily="34" charset="0"/>
              </a:rPr>
              <a:t>dibagi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jumlah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produksi</a:t>
            </a:r>
            <a:r>
              <a:rPr lang="en-US" dirty="0">
                <a:latin typeface="Berlin Sans FB Demi" panose="020E0802020502020306" pitchFamily="34" charset="0"/>
              </a:rPr>
              <a:t>.</a:t>
            </a:r>
          </a:p>
          <a:p>
            <a:pPr marL="0" lvl="0" indent="0" eaLnBrk="0" hangingPunct="0">
              <a:buNone/>
            </a:pP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total </a:t>
            </a:r>
            <a:r>
              <a:rPr lang="en-US" dirty="0" err="1">
                <a:latin typeface="Berlin Sans FB Demi" panose="020E0802020502020306" pitchFamily="34" charset="0"/>
              </a:rPr>
              <a:t>ditunjukkan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dalam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kolam</a:t>
            </a:r>
            <a:r>
              <a:rPr lang="en-US" dirty="0">
                <a:latin typeface="Berlin Sans FB Demi" panose="020E0802020502020306" pitchFamily="34" charset="0"/>
              </a:rPr>
              <a:t> (8),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ini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menunjukkan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biaya</a:t>
            </a:r>
            <a:r>
              <a:rPr lang="en-US" dirty="0">
                <a:latin typeface="Berlin Sans FB Demi" panose="020E0802020502020306" pitchFamily="34" charset="0"/>
              </a:rPr>
              <a:t> per unit </a:t>
            </a:r>
            <a:r>
              <a:rPr lang="en-US" dirty="0" err="1">
                <a:latin typeface="Berlin Sans FB Demi" panose="020E0802020502020306" pitchFamily="34" charset="0"/>
              </a:rPr>
              <a:t>untuk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menghasilkan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barang</a:t>
            </a:r>
            <a:r>
              <a:rPr lang="en-US" dirty="0">
                <a:latin typeface="Berlin Sans FB Demi" panose="020E0802020502020306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9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6" y="442914"/>
            <a:ext cx="11487150" cy="5805486"/>
          </a:xfrm>
        </p:spPr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Dari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tabel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di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atas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terlihat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karakter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dari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kurva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biaya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.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Dengan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demikian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dapat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dikatakan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ciri-ciri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kurva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berbagai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jenis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biaya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adalah</a:t>
            </a:r>
            <a:r>
              <a:rPr lang="en-US" sz="2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:</a:t>
            </a:r>
          </a:p>
          <a:p>
            <a:pPr marL="0" indent="0" eaLnBrk="0" hangingPunct="0">
              <a:buNone/>
            </a:pPr>
            <a:endParaRPr lang="en-US" sz="24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  <a:p>
            <a:pPr lvl="0" eaLnBrk="0" hangingPunct="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erlin Sans FB Demi" panose="020E0802020502020306" pitchFamily="34" charset="0"/>
              </a:rPr>
              <a:t>Biaya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berubah</a:t>
            </a:r>
            <a:r>
              <a:rPr lang="en-US" sz="2400" dirty="0">
                <a:latin typeface="Berlin Sans FB Demi" panose="020E0802020502020306" pitchFamily="34" charset="0"/>
              </a:rPr>
              <a:t> total </a:t>
            </a:r>
            <a:r>
              <a:rPr lang="en-US" sz="2400" dirty="0" err="1">
                <a:latin typeface="Berlin Sans FB Demi" panose="020E0802020502020306" pitchFamily="34" charset="0"/>
              </a:rPr>
              <a:t>mula-mula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mengalami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kenaikan</a:t>
            </a:r>
            <a:r>
              <a:rPr lang="en-US" sz="2400" dirty="0">
                <a:latin typeface="Berlin Sans FB Demi" panose="020E0802020502020306" pitchFamily="34" charset="0"/>
              </a:rPr>
              <a:t> yang </a:t>
            </a:r>
            <a:r>
              <a:rPr lang="en-US" sz="2400" dirty="0" err="1">
                <a:latin typeface="Berlin Sans FB Demi" panose="020E0802020502020306" pitchFamily="34" charset="0"/>
              </a:rPr>
              <a:t>lambat</a:t>
            </a:r>
            <a:r>
              <a:rPr lang="en-US" sz="2400" dirty="0">
                <a:latin typeface="Berlin Sans FB Demi" panose="020E0802020502020306" pitchFamily="34" charset="0"/>
              </a:rPr>
              <a:t>, </a:t>
            </a:r>
            <a:r>
              <a:rPr lang="en-US" sz="2400" dirty="0" err="1">
                <a:latin typeface="Berlin Sans FB Demi" panose="020E0802020502020306" pitchFamily="34" charset="0"/>
              </a:rPr>
              <a:t>akan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tetapi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setelah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satu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tingkat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produksi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tertentu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kenaikannya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makin</a:t>
            </a:r>
            <a:r>
              <a:rPr lang="en-US" sz="2400" dirty="0">
                <a:latin typeface="Berlin Sans FB Demi" panose="020E0802020502020306" pitchFamily="34" charset="0"/>
              </a:rPr>
              <a:t> lama </a:t>
            </a:r>
            <a:r>
              <a:rPr lang="en-US" sz="2400" dirty="0" err="1">
                <a:latin typeface="Berlin Sans FB Demi" panose="020E0802020502020306" pitchFamily="34" charset="0"/>
              </a:rPr>
              <a:t>makin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cepat</a:t>
            </a:r>
            <a:r>
              <a:rPr lang="en-US" sz="2400" dirty="0" smtClean="0">
                <a:latin typeface="Berlin Sans FB Demi" panose="020E0802020502020306" pitchFamily="34" charset="0"/>
              </a:rPr>
              <a:t>.</a:t>
            </a:r>
          </a:p>
          <a:p>
            <a:pPr lvl="0" eaLnBrk="0" hangingPunct="0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Berlin Sans FB Demi" panose="020E0802020502020306" pitchFamily="34" charset="0"/>
              </a:rPr>
              <a:t>Biaya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>
                <a:latin typeface="Berlin Sans FB Demi" panose="020E0802020502020306" pitchFamily="34" charset="0"/>
              </a:rPr>
              <a:t>total </a:t>
            </a:r>
            <a:r>
              <a:rPr lang="en-US" sz="2400" dirty="0" err="1">
                <a:latin typeface="Berlin Sans FB Demi" panose="020E0802020502020306" pitchFamily="34" charset="0"/>
              </a:rPr>
              <a:t>mempunyai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sifat</a:t>
            </a:r>
            <a:r>
              <a:rPr lang="en-US" sz="2400" dirty="0">
                <a:latin typeface="Berlin Sans FB Demi" panose="020E0802020502020306" pitchFamily="34" charset="0"/>
              </a:rPr>
              <a:t> yang </a:t>
            </a:r>
            <a:r>
              <a:rPr lang="en-US" sz="2400" dirty="0" err="1">
                <a:latin typeface="Berlin Sans FB Demi" panose="020E0802020502020306" pitchFamily="34" charset="0"/>
              </a:rPr>
              <a:t>sama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dengan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biaya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berubah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latin typeface="Berlin Sans FB Demi" panose="020E0802020502020306" pitchFamily="34" charset="0"/>
              </a:rPr>
              <a:t>total.</a:t>
            </a:r>
          </a:p>
          <a:p>
            <a:pPr lvl="0" eaLnBrk="0" hangingPunct="0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Berlin Sans FB Demi" panose="020E0802020502020306" pitchFamily="34" charset="0"/>
              </a:rPr>
              <a:t>Biaya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tetap</a:t>
            </a:r>
            <a:r>
              <a:rPr lang="en-US" sz="2400" dirty="0">
                <a:latin typeface="Berlin Sans FB Demi" panose="020E0802020502020306" pitchFamily="34" charset="0"/>
              </a:rPr>
              <a:t> rata-rata </a:t>
            </a:r>
            <a:r>
              <a:rPr lang="en-US" sz="2400" dirty="0" err="1">
                <a:latin typeface="Berlin Sans FB Demi" panose="020E0802020502020306" pitchFamily="34" charset="0"/>
              </a:rPr>
              <a:t>semakin</a:t>
            </a:r>
            <a:r>
              <a:rPr lang="en-US" sz="2400" dirty="0">
                <a:latin typeface="Berlin Sans FB Demi" panose="020E0802020502020306" pitchFamily="34" charset="0"/>
              </a:rPr>
              <a:t> lama </a:t>
            </a:r>
            <a:r>
              <a:rPr lang="en-US" sz="2400" dirty="0" err="1">
                <a:latin typeface="Berlin Sans FB Demi" panose="020E0802020502020306" pitchFamily="34" charset="0"/>
              </a:rPr>
              <a:t>semakin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kecil</a:t>
            </a:r>
            <a:r>
              <a:rPr lang="en-US" sz="2400" dirty="0" smtClean="0">
                <a:latin typeface="Berlin Sans FB Demi" panose="020E0802020502020306" pitchFamily="34" charset="0"/>
              </a:rPr>
              <a:t>.</a:t>
            </a:r>
          </a:p>
          <a:p>
            <a:pPr lvl="0" eaLnBrk="0" hangingPunct="0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Berlin Sans FB Demi" panose="020E0802020502020306" pitchFamily="34" charset="0"/>
              </a:rPr>
              <a:t>Biaya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berubah</a:t>
            </a:r>
            <a:r>
              <a:rPr lang="en-US" sz="2400" dirty="0">
                <a:latin typeface="Berlin Sans FB Demi" panose="020E0802020502020306" pitchFamily="34" charset="0"/>
              </a:rPr>
              <a:t> rata-rata , </a:t>
            </a:r>
            <a:r>
              <a:rPr lang="en-US" sz="2400" dirty="0" err="1">
                <a:latin typeface="Berlin Sans FB Demi" panose="020E0802020502020306" pitchFamily="34" charset="0"/>
              </a:rPr>
              <a:t>biaya</a:t>
            </a:r>
            <a:r>
              <a:rPr lang="en-US" sz="2400" dirty="0">
                <a:latin typeface="Berlin Sans FB Demi" panose="020E0802020502020306" pitchFamily="34" charset="0"/>
              </a:rPr>
              <a:t> total rata-rata </a:t>
            </a:r>
            <a:r>
              <a:rPr lang="en-US" sz="2400" dirty="0" err="1">
                <a:latin typeface="Berlin Sans FB Demi" panose="020E0802020502020306" pitchFamily="34" charset="0"/>
              </a:rPr>
              <a:t>dan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biaya</a:t>
            </a:r>
            <a:r>
              <a:rPr lang="en-US" sz="2400" dirty="0">
                <a:latin typeface="Berlin Sans FB Demi" panose="020E0802020502020306" pitchFamily="34" charset="0"/>
              </a:rPr>
              <a:t> marginal </a:t>
            </a:r>
            <a:r>
              <a:rPr lang="en-US" sz="2400" dirty="0" err="1">
                <a:latin typeface="Berlin Sans FB Demi" panose="020E0802020502020306" pitchFamily="34" charset="0"/>
              </a:rPr>
              <a:t>mempunyai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sifat</a:t>
            </a:r>
            <a:r>
              <a:rPr lang="en-US" sz="2400" dirty="0">
                <a:latin typeface="Berlin Sans FB Demi" panose="020E0802020502020306" pitchFamily="34" charset="0"/>
              </a:rPr>
              <a:t> yang </a:t>
            </a:r>
            <a:r>
              <a:rPr lang="en-US" sz="2400" dirty="0" err="1">
                <a:latin typeface="Berlin Sans FB Demi" panose="020E0802020502020306" pitchFamily="34" charset="0"/>
              </a:rPr>
              <a:t>sama</a:t>
            </a:r>
            <a:r>
              <a:rPr lang="en-US" sz="2400" dirty="0">
                <a:latin typeface="Berlin Sans FB Demi" panose="020E0802020502020306" pitchFamily="34" charset="0"/>
              </a:rPr>
              <a:t>. </a:t>
            </a:r>
            <a:r>
              <a:rPr lang="en-US" sz="2400" dirty="0" err="1">
                <a:latin typeface="Berlin Sans FB Demi" panose="020E0802020502020306" pitchFamily="34" charset="0"/>
              </a:rPr>
              <a:t>Pada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tingkat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produksi</a:t>
            </a:r>
            <a:r>
              <a:rPr lang="en-US" sz="2400" dirty="0">
                <a:latin typeface="Berlin Sans FB Demi" panose="020E0802020502020306" pitchFamily="34" charset="0"/>
              </a:rPr>
              <a:t> yang </a:t>
            </a:r>
            <a:r>
              <a:rPr lang="en-US" sz="2400" dirty="0" err="1">
                <a:latin typeface="Berlin Sans FB Demi" panose="020E0802020502020306" pitchFamily="34" charset="0"/>
              </a:rPr>
              <a:t>rendah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ketiga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jenis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biaya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tersebut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semakin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menurun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apabila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produksi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meningkat</a:t>
            </a:r>
            <a:r>
              <a:rPr lang="en-US" sz="2400" dirty="0">
                <a:latin typeface="Berlin Sans FB Demi" panose="020E0802020502020306" pitchFamily="34" charset="0"/>
              </a:rPr>
              <a:t>, </a:t>
            </a:r>
            <a:r>
              <a:rPr lang="en-US" sz="2400" dirty="0" err="1">
                <a:latin typeface="Berlin Sans FB Demi" panose="020E0802020502020306" pitchFamily="34" charset="0"/>
              </a:rPr>
              <a:t>tetapi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pada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produksi</a:t>
            </a:r>
            <a:r>
              <a:rPr lang="en-US" sz="2400" dirty="0">
                <a:latin typeface="Berlin Sans FB Demi" panose="020E0802020502020306" pitchFamily="34" charset="0"/>
              </a:rPr>
              <a:t> yang </a:t>
            </a:r>
            <a:r>
              <a:rPr lang="en-US" sz="2400" dirty="0" err="1">
                <a:latin typeface="Berlin Sans FB Demi" panose="020E0802020502020306" pitchFamily="34" charset="0"/>
              </a:rPr>
              <a:t>lebih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tinggi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apabila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produksi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ditambah</a:t>
            </a:r>
            <a:r>
              <a:rPr lang="en-US" sz="2400" dirty="0">
                <a:latin typeface="Berlin Sans FB Demi" panose="020E0802020502020306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2. </a:t>
            </a:r>
            <a:r>
              <a:rPr lang="en-US" sz="2800" dirty="0" err="1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Permintaan</a:t>
            </a:r>
            <a:r>
              <a:rPr lang="en-US" sz="28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Penawaran</a:t>
            </a:r>
            <a:r>
              <a:rPr lang="en-US" sz="280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pada</a:t>
            </a:r>
            <a:r>
              <a:rPr lang="en-US" sz="28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Persaingan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Sempurna</a:t>
            </a:r>
            <a:endParaRPr lang="en-US" sz="28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57326"/>
            <a:ext cx="10612438" cy="540067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Berlin Sans FB Demi" panose="020E0802020502020306" pitchFamily="34" charset="0"/>
              </a:rPr>
              <a:t>Tingkat </a:t>
            </a:r>
            <a:r>
              <a:rPr lang="en-US" sz="2400" dirty="0" err="1">
                <a:latin typeface="Berlin Sans FB Demi" panose="020E0802020502020306" pitchFamily="34" charset="0"/>
              </a:rPr>
              <a:t>harga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dalam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pasar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persaingan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sempurna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ditentukan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oleh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permintaan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penawaran</a:t>
            </a:r>
            <a:r>
              <a:rPr lang="en-US" sz="2400" dirty="0" smtClean="0">
                <a:latin typeface="Berlin Sans FB Demi" panose="020E0802020502020306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Berlin Sans FB Demi" panose="020E0802020502020306" pitchFamily="34" charset="0"/>
              </a:rPr>
              <a:t>Jumlah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>
                <a:latin typeface="Berlin Sans FB Demi" panose="020E0802020502020306" pitchFamily="34" charset="0"/>
              </a:rPr>
              <a:t>output </a:t>
            </a:r>
            <a:r>
              <a:rPr lang="en-US" sz="2400" dirty="0" err="1">
                <a:latin typeface="Berlin Sans FB Demi" panose="020E0802020502020306" pitchFamily="34" charset="0"/>
              </a:rPr>
              <a:t>perusahaan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relatif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sangat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kecil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dibanding</a:t>
            </a:r>
            <a:r>
              <a:rPr lang="en-US" sz="2400" dirty="0">
                <a:latin typeface="Berlin Sans FB Demi" panose="020E0802020502020306" pitchFamily="34" charset="0"/>
              </a:rPr>
              <a:t> output </a:t>
            </a:r>
            <a:r>
              <a:rPr lang="en-US" sz="2400" dirty="0" err="1">
                <a:latin typeface="Berlin Sans FB Demi" panose="020E0802020502020306" pitchFamily="34" charset="0"/>
              </a:rPr>
              <a:t>pasar</a:t>
            </a:r>
            <a:r>
              <a:rPr lang="en-US" sz="2400" dirty="0">
                <a:latin typeface="Berlin Sans FB Demi" panose="020E0802020502020306" pitchFamily="34" charset="0"/>
              </a:rPr>
              <a:t>, </a:t>
            </a:r>
            <a:r>
              <a:rPr lang="en-US" sz="2400" dirty="0" err="1">
                <a:latin typeface="Berlin Sans FB Demi" panose="020E0802020502020306" pitchFamily="34" charset="0"/>
              </a:rPr>
              <a:t>maka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berapa</a:t>
            </a:r>
            <a:r>
              <a:rPr lang="en-US" sz="2400" dirty="0">
                <a:latin typeface="Berlin Sans FB Demi" panose="020E0802020502020306" pitchFamily="34" charset="0"/>
              </a:rPr>
              <a:t> pun yang </a:t>
            </a:r>
            <a:r>
              <a:rPr lang="en-US" sz="2400" dirty="0" err="1">
                <a:latin typeface="Berlin Sans FB Demi" panose="020E0802020502020306" pitchFamily="34" charset="0"/>
              </a:rPr>
              <a:t>dijual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perusahaan</a:t>
            </a:r>
            <a:r>
              <a:rPr lang="en-US" sz="2400" dirty="0">
                <a:latin typeface="Berlin Sans FB Demi" panose="020E0802020502020306" pitchFamily="34" charset="0"/>
              </a:rPr>
              <a:t>, </a:t>
            </a:r>
            <a:r>
              <a:rPr lang="en-US" sz="2400" dirty="0" err="1">
                <a:latin typeface="Berlin Sans FB Demi" panose="020E0802020502020306" pitchFamily="34" charset="0"/>
              </a:rPr>
              <a:t>harga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relatif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tidak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berubah</a:t>
            </a:r>
            <a:r>
              <a:rPr lang="en-US" sz="2400" dirty="0" smtClean="0">
                <a:latin typeface="Berlin Sans FB Demi" panose="020E0802020502020306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Berlin Sans FB Demi" panose="020E0802020502020306" pitchFamily="34" charset="0"/>
              </a:rPr>
              <a:t>Permintaan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>
                <a:latin typeface="Berlin Sans FB Demi" panose="020E0802020502020306" pitchFamily="34" charset="0"/>
              </a:rPr>
              <a:t>total (total revenue) </a:t>
            </a:r>
            <a:r>
              <a:rPr lang="en-US" sz="2400" dirty="0" err="1">
                <a:latin typeface="Berlin Sans FB Demi" panose="020E0802020502020306" pitchFamily="34" charset="0"/>
              </a:rPr>
              <a:t>perusahaan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sama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dengan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jumlah</a:t>
            </a:r>
            <a:r>
              <a:rPr lang="en-US" sz="2400" dirty="0">
                <a:latin typeface="Berlin Sans FB Demi" panose="020E0802020502020306" pitchFamily="34" charset="0"/>
              </a:rPr>
              <a:t> output </a:t>
            </a:r>
            <a:r>
              <a:rPr lang="en-US" sz="2400" dirty="0" err="1">
                <a:latin typeface="Berlin Sans FB Demi" panose="020E0802020502020306" pitchFamily="34" charset="0"/>
              </a:rPr>
              <a:t>dikali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harga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jual</a:t>
            </a:r>
            <a:r>
              <a:rPr lang="en-US" sz="2400" dirty="0">
                <a:latin typeface="Berlin Sans FB Demi" panose="020E0802020502020306" pitchFamily="34" charset="0"/>
              </a:rPr>
              <a:t>. </a:t>
            </a:r>
            <a:endParaRPr lang="en-US" sz="2400" dirty="0" smtClean="0">
              <a:latin typeface="Berlin Sans FB Demi" panose="020E0802020502020306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Berlin Sans FB Demi" panose="020E0802020502020306" pitchFamily="34" charset="0"/>
              </a:rPr>
              <a:t>Karena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ketidakmampuan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penjual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pembeli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dalam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mempengaruhi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harga</a:t>
            </a:r>
            <a:r>
              <a:rPr lang="en-US" sz="2400" dirty="0">
                <a:latin typeface="Berlin Sans FB Demi" panose="020E0802020502020306" pitchFamily="34" charset="0"/>
              </a:rPr>
              <a:t>(price takers), </a:t>
            </a:r>
            <a:r>
              <a:rPr lang="en-US" sz="2400" dirty="0" err="1">
                <a:latin typeface="Berlin Sans FB Demi" panose="020E0802020502020306" pitchFamily="34" charset="0"/>
              </a:rPr>
              <a:t>maka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harga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secara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otomatis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telah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ditentukan</a:t>
            </a:r>
            <a:r>
              <a:rPr lang="en-US" sz="2400" dirty="0">
                <a:latin typeface="Berlin Sans FB Demi" panose="020E0802020502020306" pitchFamily="34" charset="0"/>
              </a:rPr>
              <a:t> (given) </a:t>
            </a:r>
            <a:r>
              <a:rPr lang="en-US" sz="2400" dirty="0" err="1">
                <a:latin typeface="Berlin Sans FB Demi" panose="020E0802020502020306" pitchFamily="34" charset="0"/>
              </a:rPr>
              <a:t>oleh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pasar</a:t>
            </a:r>
            <a:r>
              <a:rPr lang="en-US" sz="2400" dirty="0">
                <a:latin typeface="Berlin Sans FB Demi" panose="020E0802020502020306" pitchFamily="34" charset="0"/>
              </a:rPr>
              <a:t>. </a:t>
            </a:r>
            <a:endParaRPr lang="en-US" sz="2400" dirty="0" smtClean="0">
              <a:latin typeface="Berlin Sans FB Demi" panose="020E0802020502020306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Berlin Sans FB Demi" panose="020E0802020502020306" pitchFamily="34" charset="0"/>
              </a:rPr>
              <a:t>Dengan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demikian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penerimaan</a:t>
            </a:r>
            <a:r>
              <a:rPr lang="en-US" sz="2400" dirty="0">
                <a:latin typeface="Berlin Sans FB Demi" panose="020E0802020502020306" pitchFamily="34" charset="0"/>
              </a:rPr>
              <a:t> rata–rata (average avenue) </a:t>
            </a:r>
            <a:r>
              <a:rPr lang="en-US" sz="2400" dirty="0" err="1">
                <a:latin typeface="Berlin Sans FB Demi" panose="020E0802020502020306" pitchFamily="34" charset="0"/>
              </a:rPr>
              <a:t>dan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penerimaan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marjinal</a:t>
            </a:r>
            <a:r>
              <a:rPr lang="en-US" sz="2400" dirty="0">
                <a:latin typeface="Berlin Sans FB Demi" panose="020E0802020502020306" pitchFamily="34" charset="0"/>
              </a:rPr>
              <a:t> (marginal revenue) </a:t>
            </a:r>
            <a:r>
              <a:rPr lang="en-US" sz="2400" dirty="0" err="1">
                <a:latin typeface="Berlin Sans FB Demi" panose="020E0802020502020306" pitchFamily="34" charset="0"/>
              </a:rPr>
              <a:t>adalah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sama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dengan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harga</a:t>
            </a:r>
            <a:r>
              <a:rPr lang="en-US" sz="2400" dirty="0">
                <a:latin typeface="Berlin Sans FB Demi" panose="020E0802020502020306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5492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83777" cy="1400530"/>
          </a:xfrm>
        </p:spPr>
        <p:txBody>
          <a:bodyPr/>
          <a:lstStyle/>
          <a:p>
            <a:pPr eaLnBrk="0" hangingPunct="0"/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Kurva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Permintaan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Industri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dan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Perusahaan</a:t>
            </a:r>
            <a:b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</a:b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pada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Pasar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Persaingan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Sempurna</a:t>
            </a:r>
            <a:endParaRPr lang="en-US" sz="32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89" y="2125145"/>
            <a:ext cx="7352973" cy="3729769"/>
          </a:xfrm>
        </p:spPr>
      </p:pic>
    </p:spTree>
    <p:extLst>
      <p:ext uri="{BB962C8B-B14F-4D97-AF65-F5344CB8AC3E}">
        <p14:creationId xmlns:p14="http://schemas.microsoft.com/office/powerpoint/2010/main" val="33950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785812"/>
            <a:ext cx="10583863" cy="58435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Keterangan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gambar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Berlin Sans FB Demi" panose="020E0802020502020306" pitchFamily="34" charset="0"/>
              </a:rPr>
              <a:t>Pada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kurva</a:t>
            </a:r>
            <a:r>
              <a:rPr lang="en-US" sz="2800" dirty="0">
                <a:latin typeface="Berlin Sans FB Demi" panose="020E0802020502020306" pitchFamily="34" charset="0"/>
              </a:rPr>
              <a:t> (a) </a:t>
            </a:r>
            <a:r>
              <a:rPr lang="en-US" sz="2800" dirty="0" err="1">
                <a:latin typeface="Berlin Sans FB Demi" panose="020E0802020502020306" pitchFamily="34" charset="0"/>
              </a:rPr>
              <a:t>Industri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menunjukkan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tingkat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dalam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persaingan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latin typeface="Berlin Sans FB Demi" panose="020E0802020502020306" pitchFamily="34" charset="0"/>
              </a:rPr>
              <a:t>sempurna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ditentukan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oleh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permintaan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penawaran</a:t>
            </a:r>
            <a:r>
              <a:rPr lang="en-US" sz="2800" dirty="0" smtClean="0">
                <a:latin typeface="Berlin Sans FB Demi" panose="020E0802020502020306" pitchFamily="34" charset="0"/>
              </a:rPr>
              <a:t>.</a:t>
            </a:r>
          </a:p>
          <a:p>
            <a:pPr lvl="0" algn="just" eaLnBrk="0" hangingPunct="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erlin Sans FB Demi" panose="020E0802020502020306" pitchFamily="34" charset="0"/>
              </a:rPr>
              <a:t>Pada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kurva</a:t>
            </a:r>
            <a:r>
              <a:rPr lang="en-US" sz="2800" dirty="0">
                <a:latin typeface="Berlin Sans FB Demi" panose="020E0802020502020306" pitchFamily="34" charset="0"/>
              </a:rPr>
              <a:t> (b) Perusahaan, </a:t>
            </a:r>
            <a:r>
              <a:rPr lang="en-US" sz="2800" dirty="0" err="1">
                <a:latin typeface="Berlin Sans FB Demi" panose="020E0802020502020306" pitchFamily="34" charset="0"/>
              </a:rPr>
              <a:t>menunjukkan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jumlah</a:t>
            </a:r>
            <a:r>
              <a:rPr lang="en-US" sz="2800" dirty="0">
                <a:latin typeface="Berlin Sans FB Demi" panose="020E0802020502020306" pitchFamily="34" charset="0"/>
              </a:rPr>
              <a:t> output </a:t>
            </a:r>
            <a:r>
              <a:rPr lang="en-US" sz="2800" dirty="0" err="1">
                <a:latin typeface="Berlin Sans FB Demi" panose="020E0802020502020306" pitchFamily="34" charset="0"/>
              </a:rPr>
              <a:t>perusahaan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relatif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sangat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kecil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dibanding</a:t>
            </a:r>
            <a:r>
              <a:rPr lang="en-US" sz="2800" dirty="0">
                <a:latin typeface="Berlin Sans FB Demi" panose="020E0802020502020306" pitchFamily="34" charset="0"/>
              </a:rPr>
              <a:t> output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maka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berapa</a:t>
            </a:r>
            <a:r>
              <a:rPr lang="en-US" sz="2800" dirty="0">
                <a:latin typeface="Berlin Sans FB Demi" panose="020E0802020502020306" pitchFamily="34" charset="0"/>
              </a:rPr>
              <a:t> pun yang </a:t>
            </a:r>
            <a:r>
              <a:rPr lang="en-US" sz="2800" dirty="0" err="1">
                <a:latin typeface="Berlin Sans FB Demi" panose="020E0802020502020306" pitchFamily="34" charset="0"/>
              </a:rPr>
              <a:t>dijual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perusahaan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relatif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tidak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berubah</a:t>
            </a:r>
            <a:r>
              <a:rPr lang="en-US" sz="2800" dirty="0">
                <a:latin typeface="Berlin Sans FB Demi" panose="020E0802020502020306" pitchFamily="34" charset="0"/>
              </a:rPr>
              <a:t>.</a:t>
            </a:r>
          </a:p>
          <a:p>
            <a:pPr lvl="0" algn="just" eaLnBrk="0" hangingPunct="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erlin Sans FB Demi" panose="020E0802020502020306" pitchFamily="34" charset="0"/>
              </a:rPr>
              <a:t>Karena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perusahaan</a:t>
            </a:r>
            <a:r>
              <a:rPr lang="en-US" sz="2800" dirty="0">
                <a:latin typeface="Berlin Sans FB Demi" panose="020E0802020502020306" pitchFamily="34" charset="0"/>
              </a:rPr>
              <a:t> individual </a:t>
            </a:r>
            <a:r>
              <a:rPr lang="en-US" sz="2800" dirty="0" err="1">
                <a:latin typeface="Berlin Sans FB Demi" panose="020E0802020502020306" pitchFamily="34" charset="0"/>
              </a:rPr>
              <a:t>bertindak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sebagai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i="1" dirty="0">
                <a:latin typeface="Berlin Sans FB Demi" panose="020E0802020502020306" pitchFamily="34" charset="0"/>
              </a:rPr>
              <a:t>price takers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maka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kurva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permintaan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dihadapi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oleh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perusahaan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berupa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garis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horisontal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sebesar</a:t>
            </a:r>
            <a:r>
              <a:rPr lang="en-US" sz="2800" dirty="0">
                <a:latin typeface="Berlin Sans FB Demi" panose="020E0802020502020306" pitchFamily="34" charset="0"/>
              </a:rPr>
              <a:t> P</a:t>
            </a:r>
          </a:p>
          <a:p>
            <a:pPr lvl="0" algn="just" eaLnBrk="0" hangingPunct="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erlin Sans FB Demi" panose="020E0802020502020306" pitchFamily="34" charset="0"/>
              </a:rPr>
              <a:t>Kurva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permintaan</a:t>
            </a:r>
            <a:r>
              <a:rPr lang="en-US" sz="2800" dirty="0">
                <a:latin typeface="Berlin Sans FB Demi" panose="020E0802020502020306" pitchFamily="34" charset="0"/>
              </a:rPr>
              <a:t> (D) </a:t>
            </a:r>
            <a:r>
              <a:rPr lang="en-US" sz="2800" dirty="0" err="1">
                <a:latin typeface="Berlin Sans FB Demi" panose="020E0802020502020306" pitchFamily="34" charset="0"/>
              </a:rPr>
              <a:t>sama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dengan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kurva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penarimaan</a:t>
            </a:r>
            <a:r>
              <a:rPr lang="en-US" sz="2800" dirty="0">
                <a:latin typeface="Berlin Sans FB Demi" panose="020E0802020502020306" pitchFamily="34" charset="0"/>
              </a:rPr>
              <a:t> rata–rata (AR) </a:t>
            </a:r>
            <a:r>
              <a:rPr lang="en-US" sz="2800" dirty="0" err="1">
                <a:latin typeface="Berlin Sans FB Demi" panose="020E0802020502020306" pitchFamily="34" charset="0"/>
              </a:rPr>
              <a:t>sama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dengan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kurva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penerimaan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marjinal</a:t>
            </a:r>
            <a:r>
              <a:rPr lang="en-US" sz="2800" dirty="0">
                <a:latin typeface="Berlin Sans FB Demi" panose="020E0802020502020306" pitchFamily="34" charset="0"/>
              </a:rPr>
              <a:t> (MR)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sama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dengan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harga</a:t>
            </a:r>
            <a:r>
              <a:rPr lang="en-US" sz="2800" dirty="0">
                <a:latin typeface="Berlin Sans FB Demi" panose="020E0802020502020306" pitchFamily="34" charset="0"/>
              </a:rPr>
              <a:t> (P).</a:t>
            </a:r>
          </a:p>
          <a:p>
            <a:pPr lvl="0" algn="just" eaLnBrk="0" hangingPunct="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erlin Sans FB Demi" panose="020E0802020502020306" pitchFamily="34" charset="0"/>
              </a:rPr>
              <a:t>Kurva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penerimaaan</a:t>
            </a:r>
            <a:r>
              <a:rPr lang="en-US" sz="2800" dirty="0">
                <a:latin typeface="Berlin Sans FB Demi" panose="020E0802020502020306" pitchFamily="34" charset="0"/>
              </a:rPr>
              <a:t> total </a:t>
            </a:r>
            <a:r>
              <a:rPr lang="en-US" sz="2800" dirty="0" err="1">
                <a:latin typeface="Berlin Sans FB Demi" panose="020E0802020502020306" pitchFamily="34" charset="0"/>
              </a:rPr>
              <a:t>berbentuk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garis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lurus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dengan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sudut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kemiringan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positif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bergerak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mulai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dari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titik</a:t>
            </a:r>
            <a:r>
              <a:rPr lang="en-US" sz="2800" dirty="0">
                <a:latin typeface="Berlin Sans FB Demi" panose="020E0802020502020306" pitchFamily="34" charset="0"/>
              </a:rPr>
              <a:t> (0,0).</a:t>
            </a:r>
          </a:p>
          <a:p>
            <a:pPr marL="0" indent="0" algn="just" eaLnBrk="0" hangingPunct="0">
              <a:buNone/>
            </a:pPr>
            <a:r>
              <a:rPr lang="en-US" sz="2800" dirty="0">
                <a:latin typeface="Berlin Sans FB Demi" panose="020E0802020502020306" pitchFamily="34" charset="0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3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Kurva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Penerimaan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: </a:t>
            </a:r>
            <a:r>
              <a:rPr lang="en-US" sz="3200" i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TR, AR, MR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pada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Pasar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Persaingan</a:t>
            </a:r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Sempurna</a:t>
            </a:r>
            <a:endParaRPr lang="en-US" sz="32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63" y="2328863"/>
            <a:ext cx="7910511" cy="3397893"/>
          </a:xfrm>
        </p:spPr>
      </p:pic>
    </p:spTree>
    <p:extLst>
      <p:ext uri="{BB962C8B-B14F-4D97-AF65-F5344CB8AC3E}">
        <p14:creationId xmlns:p14="http://schemas.microsoft.com/office/powerpoint/2010/main" val="11342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6" y="324130"/>
            <a:ext cx="9404723" cy="1085850"/>
          </a:xfrm>
        </p:spPr>
        <p:txBody>
          <a:bodyPr/>
          <a:lstStyle/>
          <a:p>
            <a:r>
              <a:rPr lang="en-US" sz="32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Pemaksimuman</a:t>
            </a:r>
            <a:r>
              <a:rPr lang="en-US" sz="32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Keuntungan</a:t>
            </a:r>
            <a:r>
              <a:rPr lang="en-US" sz="32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pada</a:t>
            </a:r>
            <a:r>
              <a:rPr lang="en-US" sz="32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Pasar</a:t>
            </a:r>
            <a:r>
              <a:rPr lang="en-US" sz="32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Persaingan</a:t>
            </a:r>
            <a:r>
              <a:rPr lang="en-US" sz="32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Sempurna</a:t>
            </a:r>
            <a:r>
              <a:rPr lang="en-US" sz="2800" b="1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</a:br>
            <a:r>
              <a:rPr lang="en-US" sz="28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/>
            </a:r>
            <a:br>
              <a:rPr lang="en-US" sz="2800" b="1" dirty="0">
                <a:solidFill>
                  <a:srgbClr val="FFC000"/>
                </a:solidFill>
                <a:latin typeface="Berlin Sans FB Demi" panose="020E0802020502020306" pitchFamily="34" charset="0"/>
              </a:rPr>
            </a:br>
            <a:endParaRPr lang="en-US" sz="28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488" y="1714500"/>
            <a:ext cx="10711962" cy="4371975"/>
          </a:xfrm>
        </p:spPr>
        <p:txBody>
          <a:bodyPr>
            <a:noAutofit/>
          </a:bodyPr>
          <a:lstStyle/>
          <a:p>
            <a:pPr marL="0" indent="0" algn="just" eaLnBrk="0" hangingPunct="0">
              <a:buNone/>
            </a:pPr>
            <a:r>
              <a:rPr lang="en-US" sz="2600" dirty="0">
                <a:latin typeface="Berlin Sans FB Demi" panose="020E0802020502020306" pitchFamily="34" charset="0"/>
              </a:rPr>
              <a:t>Perusahaan </a:t>
            </a:r>
            <a:r>
              <a:rPr lang="en-US" sz="2600" dirty="0" err="1">
                <a:latin typeface="Berlin Sans FB Demi" panose="020E0802020502020306" pitchFamily="34" charset="0"/>
              </a:rPr>
              <a:t>akan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bekerja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dalam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situasi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jangka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pendek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dan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jangka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panjang</a:t>
            </a:r>
            <a:r>
              <a:rPr lang="en-US" sz="2600" dirty="0">
                <a:latin typeface="Berlin Sans FB Demi" panose="020E0802020502020306" pitchFamily="34" charset="0"/>
              </a:rPr>
              <a:t>, </a:t>
            </a:r>
            <a:r>
              <a:rPr lang="en-US" sz="2600" dirty="0" err="1">
                <a:latin typeface="Berlin Sans FB Demi" panose="020E0802020502020306" pitchFamily="34" charset="0"/>
              </a:rPr>
              <a:t>dimana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keduanya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memiliki</a:t>
            </a:r>
            <a:r>
              <a:rPr lang="en-US" sz="2600" dirty="0">
                <a:latin typeface="Berlin Sans FB Demi" panose="020E0802020502020306" pitchFamily="34" charset="0"/>
              </a:rPr>
              <a:t> model </a:t>
            </a:r>
            <a:r>
              <a:rPr lang="en-US" sz="2600" dirty="0" err="1">
                <a:latin typeface="Berlin Sans FB Demi" panose="020E0802020502020306" pitchFamily="34" charset="0"/>
              </a:rPr>
              <a:t>pemaksimuman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keuntungan</a:t>
            </a:r>
            <a:r>
              <a:rPr lang="en-US" sz="2600" dirty="0">
                <a:latin typeface="Berlin Sans FB Demi" panose="020E0802020502020306" pitchFamily="34" charset="0"/>
              </a:rPr>
              <a:t> (</a:t>
            </a:r>
            <a:r>
              <a:rPr lang="en-US" sz="2600" i="1" dirty="0">
                <a:latin typeface="Berlin Sans FB Demi" panose="020E0802020502020306" pitchFamily="34" charset="0"/>
              </a:rPr>
              <a:t>max profit</a:t>
            </a:r>
            <a:r>
              <a:rPr lang="en-US" sz="2600" dirty="0">
                <a:latin typeface="Berlin Sans FB Demi" panose="020E0802020502020306" pitchFamily="34" charset="0"/>
              </a:rPr>
              <a:t>) yang </a:t>
            </a:r>
            <a:r>
              <a:rPr lang="en-US" sz="2600" dirty="0" err="1">
                <a:latin typeface="Berlin Sans FB Demi" panose="020E0802020502020306" pitchFamily="34" charset="0"/>
              </a:rPr>
              <a:t>berbeda-beda</a:t>
            </a:r>
            <a:r>
              <a:rPr lang="en-US" sz="2600" dirty="0">
                <a:latin typeface="Berlin Sans FB Demi" panose="020E0802020502020306" pitchFamily="34" charset="0"/>
              </a:rPr>
              <a:t>. </a:t>
            </a:r>
            <a:r>
              <a:rPr lang="en-US" sz="2600" dirty="0" err="1">
                <a:latin typeface="Berlin Sans FB Demi" panose="020E0802020502020306" pitchFamily="34" charset="0"/>
              </a:rPr>
              <a:t>Analisis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jangka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pendek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i="1" dirty="0">
                <a:latin typeface="Berlin Sans FB Demi" panose="020E0802020502020306" pitchFamily="34" charset="0"/>
              </a:rPr>
              <a:t>(</a:t>
            </a:r>
            <a:r>
              <a:rPr lang="en-US" sz="2600" i="1" dirty="0" err="1">
                <a:latin typeface="Berlin Sans FB Demi" panose="020E0802020502020306" pitchFamily="34" charset="0"/>
              </a:rPr>
              <a:t>shrot</a:t>
            </a:r>
            <a:r>
              <a:rPr lang="en-US" sz="2600" i="1" dirty="0">
                <a:latin typeface="Berlin Sans FB Demi" panose="020E0802020502020306" pitchFamily="34" charset="0"/>
              </a:rPr>
              <a:t> run)</a:t>
            </a:r>
            <a:r>
              <a:rPr lang="en-US" sz="2600" dirty="0">
                <a:latin typeface="Berlin Sans FB Demi" panose="020E0802020502020306" pitchFamily="34" charset="0"/>
              </a:rPr>
              <a:t>, </a:t>
            </a:r>
            <a:r>
              <a:rPr lang="en-US" sz="2600" dirty="0" err="1">
                <a:latin typeface="Berlin Sans FB Demi" panose="020E0802020502020306" pitchFamily="34" charset="0"/>
              </a:rPr>
              <a:t>adalah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dianggap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setiap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produsen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tidak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bisa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menambah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kapasitas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pabriknya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dan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tidak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mungkin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bagi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 smtClean="0">
                <a:latin typeface="Berlin Sans FB Demi" panose="020E0802020502020306" pitchFamily="34" charset="0"/>
              </a:rPr>
              <a:t>produsen</a:t>
            </a:r>
            <a:r>
              <a:rPr lang="en-US" sz="2600" dirty="0" smtClean="0">
                <a:latin typeface="Berlin Sans FB Demi" panose="020E0802020502020306" pitchFamily="34" charset="0"/>
              </a:rPr>
              <a:t>-</a:t>
            </a:r>
            <a:endParaRPr lang="en-US" sz="2600" dirty="0">
              <a:latin typeface="Berlin Sans FB Demi" panose="020E0802020502020306" pitchFamily="34" charset="0"/>
            </a:endParaRPr>
          </a:p>
          <a:p>
            <a:pPr marL="0" indent="0" algn="just" eaLnBrk="0" hangingPunct="0">
              <a:buNone/>
            </a:pPr>
            <a:r>
              <a:rPr lang="en-US" sz="2600" dirty="0" err="1">
                <a:latin typeface="Berlin Sans FB Demi" panose="020E0802020502020306" pitchFamily="34" charset="0"/>
              </a:rPr>
              <a:t>produsen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baru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masuk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ke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dalam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pasar</a:t>
            </a:r>
            <a:r>
              <a:rPr lang="en-US" sz="2600" dirty="0">
                <a:latin typeface="Berlin Sans FB Demi" panose="020E0802020502020306" pitchFamily="34" charset="0"/>
              </a:rPr>
              <a:t>. </a:t>
            </a:r>
            <a:r>
              <a:rPr lang="en-US" sz="2600" dirty="0" err="1">
                <a:latin typeface="Berlin Sans FB Demi" panose="020E0802020502020306" pitchFamily="34" charset="0"/>
              </a:rPr>
              <a:t>Sedangkan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analisis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jangka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panjang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i="1" dirty="0">
                <a:latin typeface="Berlin Sans FB Demi" panose="020E0802020502020306" pitchFamily="34" charset="0"/>
              </a:rPr>
              <a:t>(long run) </a:t>
            </a:r>
            <a:r>
              <a:rPr lang="en-US" sz="2600" dirty="0" err="1">
                <a:latin typeface="Berlin Sans FB Demi" panose="020E0802020502020306" pitchFamily="34" charset="0"/>
              </a:rPr>
              <a:t>adalah</a:t>
            </a:r>
            <a:r>
              <a:rPr lang="en-US" sz="2600" dirty="0">
                <a:latin typeface="Berlin Sans FB Demi" panose="020E0802020502020306" pitchFamily="34" charset="0"/>
              </a:rPr>
              <a:t> di </a:t>
            </a:r>
            <a:r>
              <a:rPr lang="en-US" sz="2600" dirty="0" err="1">
                <a:latin typeface="Berlin Sans FB Demi" panose="020E0802020502020306" pitchFamily="34" charset="0"/>
              </a:rPr>
              <a:t>mana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dimungkinkan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adanya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baik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perluasan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kapasitas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pabrik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oleh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perusahaan-perusahaan</a:t>
            </a:r>
            <a:r>
              <a:rPr lang="en-US" sz="2600" dirty="0">
                <a:latin typeface="Berlin Sans FB Demi" panose="020E0802020502020306" pitchFamily="34" charset="0"/>
              </a:rPr>
              <a:t> yang </a:t>
            </a:r>
            <a:r>
              <a:rPr lang="en-US" sz="2600" dirty="0" err="1">
                <a:latin typeface="Berlin Sans FB Demi" panose="020E0802020502020306" pitchFamily="34" charset="0"/>
              </a:rPr>
              <a:t>telah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ada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maupun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pembangunan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pabrik-pabrik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baru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oleh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pengusaha-pengusaha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baru</a:t>
            </a:r>
            <a:r>
              <a:rPr lang="en-US" sz="2600" dirty="0">
                <a:latin typeface="Berlin Sans FB Demi" panose="020E0802020502020306" pitchFamily="34" charset="0"/>
              </a:rPr>
              <a:t> yang </a:t>
            </a:r>
            <a:r>
              <a:rPr lang="en-US" sz="2600" dirty="0" err="1">
                <a:latin typeface="Berlin Sans FB Demi" panose="020E0802020502020306" pitchFamily="34" charset="0"/>
              </a:rPr>
              <a:t>masuk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ke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pasar</a:t>
            </a:r>
            <a:r>
              <a:rPr lang="en-US" sz="2600" dirty="0">
                <a:latin typeface="Berlin Sans FB Demi" panose="020E0802020502020306" pitchFamily="34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77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195543"/>
            <a:ext cx="9765085" cy="1076045"/>
          </a:xfrm>
        </p:spPr>
        <p:txBody>
          <a:bodyPr/>
          <a:lstStyle/>
          <a:p>
            <a:r>
              <a:rPr lang="en-US" sz="36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Pemaksimuman</a:t>
            </a:r>
            <a:r>
              <a:rPr lang="en-US" sz="36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Keuntungan</a:t>
            </a:r>
            <a:r>
              <a:rPr lang="en-US" sz="36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pada</a:t>
            </a:r>
            <a:r>
              <a:rPr lang="en-US" sz="36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Ekuilibrium</a:t>
            </a:r>
            <a:endParaRPr lang="en-US" sz="36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0348"/>
            <a:ext cx="11358561" cy="5019040"/>
          </a:xfrm>
        </p:spPr>
        <p:txBody>
          <a:bodyPr>
            <a:normAutofit/>
          </a:bodyPr>
          <a:lstStyle/>
          <a:p>
            <a:pPr algn="just" eaLnBrk="0" hangingPunct="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Berlin Sans FB Demi" panose="020E0802020502020306" pitchFamily="34" charset="0"/>
              </a:rPr>
              <a:t>Suatu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perusahaan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dalam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kondisi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ekuilibrium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ketika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ia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mencapai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keuntungan</a:t>
            </a:r>
            <a:r>
              <a:rPr lang="en-US" sz="2800" dirty="0">
                <a:latin typeface="Berlin Sans FB Demi" panose="020E0802020502020306" pitchFamily="34" charset="0"/>
              </a:rPr>
              <a:t> (</a:t>
            </a:r>
            <a:r>
              <a:rPr lang="en-US" sz="2800" i="1" dirty="0">
                <a:latin typeface="Berlin Sans FB Demi" panose="020E0802020502020306" pitchFamily="34" charset="0"/>
              </a:rPr>
              <a:t>profit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i="1" dirty="0">
                <a:latin typeface="Berlin Sans FB Demi" panose="020E0802020502020306" pitchFamily="34" charset="0"/>
              </a:rPr>
              <a:t>π</a:t>
            </a:r>
            <a:r>
              <a:rPr lang="en-US" sz="2800" dirty="0">
                <a:latin typeface="Berlin Sans FB Demi" panose="020E0802020502020306" pitchFamily="34" charset="0"/>
              </a:rPr>
              <a:t>) </a:t>
            </a:r>
            <a:r>
              <a:rPr lang="en-US" sz="2800" dirty="0" err="1">
                <a:latin typeface="Berlin Sans FB Demi" panose="020E0802020502020306" pitchFamily="34" charset="0"/>
              </a:rPr>
              <a:t>maksimum</a:t>
            </a:r>
            <a:r>
              <a:rPr lang="en-US" sz="2800" dirty="0">
                <a:latin typeface="Berlin Sans FB Demi" panose="020E0802020502020306" pitchFamily="34" charset="0"/>
              </a:rPr>
              <a:t>. </a:t>
            </a:r>
          </a:p>
          <a:p>
            <a:pPr algn="just" eaLnBrk="0" hangingPunct="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Keuntungan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>
                <a:latin typeface="Berlin Sans FB Demi" panose="020E0802020502020306" pitchFamily="34" charset="0"/>
              </a:rPr>
              <a:t>(</a:t>
            </a:r>
            <a:r>
              <a:rPr lang="en-US" sz="2800" i="1" dirty="0">
                <a:latin typeface="Berlin Sans FB Demi" panose="020E0802020502020306" pitchFamily="34" charset="0"/>
              </a:rPr>
              <a:t>π</a:t>
            </a:r>
            <a:r>
              <a:rPr lang="en-US" sz="2800" dirty="0">
                <a:latin typeface="Berlin Sans FB Demi" panose="020E0802020502020306" pitchFamily="34" charset="0"/>
              </a:rPr>
              <a:t>) </a:t>
            </a:r>
            <a:r>
              <a:rPr lang="en-US" sz="2800" dirty="0" err="1">
                <a:latin typeface="Berlin Sans FB Demi" panose="020E0802020502020306" pitchFamily="34" charset="0"/>
              </a:rPr>
              <a:t>adalah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perbedaan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atau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selisih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antara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i="1" dirty="0" err="1" smtClean="0">
                <a:latin typeface="Berlin Sans FB Demi" panose="020E0802020502020306" pitchFamily="34" charset="0"/>
              </a:rPr>
              <a:t>totalcost</a:t>
            </a:r>
            <a:r>
              <a:rPr lang="en-US" sz="2800" i="1" dirty="0" smtClean="0">
                <a:latin typeface="Berlin Sans FB Demi" panose="020E0802020502020306" pitchFamily="34" charset="0"/>
              </a:rPr>
              <a:t> </a:t>
            </a:r>
            <a:r>
              <a:rPr lang="en-US" sz="2800" i="1" dirty="0">
                <a:latin typeface="Berlin Sans FB Demi" panose="020E0802020502020306" pitchFamily="34" charset="0"/>
              </a:rPr>
              <a:t>(TC)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i="1" dirty="0" smtClean="0">
                <a:latin typeface="Berlin Sans FB Demi" panose="020E0802020502020306" pitchFamily="34" charset="0"/>
              </a:rPr>
              <a:t>total </a:t>
            </a:r>
            <a:r>
              <a:rPr lang="en-US" sz="2800" spc="600" baseline="30000" dirty="0" err="1" smtClean="0">
                <a:latin typeface="Berlin Sans FB Demi" panose="020E0802020502020306" pitchFamily="34" charset="0"/>
              </a:rPr>
              <a:t>A</a:t>
            </a:r>
            <a:r>
              <a:rPr lang="en-US" sz="2800" i="1" dirty="0" err="1" smtClean="0">
                <a:latin typeface="Berlin Sans FB Demi" panose="020E0802020502020306" pitchFamily="34" charset="0"/>
              </a:rPr>
              <a:t>revenue</a:t>
            </a:r>
            <a:r>
              <a:rPr lang="en-US" sz="2800" i="1" dirty="0" smtClean="0">
                <a:latin typeface="Berlin Sans FB Demi" panose="020E0802020502020306" pitchFamily="34" charset="0"/>
              </a:rPr>
              <a:t> </a:t>
            </a:r>
            <a:r>
              <a:rPr lang="en-US" sz="2800" i="1" dirty="0">
                <a:latin typeface="Berlin Sans FB Demi" panose="020E0802020502020306" pitchFamily="34" charset="0"/>
              </a:rPr>
              <a:t>(TR). </a:t>
            </a:r>
            <a:endParaRPr lang="en-US" sz="2800" i="1" dirty="0" smtClean="0">
              <a:latin typeface="Berlin Sans FB Demi" panose="020E0802020502020306" pitchFamily="34" charset="0"/>
            </a:endParaRPr>
          </a:p>
          <a:p>
            <a:pPr algn="just" eaLnBrk="0" hangingPunct="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Dengan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demikian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dapat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dituliskan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latin typeface="Berlin Sans FB Demi" panose="020E0802020502020306" pitchFamily="34" charset="0"/>
              </a:rPr>
              <a:t>sebagai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latin typeface="Berlin Sans FB Demi" panose="020E0802020502020306" pitchFamily="34" charset="0"/>
              </a:rPr>
              <a:t>berikut</a:t>
            </a:r>
            <a:r>
              <a:rPr lang="en-US" sz="2800" dirty="0">
                <a:latin typeface="Berlin Sans FB Demi" panose="020E0802020502020306" pitchFamily="34" charset="0"/>
              </a:rPr>
              <a:t>: </a:t>
            </a:r>
            <a:r>
              <a:rPr lang="en-US" sz="2800" i="1" dirty="0">
                <a:latin typeface="Berlin Sans FB Demi" panose="020E0802020502020306" pitchFamily="34" charset="0"/>
              </a:rPr>
              <a:t>π </a:t>
            </a:r>
            <a:r>
              <a:rPr lang="en-US" sz="2800" dirty="0">
                <a:latin typeface="Berlin Sans FB Demi" panose="020E0802020502020306" pitchFamily="34" charset="0"/>
              </a:rPr>
              <a:t>= TR – </a:t>
            </a:r>
            <a:r>
              <a:rPr lang="en-US" sz="2800" dirty="0" smtClean="0">
                <a:latin typeface="Berlin Sans FB Demi" panose="020E0802020502020306" pitchFamily="34" charset="0"/>
              </a:rPr>
              <a:t>TC.</a:t>
            </a:r>
          </a:p>
          <a:p>
            <a:pPr algn="just" eaLnBrk="0" hangingPunct="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Berlin Sans FB Demi" panose="020E0802020502020306" pitchFamily="34" charset="0"/>
              </a:rPr>
              <a:t>Ekuilibrium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perusahaan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dalam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asumsi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persaingan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sempurna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secara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grafis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dapat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ditunjukkan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melalui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dua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pendekatan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yaitu</a:t>
            </a:r>
            <a:r>
              <a:rPr lang="en-US" sz="2800" dirty="0">
                <a:latin typeface="Berlin Sans FB Demi" panose="020E0802020502020306" pitchFamily="34" charset="0"/>
              </a:rPr>
              <a:t> :</a:t>
            </a:r>
          </a:p>
          <a:p>
            <a:pPr marL="971550" lvl="1" indent="-514350" algn="just" eaLnBrk="0" hangingPunct="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dirty="0" err="1">
                <a:latin typeface="Berlin Sans FB Demi" panose="020E0802020502020306" pitchFamily="34" charset="0"/>
              </a:rPr>
              <a:t>Menggunakan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kurva</a:t>
            </a:r>
            <a:r>
              <a:rPr lang="en-US" sz="2800" dirty="0">
                <a:latin typeface="Berlin Sans FB Demi" panose="020E0802020502020306" pitchFamily="34" charset="0"/>
              </a:rPr>
              <a:t> TR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</a:rPr>
              <a:t>TC</a:t>
            </a:r>
          </a:p>
          <a:p>
            <a:pPr marL="971550" lvl="1" indent="-514350" algn="just" eaLnBrk="0" hangingPunct="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dirty="0" err="1" smtClean="0">
                <a:latin typeface="Berlin Sans FB Demi" panose="020E0802020502020306" pitchFamily="34" charset="0"/>
              </a:rPr>
              <a:t>Menggunakan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kurva</a:t>
            </a:r>
            <a:r>
              <a:rPr lang="en-US" sz="2800" dirty="0">
                <a:latin typeface="Berlin Sans FB Demi" panose="020E0802020502020306" pitchFamily="34" charset="0"/>
              </a:rPr>
              <a:t> MR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MC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8" y="166968"/>
            <a:ext cx="9404723" cy="1104620"/>
          </a:xfrm>
        </p:spPr>
        <p:txBody>
          <a:bodyPr/>
          <a:lstStyle/>
          <a:p>
            <a:pPr lvl="0"/>
            <a:r>
              <a:rPr lang="en-US" sz="36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Ekuilibrium</a:t>
            </a:r>
            <a:r>
              <a:rPr lang="en-US" sz="36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Perusahaan </a:t>
            </a:r>
            <a:r>
              <a:rPr lang="en-US" sz="36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Menggunakan</a:t>
            </a:r>
            <a:r>
              <a:rPr lang="en-US" sz="36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Kurva</a:t>
            </a:r>
            <a:r>
              <a:rPr lang="en-US" sz="36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TR </a:t>
            </a:r>
            <a:r>
              <a:rPr lang="en-US" sz="36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dan</a:t>
            </a:r>
            <a:r>
              <a:rPr lang="en-US" sz="36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TC</a:t>
            </a:r>
            <a:br>
              <a:rPr lang="en-US" sz="3600" b="1" dirty="0">
                <a:solidFill>
                  <a:srgbClr val="FFC000"/>
                </a:solidFill>
                <a:latin typeface="Berlin Sans FB Demi" panose="020E0802020502020306" pitchFamily="34" charset="0"/>
              </a:rPr>
            </a:br>
            <a:endParaRPr lang="en-US" sz="36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495705"/>
            <a:ext cx="10287000" cy="506225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Berlin Sans FB Demi" panose="020E0802020502020306" pitchFamily="34" charset="0"/>
              </a:rPr>
              <a:t>Kurva</a:t>
            </a:r>
            <a:r>
              <a:rPr lang="en-US" sz="2200" dirty="0" smtClean="0">
                <a:latin typeface="Berlin Sans FB Demi" panose="020E0802020502020306" pitchFamily="34" charset="0"/>
              </a:rPr>
              <a:t> TR </a:t>
            </a:r>
            <a:r>
              <a:rPr lang="en-US" sz="2200" dirty="0" err="1">
                <a:latin typeface="Berlin Sans FB Demi" panose="020E0802020502020306" pitchFamily="34" charset="0"/>
              </a:rPr>
              <a:t>adalah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suatu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garis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lurus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melalui</a:t>
            </a:r>
            <a:r>
              <a:rPr lang="en-US" sz="2200" dirty="0">
                <a:latin typeface="Berlin Sans FB Demi" panose="020E0802020502020306" pitchFamily="34" charset="0"/>
              </a:rPr>
              <a:t> origin, yang </a:t>
            </a:r>
            <a:r>
              <a:rPr lang="en-US" sz="2200" dirty="0" err="1">
                <a:latin typeface="Berlin Sans FB Demi" panose="020E0802020502020306" pitchFamily="34" charset="0"/>
              </a:rPr>
              <a:t>menunjukkan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bahwa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harga</a:t>
            </a:r>
            <a:r>
              <a:rPr lang="en-US" sz="2200" dirty="0">
                <a:latin typeface="Berlin Sans FB Demi" panose="020E0802020502020306" pitchFamily="34" charset="0"/>
              </a:rPr>
              <a:t> output </a:t>
            </a:r>
            <a:r>
              <a:rPr lang="en-US" sz="2200" dirty="0" err="1">
                <a:latin typeface="Berlin Sans FB Demi" panose="020E0802020502020306" pitchFamily="34" charset="0"/>
              </a:rPr>
              <a:t>adalah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konstan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pada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semua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tingkat</a:t>
            </a:r>
            <a:r>
              <a:rPr lang="en-US" sz="2200" dirty="0">
                <a:latin typeface="Berlin Sans FB Demi" panose="020E0802020502020306" pitchFamily="34" charset="0"/>
              </a:rPr>
              <a:t> output. </a:t>
            </a:r>
            <a:r>
              <a:rPr lang="en-US" sz="2200" dirty="0" err="1">
                <a:latin typeface="Berlin Sans FB Demi" panose="020E0802020502020306" pitchFamily="34" charset="0"/>
              </a:rPr>
              <a:t>Produsen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akan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selalu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menerima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harga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atau</a:t>
            </a:r>
            <a:r>
              <a:rPr lang="en-US" sz="2200" dirty="0">
                <a:latin typeface="Berlin Sans FB Demi" panose="020E0802020502020306" pitchFamily="34" charset="0"/>
              </a:rPr>
              <a:t> price taker </a:t>
            </a:r>
            <a:r>
              <a:rPr lang="en-US" sz="2200" dirty="0" err="1">
                <a:latin typeface="Berlin Sans FB Demi" panose="020E0802020502020306" pitchFamily="34" charset="0"/>
              </a:rPr>
              <a:t>dan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dapat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menjual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setiap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outputnya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pada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harga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pasar</a:t>
            </a:r>
            <a:r>
              <a:rPr lang="en-US" sz="2200" dirty="0">
                <a:latin typeface="Berlin Sans FB Demi" panose="020E0802020502020306" pitchFamily="34" charset="0"/>
              </a:rPr>
              <a:t> yang </a:t>
            </a:r>
            <a:r>
              <a:rPr lang="en-US" sz="2200" dirty="0" err="1">
                <a:latin typeface="Berlin Sans FB Demi" panose="020E0802020502020306" pitchFamily="34" charset="0"/>
              </a:rPr>
              <a:t>berlaku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dengan</a:t>
            </a:r>
            <a:r>
              <a:rPr lang="en-US" sz="2200" dirty="0">
                <a:latin typeface="Berlin Sans FB Demi" panose="020E0802020502020306" pitchFamily="34" charset="0"/>
              </a:rPr>
              <a:t> TR yang </a:t>
            </a:r>
            <a:r>
              <a:rPr lang="en-US" sz="2200" dirty="0" err="1" smtClean="0">
                <a:latin typeface="Berlin Sans FB Demi" panose="020E0802020502020306" pitchFamily="34" charset="0"/>
              </a:rPr>
              <a:t>naik</a:t>
            </a:r>
            <a:r>
              <a:rPr lang="en-US" sz="2200" dirty="0" smtClean="0">
                <a:latin typeface="Berlin Sans FB Demi" panose="020E0802020502020306" pitchFamily="34" charset="0"/>
              </a:rPr>
              <a:t> </a:t>
            </a:r>
            <a:r>
              <a:rPr lang="en-US" sz="2200" dirty="0" err="1" smtClean="0">
                <a:latin typeface="Berlin Sans FB Demi" panose="020E0802020502020306" pitchFamily="34" charset="0"/>
              </a:rPr>
              <a:t>secara</a:t>
            </a:r>
            <a:r>
              <a:rPr lang="en-US" sz="2200" dirty="0" smtClean="0">
                <a:latin typeface="Berlin Sans FB Demi" panose="020E0802020502020306" pitchFamily="34" charset="0"/>
              </a:rPr>
              <a:t> </a:t>
            </a:r>
            <a:r>
              <a:rPr lang="en-US" sz="2200" dirty="0" err="1" smtClean="0">
                <a:latin typeface="Berlin Sans FB Demi" panose="020E0802020502020306" pitchFamily="34" charset="0"/>
              </a:rPr>
              <a:t>proporsional</a:t>
            </a:r>
            <a:r>
              <a:rPr lang="en-US" sz="2200" dirty="0" smtClean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dengan</a:t>
            </a:r>
            <a:r>
              <a:rPr lang="en-US" sz="2200" dirty="0">
                <a:latin typeface="Berlin Sans FB Demi" panose="020E0802020502020306" pitchFamily="34" charset="0"/>
              </a:rPr>
              <a:t> volume </a:t>
            </a:r>
            <a:r>
              <a:rPr lang="en-US" sz="2200" dirty="0" err="1">
                <a:latin typeface="Berlin Sans FB Demi" panose="020E0802020502020306" pitchFamily="34" charset="0"/>
              </a:rPr>
              <a:t>penjualannya</a:t>
            </a:r>
            <a:r>
              <a:rPr lang="en-US" sz="2200" dirty="0">
                <a:latin typeface="Berlin Sans FB Demi" panose="020E0802020502020306" pitchFamily="34" charset="0"/>
              </a:rPr>
              <a:t>. </a:t>
            </a:r>
            <a:endParaRPr lang="en-US" sz="2200" dirty="0" smtClean="0">
              <a:latin typeface="Berlin Sans FB Demi" panose="020E0802020502020306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Berlin Sans FB Demi" panose="020E0802020502020306" pitchFamily="34" charset="0"/>
              </a:rPr>
              <a:t>Slope </a:t>
            </a:r>
            <a:r>
              <a:rPr lang="en-US" sz="2200" dirty="0" err="1" smtClean="0">
                <a:latin typeface="Berlin Sans FB Demi" panose="020E0802020502020306" pitchFamily="34" charset="0"/>
              </a:rPr>
              <a:t>kurva</a:t>
            </a:r>
            <a:r>
              <a:rPr lang="en-US" sz="2200" dirty="0" smtClean="0">
                <a:latin typeface="Berlin Sans FB Demi" panose="020E0802020502020306" pitchFamily="34" charset="0"/>
              </a:rPr>
              <a:t> TR </a:t>
            </a:r>
            <a:r>
              <a:rPr lang="en-US" sz="2200" dirty="0" err="1">
                <a:latin typeface="Berlin Sans FB Demi" panose="020E0802020502020306" pitchFamily="34" charset="0"/>
              </a:rPr>
              <a:t>adalah</a:t>
            </a:r>
            <a:r>
              <a:rPr lang="en-US" sz="2200" dirty="0">
                <a:latin typeface="Berlin Sans FB Demi" panose="020E0802020502020306" pitchFamily="34" charset="0"/>
              </a:rPr>
              <a:t> marginal revenue (MR). </a:t>
            </a:r>
            <a:endParaRPr lang="en-US" sz="2200" dirty="0" smtClean="0">
              <a:latin typeface="Berlin Sans FB Demi" panose="020E0802020502020306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Berlin Sans FB Demi" panose="020E0802020502020306" pitchFamily="34" charset="0"/>
              </a:rPr>
              <a:t>MR </a:t>
            </a:r>
            <a:r>
              <a:rPr lang="en-US" sz="2200" dirty="0" err="1" smtClean="0">
                <a:latin typeface="Berlin Sans FB Demi" panose="020E0802020502020306" pitchFamily="34" charset="0"/>
              </a:rPr>
              <a:t>ini</a:t>
            </a:r>
            <a:r>
              <a:rPr lang="en-US" sz="2200" dirty="0" smtClean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konstan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dan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sama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dengan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harga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pasar</a:t>
            </a:r>
            <a:r>
              <a:rPr lang="en-US" sz="2200" dirty="0">
                <a:latin typeface="Berlin Sans FB Demi" panose="020E0802020502020306" pitchFamily="34" charset="0"/>
              </a:rPr>
              <a:t>(P), </a:t>
            </a:r>
            <a:r>
              <a:rPr lang="en-US" sz="2200" dirty="0" err="1">
                <a:latin typeface="Berlin Sans FB Demi" panose="020E0802020502020306" pitchFamily="34" charset="0"/>
              </a:rPr>
              <a:t>karena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semua</a:t>
            </a:r>
            <a:r>
              <a:rPr lang="en-US" sz="2200" dirty="0">
                <a:latin typeface="Berlin Sans FB Demi" panose="020E0802020502020306" pitchFamily="34" charset="0"/>
              </a:rPr>
              <a:t> unit output </a:t>
            </a:r>
            <a:r>
              <a:rPr lang="en-US" sz="2200" dirty="0" err="1">
                <a:latin typeface="Berlin Sans FB Demi" panose="020E0802020502020306" pitchFamily="34" charset="0"/>
              </a:rPr>
              <a:t>dijual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pada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harga</a:t>
            </a:r>
            <a:r>
              <a:rPr lang="en-US" sz="2200" dirty="0">
                <a:latin typeface="Berlin Sans FB Demi" panose="020E0802020502020306" pitchFamily="34" charset="0"/>
              </a:rPr>
              <a:t> yang </a:t>
            </a:r>
            <a:r>
              <a:rPr lang="en-US" sz="2200" dirty="0" err="1">
                <a:latin typeface="Berlin Sans FB Demi" panose="020E0802020502020306" pitchFamily="34" charset="0"/>
              </a:rPr>
              <a:t>sama</a:t>
            </a:r>
            <a:r>
              <a:rPr lang="en-US" sz="2200" dirty="0" smtClean="0">
                <a:latin typeface="Berlin Sans FB Demi" panose="020E0802020502020306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Berlin Sans FB Demi" panose="020E0802020502020306" pitchFamily="34" charset="0"/>
              </a:rPr>
              <a:t>Dengan</a:t>
            </a:r>
            <a:r>
              <a:rPr lang="en-US" sz="2200" dirty="0" smtClean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demikian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secara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matematis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dapat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dituliskan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smtClean="0">
                <a:latin typeface="Berlin Sans FB Demi" panose="020E0802020502020306" pitchFamily="34" charset="0"/>
              </a:rPr>
              <a:t>: </a:t>
            </a:r>
          </a:p>
          <a:p>
            <a:pPr marL="400050" lvl="1" indent="0" algn="just">
              <a:buNone/>
            </a:pPr>
            <a:r>
              <a:rPr lang="en-US" sz="2200" dirty="0" smtClean="0">
                <a:latin typeface="Berlin Sans FB Demi" panose="020E0802020502020306" pitchFamily="34" charset="0"/>
              </a:rPr>
              <a:t>MR </a:t>
            </a:r>
            <a:r>
              <a:rPr lang="en-US" sz="2200" dirty="0">
                <a:latin typeface="Berlin Sans FB Demi" panose="020E0802020502020306" pitchFamily="34" charset="0"/>
              </a:rPr>
              <a:t>= AR = P = </a:t>
            </a:r>
            <a:r>
              <a:rPr lang="en-US" sz="2200" dirty="0" err="1" smtClean="0">
                <a:latin typeface="Berlin Sans FB Demi" panose="020E0802020502020306" pitchFamily="34" charset="0"/>
              </a:rPr>
              <a:t>P</a:t>
            </a:r>
            <a:r>
              <a:rPr lang="en-US" sz="2200" baseline="-25000" dirty="0" err="1" smtClean="0">
                <a:latin typeface="Berlin Sans FB Demi" panose="020E0802020502020306" pitchFamily="34" charset="0"/>
              </a:rPr>
              <a:t>ekuilibrium</a:t>
            </a:r>
            <a:r>
              <a:rPr lang="en-US" sz="2200" dirty="0" smtClean="0">
                <a:latin typeface="Berlin Sans FB Demi" panose="020E0802020502020306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Berlin Sans FB Demi" panose="020E0802020502020306" pitchFamily="34" charset="0"/>
              </a:rPr>
              <a:t>Perusahaan </a:t>
            </a:r>
            <a:r>
              <a:rPr lang="en-US" sz="2200" dirty="0" err="1">
                <a:latin typeface="Berlin Sans FB Demi" panose="020E0802020502020306" pitchFamily="34" charset="0"/>
              </a:rPr>
              <a:t>mencapai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keuntungan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maksimum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pada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penjualan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smtClean="0">
                <a:latin typeface="Berlin Sans FB Demi" panose="020E0802020502020306" pitchFamily="34" charset="0"/>
              </a:rPr>
              <a:t>output </a:t>
            </a:r>
            <a:r>
              <a:rPr lang="en-US" sz="2200" dirty="0" err="1" smtClean="0">
                <a:latin typeface="Berlin Sans FB Demi" panose="020E0802020502020306" pitchFamily="34" charset="0"/>
              </a:rPr>
              <a:t>ekuilibrium</a:t>
            </a:r>
            <a:r>
              <a:rPr lang="en-US" sz="2200" dirty="0" smtClean="0">
                <a:latin typeface="Berlin Sans FB Demi" panose="020E0802020502020306" pitchFamily="34" charset="0"/>
              </a:rPr>
              <a:t> ,di </a:t>
            </a:r>
            <a:r>
              <a:rPr lang="en-US" sz="2200" dirty="0" err="1">
                <a:latin typeface="Berlin Sans FB Demi" panose="020E0802020502020306" pitchFamily="34" charset="0"/>
              </a:rPr>
              <a:t>mana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jarak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vertikal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antara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>
                <a:latin typeface="Berlin Sans FB Demi" panose="020E0802020502020306" pitchFamily="34" charset="0"/>
              </a:rPr>
              <a:t>kurvr</a:t>
            </a:r>
            <a:r>
              <a:rPr lang="en-US" sz="2200" dirty="0">
                <a:latin typeface="Berlin Sans FB Demi" panose="020E0802020502020306" pitchFamily="34" charset="0"/>
              </a:rPr>
              <a:t> TR </a:t>
            </a:r>
            <a:r>
              <a:rPr lang="en-US" sz="2200" dirty="0" err="1">
                <a:latin typeface="Berlin Sans FB Demi" panose="020E0802020502020306" pitchFamily="34" charset="0"/>
              </a:rPr>
              <a:t>dan</a:t>
            </a:r>
            <a:r>
              <a:rPr lang="en-US" sz="2200" dirty="0">
                <a:latin typeface="Berlin Sans FB Demi" panose="020E0802020502020306" pitchFamily="34" charset="0"/>
              </a:rPr>
              <a:t> </a:t>
            </a:r>
            <a:r>
              <a:rPr lang="en-US" sz="2200" dirty="0" err="1" smtClean="0">
                <a:latin typeface="Berlin Sans FB Demi" panose="020E0802020502020306" pitchFamily="34" charset="0"/>
              </a:rPr>
              <a:t>kurva</a:t>
            </a:r>
            <a:r>
              <a:rPr lang="en-US" sz="2200" dirty="0" smtClean="0">
                <a:latin typeface="Berlin Sans FB Demi" panose="020E0802020502020306" pitchFamily="34" charset="0"/>
              </a:rPr>
              <a:t> TC </a:t>
            </a:r>
            <a:r>
              <a:rPr lang="en-US" sz="2200" dirty="0">
                <a:latin typeface="Berlin Sans FB Demi" panose="020E0802020502020306" pitchFamily="34" charset="0"/>
              </a:rPr>
              <a:t>paling </a:t>
            </a:r>
            <a:r>
              <a:rPr lang="en-US" sz="2200" dirty="0" err="1">
                <a:latin typeface="Berlin Sans FB Demi" panose="020E0802020502020306" pitchFamily="34" charset="0"/>
              </a:rPr>
              <a:t>lebar</a:t>
            </a:r>
            <a:r>
              <a:rPr lang="en-US" sz="2200" dirty="0">
                <a:latin typeface="Berlin Sans FB Demi" panose="020E08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8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Kurva</a:t>
            </a:r>
            <a:r>
              <a:rPr lang="en-US" sz="28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Kondisi</a:t>
            </a:r>
            <a:r>
              <a:rPr lang="en-US" sz="28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Ekuilibrium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Digambarkan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oleh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Kurva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TR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TC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74" y="1630947"/>
            <a:ext cx="6373932" cy="4477299"/>
          </a:xfrm>
        </p:spPr>
      </p:pic>
    </p:spTree>
    <p:extLst>
      <p:ext uri="{BB962C8B-B14F-4D97-AF65-F5344CB8AC3E}">
        <p14:creationId xmlns:p14="http://schemas.microsoft.com/office/powerpoint/2010/main" val="32160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98" y="138393"/>
            <a:ext cx="9404723" cy="904595"/>
          </a:xfrm>
        </p:spPr>
        <p:txBody>
          <a:bodyPr/>
          <a:lstStyle/>
          <a:p>
            <a:r>
              <a:rPr lang="en-US" sz="4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PASAR</a:t>
            </a:r>
            <a:endParaRPr lang="en-US" sz="44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1" y="1085851"/>
            <a:ext cx="10898189" cy="5314949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Berlin Sans FB Demi" panose="020E0802020502020306" pitchFamily="34" charset="0"/>
              </a:rPr>
              <a:t>T</a:t>
            </a:r>
            <a:r>
              <a:rPr lang="en-US" sz="3200" dirty="0" err="1" smtClean="0">
                <a:latin typeface="Berlin Sans FB Demi" panose="020E0802020502020306" pitchFamily="34" charset="0"/>
              </a:rPr>
              <a:t>erjadi</a:t>
            </a:r>
            <a:r>
              <a:rPr lang="en-US" sz="3200" dirty="0" smtClean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interaksi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antara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konsumen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 smtClean="0">
                <a:latin typeface="Berlin Sans FB Demi" panose="020E0802020502020306" pitchFamily="34" charset="0"/>
              </a:rPr>
              <a:t>produsen</a:t>
            </a:r>
            <a:endParaRPr lang="en-US" sz="3200" dirty="0" smtClean="0">
              <a:latin typeface="Berlin Sans FB Demi" panose="020E0802020502020306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Berlin Sans FB Demi" panose="020E0802020502020306" pitchFamily="34" charset="0"/>
              </a:rPr>
              <a:t>Permintaan</a:t>
            </a:r>
            <a:r>
              <a:rPr lang="en-US" sz="3200" dirty="0" smtClean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menggambarkan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keinginan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konsumen</a:t>
            </a:r>
            <a:r>
              <a:rPr lang="en-US" sz="3200" dirty="0">
                <a:latin typeface="Berlin Sans FB Demi" panose="020E0802020502020306" pitchFamily="34" charset="0"/>
              </a:rPr>
              <a:t>, </a:t>
            </a:r>
            <a:r>
              <a:rPr lang="en-US" sz="3200" dirty="0" err="1">
                <a:latin typeface="Berlin Sans FB Demi" panose="020E0802020502020306" pitchFamily="34" charset="0"/>
              </a:rPr>
              <a:t>sementara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penawaran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menggambarkan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keinginan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produsen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atau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 smtClean="0">
                <a:latin typeface="Berlin Sans FB Demi" panose="020E0802020502020306" pitchFamily="34" charset="0"/>
              </a:rPr>
              <a:t>penjual</a:t>
            </a:r>
            <a:endParaRPr lang="en-US" sz="3200" dirty="0" smtClean="0">
              <a:latin typeface="Berlin Sans FB Demi" panose="020E0802020502020306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Berlin Sans FB Demi" panose="020E0802020502020306" pitchFamily="34" charset="0"/>
              </a:rPr>
              <a:t>Konsumen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lebih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menyukai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harga</a:t>
            </a:r>
            <a:r>
              <a:rPr lang="en-US" sz="3200" dirty="0">
                <a:latin typeface="Berlin Sans FB Demi" panose="020E0802020502020306" pitchFamily="34" charset="0"/>
              </a:rPr>
              <a:t> yang </a:t>
            </a:r>
            <a:r>
              <a:rPr lang="en-US" sz="3200" dirty="0" err="1">
                <a:latin typeface="Berlin Sans FB Demi" panose="020E0802020502020306" pitchFamily="34" charset="0"/>
              </a:rPr>
              <a:t>murah</a:t>
            </a:r>
            <a:r>
              <a:rPr lang="en-US" sz="3200" dirty="0">
                <a:latin typeface="Berlin Sans FB Demi" panose="020E0802020502020306" pitchFamily="34" charset="0"/>
              </a:rPr>
              <a:t>, </a:t>
            </a:r>
            <a:r>
              <a:rPr lang="en-US" sz="3200" dirty="0" err="1">
                <a:latin typeface="Berlin Sans FB Demi" panose="020E0802020502020306" pitchFamily="34" charset="0"/>
              </a:rPr>
              <a:t>sebaliknya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produsen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lebih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menyukai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harga</a:t>
            </a:r>
            <a:r>
              <a:rPr lang="en-US" sz="3200" dirty="0">
                <a:latin typeface="Berlin Sans FB Demi" panose="020E0802020502020306" pitchFamily="34" charset="0"/>
              </a:rPr>
              <a:t> yang </a:t>
            </a:r>
            <a:r>
              <a:rPr lang="en-US" sz="3200" dirty="0" err="1">
                <a:latin typeface="Berlin Sans FB Demi" panose="020E0802020502020306" pitchFamily="34" charset="0"/>
              </a:rPr>
              <a:t>mahal</a:t>
            </a:r>
            <a:r>
              <a:rPr lang="en-US" sz="3200" dirty="0" smtClean="0">
                <a:latin typeface="Berlin Sans FB Demi" panose="020E0802020502020306" pitchFamily="34" charset="0"/>
              </a:rPr>
              <a:t>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Berlin Sans FB Demi" panose="020E0802020502020306" pitchFamily="34" charset="0"/>
              </a:rPr>
              <a:t>Pertemuan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antara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konsumen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produsen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sehingga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bertemu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dalam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titik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EKUILIBRIUM</a:t>
            </a:r>
            <a:r>
              <a:rPr lang="en-US" sz="3200" dirty="0" smtClean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sebagai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harga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transaksi</a:t>
            </a:r>
            <a:r>
              <a:rPr lang="en-US" sz="3200" dirty="0">
                <a:latin typeface="Berlin Sans FB Demi" panose="020E0802020502020306" pitchFamily="34" charset="0"/>
              </a:rPr>
              <a:t>, </a:t>
            </a:r>
            <a:r>
              <a:rPr lang="en-US" sz="3200" dirty="0" err="1">
                <a:latin typeface="Berlin Sans FB Demi" panose="020E0802020502020306" pitchFamily="34" charset="0"/>
              </a:rPr>
              <a:t>itulah</a:t>
            </a:r>
            <a:r>
              <a:rPr lang="en-US" sz="3200" dirty="0">
                <a:latin typeface="Berlin Sans FB Demi" panose="020E0802020502020306" pitchFamily="34" charset="0"/>
              </a:rPr>
              <a:t> yang </a:t>
            </a:r>
            <a:r>
              <a:rPr lang="en-US" sz="3200" dirty="0" err="1">
                <a:latin typeface="Berlin Sans FB Demi" panose="020E0802020502020306" pitchFamily="34" charset="0"/>
              </a:rPr>
              <a:t>disebut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terjadinya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pasar</a:t>
            </a:r>
            <a:r>
              <a:rPr lang="en-US" sz="3200" dirty="0">
                <a:latin typeface="Berlin Sans FB Demi" panose="020E0802020502020306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597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571500"/>
            <a:ext cx="10644187" cy="56768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4000" dirty="0" err="1">
                <a:latin typeface="Berlin Sans FB Demi" panose="020E0802020502020306" pitchFamily="34" charset="0"/>
              </a:rPr>
              <a:t>Pengertian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 smtClean="0">
                <a:latin typeface="Berlin Sans FB Demi" panose="020E0802020502020306" pitchFamily="34" charset="0"/>
              </a:rPr>
              <a:t>sederhana</a:t>
            </a:r>
            <a:r>
              <a:rPr lang="en-US" sz="4000" dirty="0" smtClean="0">
                <a:latin typeface="Berlin Sans FB Demi" panose="020E0802020502020306" pitchFamily="34" charset="0"/>
              </a:rPr>
              <a:t>, </a:t>
            </a:r>
            <a:r>
              <a:rPr lang="en-US" sz="40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PASAR </a:t>
            </a:r>
            <a:r>
              <a:rPr lang="en-US" sz="4000" dirty="0" err="1" smtClean="0">
                <a:latin typeface="Berlin Sans FB Demi" panose="020E0802020502020306" pitchFamily="34" charset="0"/>
              </a:rPr>
              <a:t>adalah</a:t>
            </a:r>
            <a:r>
              <a:rPr lang="en-US" sz="4000" dirty="0" smtClean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bertemunya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penjual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 smtClean="0">
                <a:latin typeface="Berlin Sans FB Demi" panose="020E0802020502020306" pitchFamily="34" charset="0"/>
              </a:rPr>
              <a:t>dan</a:t>
            </a:r>
            <a:r>
              <a:rPr lang="en-US" sz="4000" dirty="0" smtClean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pembeli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secara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langsung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untuk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melakukan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transaksi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 smtClean="0">
                <a:latin typeface="Berlin Sans FB Demi" panose="020E0802020502020306" pitchFamily="34" charset="0"/>
              </a:rPr>
              <a:t>jual-beli</a:t>
            </a:r>
            <a:endParaRPr lang="en-US" sz="4000" dirty="0" smtClean="0"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endParaRPr lang="en-US" sz="2600" dirty="0" smtClean="0"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en-US" sz="4000" dirty="0" err="1">
                <a:latin typeface="Berlin Sans FB Demi" panose="020E0802020502020306" pitchFamily="34" charset="0"/>
              </a:rPr>
              <a:t>Dalam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arti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luas</a:t>
            </a:r>
            <a:r>
              <a:rPr lang="en-US" sz="4000" dirty="0">
                <a:latin typeface="Berlin Sans FB Demi" panose="020E0802020502020306" pitchFamily="34" charset="0"/>
              </a:rPr>
              <a:t>, </a:t>
            </a:r>
            <a:r>
              <a:rPr lang="en-US" sz="40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PASAR</a:t>
            </a:r>
            <a:r>
              <a:rPr lang="en-US" sz="4000" dirty="0" smtClean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adalah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keseluruhan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permintaan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dan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penawaran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terhadap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barang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atau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jasa</a:t>
            </a:r>
            <a:r>
              <a:rPr lang="en-US" sz="4000" dirty="0">
                <a:latin typeface="Berlin Sans FB Demi" panose="020E0802020502020306" pitchFamily="34" charset="0"/>
              </a:rPr>
              <a:t>. </a:t>
            </a:r>
            <a:r>
              <a:rPr lang="en-US" sz="4000" dirty="0" err="1">
                <a:latin typeface="Berlin Sans FB Demi" panose="020E0802020502020306" pitchFamily="34" charset="0"/>
              </a:rPr>
              <a:t>dimana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produsen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menjual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barang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atau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jasa</a:t>
            </a:r>
            <a:r>
              <a:rPr lang="en-US" sz="4000" dirty="0">
                <a:latin typeface="Berlin Sans FB Demi" panose="020E0802020502020306" pitchFamily="34" charset="0"/>
              </a:rPr>
              <a:t>, </a:t>
            </a:r>
            <a:r>
              <a:rPr lang="en-US" sz="4000" dirty="0" err="1">
                <a:latin typeface="Berlin Sans FB Demi" panose="020E0802020502020306" pitchFamily="34" charset="0"/>
              </a:rPr>
              <a:t>dan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konsumen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membeli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barang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atau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jasa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smtClean="0">
                <a:latin typeface="Berlin Sans FB Demi" panose="020E0802020502020306" pitchFamily="34" charset="0"/>
              </a:rPr>
              <a:t>yang </a:t>
            </a:r>
            <a:r>
              <a:rPr lang="en-US" sz="4000" dirty="0">
                <a:latin typeface="Berlin Sans FB Demi" panose="020E0802020502020306" pitchFamily="34" charset="0"/>
              </a:rPr>
              <a:t>di </a:t>
            </a:r>
            <a:r>
              <a:rPr lang="en-US" sz="4000" dirty="0" err="1">
                <a:latin typeface="Berlin Sans FB Demi" panose="020E0802020502020306" pitchFamily="34" charset="0"/>
              </a:rPr>
              <a:t>sediakan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oleh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produsen</a:t>
            </a:r>
            <a:r>
              <a:rPr lang="en-US" sz="4000" dirty="0">
                <a:latin typeface="Berlin Sans FB Demi" panose="020E08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05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FUNGSI PASAR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2052918"/>
            <a:ext cx="10801350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dirty="0" err="1" smtClean="0">
                <a:latin typeface="Berlin Sans FB Demi" panose="020E0802020502020306" pitchFamily="34" charset="0"/>
              </a:rPr>
              <a:t>Sebagai</a:t>
            </a:r>
            <a:r>
              <a:rPr lang="en-US" sz="4000" dirty="0" smtClean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penentu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nilai</a:t>
            </a:r>
            <a:r>
              <a:rPr lang="en-US" sz="4000" dirty="0">
                <a:latin typeface="Berlin Sans FB Demi" panose="020E0802020502020306" pitchFamily="34" charset="0"/>
              </a:rPr>
              <a:t>, </a:t>
            </a:r>
            <a:r>
              <a:rPr lang="en-US" sz="4000" dirty="0" err="1">
                <a:latin typeface="Berlin Sans FB Demi" panose="020E0802020502020306" pitchFamily="34" charset="0"/>
              </a:rPr>
              <a:t>yaitu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tempat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disepakatinya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harga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produk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 smtClean="0">
                <a:latin typeface="Berlin Sans FB Demi" panose="020E0802020502020306" pitchFamily="34" charset="0"/>
              </a:rPr>
              <a:t>sebagai</a:t>
            </a:r>
            <a:r>
              <a:rPr lang="en-US" sz="4000" dirty="0" smtClean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pengorganisasi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produksi</a:t>
            </a:r>
            <a:r>
              <a:rPr lang="en-US" sz="4000" dirty="0">
                <a:latin typeface="Berlin Sans FB Demi" panose="020E0802020502020306" pitchFamily="34" charset="0"/>
              </a:rPr>
              <a:t>, </a:t>
            </a:r>
            <a:r>
              <a:rPr lang="en-US" sz="4000" dirty="0" err="1">
                <a:latin typeface="Berlin Sans FB Demi" panose="020E0802020502020306" pitchFamily="34" charset="0"/>
              </a:rPr>
              <a:t>yaitu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 smtClean="0">
                <a:latin typeface="Berlin Sans FB Demi" panose="020E0802020502020306" pitchFamily="34" charset="0"/>
              </a:rPr>
              <a:t>bagaimana</a:t>
            </a:r>
            <a:r>
              <a:rPr lang="en-US" sz="4000" dirty="0" smtClean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memproduksi</a:t>
            </a:r>
            <a:r>
              <a:rPr lang="en-US" sz="4000" dirty="0">
                <a:latin typeface="Berlin Sans FB Demi" panose="020E0802020502020306" pitchFamily="34" charset="0"/>
              </a:rPr>
              <a:t> output </a:t>
            </a:r>
            <a:r>
              <a:rPr lang="en-US" sz="4000" dirty="0" err="1">
                <a:latin typeface="Berlin Sans FB Demi" panose="020E0802020502020306" pitchFamily="34" charset="0"/>
              </a:rPr>
              <a:t>yg</a:t>
            </a:r>
            <a:r>
              <a:rPr lang="en-US" sz="4000" dirty="0">
                <a:latin typeface="Berlin Sans FB Demi" panose="020E0802020502020306" pitchFamily="34" charset="0"/>
              </a:rPr>
              <a:t> paling </a:t>
            </a:r>
            <a:r>
              <a:rPr lang="en-US" sz="4000" dirty="0" err="1">
                <a:latin typeface="Berlin Sans FB Demi" panose="020E0802020502020306" pitchFamily="34" charset="0"/>
              </a:rPr>
              <a:t>efisien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 smtClean="0">
                <a:latin typeface="Berlin Sans FB Demi" panose="020E0802020502020306" pitchFamily="34" charset="0"/>
              </a:rPr>
              <a:t>sebagai</a:t>
            </a:r>
            <a:r>
              <a:rPr lang="en-US" sz="4000" dirty="0" smtClean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fungsi</a:t>
            </a:r>
            <a:r>
              <a:rPr lang="en-US" sz="4000" dirty="0">
                <a:latin typeface="Berlin Sans FB Demi" panose="020E0802020502020306" pitchFamily="34" charset="0"/>
              </a:rPr>
              <a:t> </a:t>
            </a:r>
            <a:r>
              <a:rPr lang="en-US" sz="4000" dirty="0" err="1">
                <a:latin typeface="Berlin Sans FB Demi" panose="020E0802020502020306" pitchFamily="34" charset="0"/>
              </a:rPr>
              <a:t>distribusi</a:t>
            </a:r>
            <a:endParaRPr lang="en-US" sz="4000" dirty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9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83764" cy="1400530"/>
          </a:xfrm>
        </p:spPr>
        <p:txBody>
          <a:bodyPr/>
          <a:lstStyle/>
          <a:p>
            <a:r>
              <a:rPr lang="en-US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</a:t>
            </a:r>
            <a:r>
              <a:rPr lang="en-US" dirty="0" err="1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asar</a:t>
            </a:r>
            <a:r>
              <a:rPr lang="en-US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dapat</a:t>
            </a:r>
            <a:r>
              <a:rPr lang="en-US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dikelompokkan</a:t>
            </a:r>
            <a:r>
              <a:rPr lang="en-US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menjadi</a:t>
            </a:r>
            <a:r>
              <a:rPr lang="en-US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 :</a:t>
            </a:r>
            <a:endParaRPr lang="en-US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38581"/>
            <a:ext cx="9983789" cy="4195481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Berlin Sans FB Demi" panose="020E0802020502020306" pitchFamily="34" charset="0"/>
              </a:rPr>
              <a:t>Menurut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segi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fisiknya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dapat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dibedakan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menjadi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beberapa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macam</a:t>
            </a:r>
            <a:r>
              <a:rPr lang="en-US" sz="2800" dirty="0">
                <a:latin typeface="Berlin Sans FB Demi" panose="020E0802020502020306" pitchFamily="34" charset="0"/>
              </a:rPr>
              <a:t>, di </a:t>
            </a:r>
            <a:r>
              <a:rPr lang="en-US" sz="2800" dirty="0" err="1" smtClean="0">
                <a:latin typeface="Berlin Sans FB Demi" panose="020E0802020502020306" pitchFamily="34" charset="0"/>
              </a:rPr>
              <a:t>antaranya</a:t>
            </a:r>
            <a:r>
              <a:rPr lang="en-US" sz="2800" dirty="0" smtClean="0">
                <a:latin typeface="Berlin Sans FB Demi" panose="020E0802020502020306" pitchFamily="34" charset="0"/>
              </a:rPr>
              <a:t> :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tradisional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raya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abstrak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konkrit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toko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swalayan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toko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serba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ada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lain-lain</a:t>
            </a:r>
            <a:r>
              <a:rPr lang="en-US" sz="2800" dirty="0" smtClean="0">
                <a:latin typeface="Berlin Sans FB Demi" panose="020E0802020502020306" pitchFamily="34" charset="0"/>
              </a:rPr>
              <a:t>.</a:t>
            </a:r>
          </a:p>
          <a:p>
            <a:pPr algn="just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Berlin Sans FB Demi" panose="020E0802020502020306" pitchFamily="34" charset="0"/>
              </a:rPr>
              <a:t>Berdasarkan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jenis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barang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>
                <a:latin typeface="Berlin Sans FB Demi" panose="020E0802020502020306" pitchFamily="34" charset="0"/>
              </a:rPr>
              <a:t>yang </a:t>
            </a:r>
            <a:r>
              <a:rPr lang="en-US" sz="2800" dirty="0" err="1">
                <a:latin typeface="Berlin Sans FB Demi" panose="020E0802020502020306" pitchFamily="34" charset="0"/>
              </a:rPr>
              <a:t>dijual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dibedakan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menjadi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beberapa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macam</a:t>
            </a:r>
            <a:r>
              <a:rPr lang="en-US" sz="2800" dirty="0">
                <a:latin typeface="Berlin Sans FB Demi" panose="020E0802020502020306" pitchFamily="34" charset="0"/>
              </a:rPr>
              <a:t> di </a:t>
            </a:r>
            <a:r>
              <a:rPr lang="en-US" sz="2800" dirty="0" err="1">
                <a:latin typeface="Berlin Sans FB Demi" panose="020E0802020502020306" pitchFamily="34" charset="0"/>
              </a:rPr>
              <a:t>antaranya</a:t>
            </a:r>
            <a:r>
              <a:rPr lang="en-US" sz="2800" dirty="0" smtClean="0">
                <a:latin typeface="Berlin Sans FB Demi" panose="020E0802020502020306" pitchFamily="34" charset="0"/>
              </a:rPr>
              <a:t>: </a:t>
            </a:r>
            <a:r>
              <a:rPr lang="en-US" sz="2800" dirty="0" err="1" smtClean="0">
                <a:latin typeface="Berlin Sans FB Demi" panose="020E0802020502020306" pitchFamily="34" charset="0"/>
              </a:rPr>
              <a:t>pasar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ikan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sayuran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buah-buahan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barang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elektronik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barang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perhiasan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bahan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bangunan</a:t>
            </a:r>
            <a:r>
              <a:rPr lang="en-US" sz="2800" dirty="0">
                <a:latin typeface="Berlin Sans FB Demi" panose="020E0802020502020306" pitchFamily="34" charset="0"/>
              </a:rPr>
              <a:t>, bursa </a:t>
            </a:r>
            <a:r>
              <a:rPr lang="en-US" sz="2800" dirty="0" err="1">
                <a:latin typeface="Berlin Sans FB Demi" panose="020E0802020502020306" pitchFamily="34" charset="0"/>
              </a:rPr>
              <a:t>efek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saham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lain-lain</a:t>
            </a:r>
          </a:p>
        </p:txBody>
      </p:sp>
    </p:spTree>
    <p:extLst>
      <p:ext uri="{BB962C8B-B14F-4D97-AF65-F5344CB8AC3E}">
        <p14:creationId xmlns:p14="http://schemas.microsoft.com/office/powerpoint/2010/main" val="424205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62" y="1257300"/>
            <a:ext cx="10126663" cy="49768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Berlin Sans FB Demi" panose="020E0802020502020306" pitchFamily="34" charset="0"/>
              </a:rPr>
              <a:t>Secara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ilmu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ekonomi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pasar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digolongkan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dalam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empat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bentuk</a:t>
            </a:r>
            <a:r>
              <a:rPr lang="en-US" sz="3200" dirty="0">
                <a:latin typeface="Berlin Sans FB Demi" panose="020E0802020502020306" pitchFamily="34" charset="0"/>
              </a:rPr>
              <a:t>/</a:t>
            </a:r>
            <a:r>
              <a:rPr lang="en-US" sz="3200" dirty="0" err="1">
                <a:latin typeface="Berlin Sans FB Demi" panose="020E0802020502020306" pitchFamily="34" charset="0"/>
              </a:rPr>
              <a:t>organisasi</a:t>
            </a:r>
            <a:r>
              <a:rPr lang="en-US" sz="3200" dirty="0">
                <a:latin typeface="Berlin Sans FB Demi" panose="020E0802020502020306" pitchFamily="34" charset="0"/>
              </a:rPr>
              <a:t>, yang </a:t>
            </a:r>
            <a:r>
              <a:rPr lang="en-US" sz="3200" dirty="0" err="1">
                <a:latin typeface="Berlin Sans FB Demi" panose="020E0802020502020306" pitchFamily="34" charset="0"/>
              </a:rPr>
              <a:t>disbut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struktur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pasar</a:t>
            </a:r>
            <a:r>
              <a:rPr lang="en-US" sz="3200" dirty="0">
                <a:latin typeface="Berlin Sans FB Demi" panose="020E0802020502020306" pitchFamily="34" charset="0"/>
              </a:rPr>
              <a:t>. </a:t>
            </a:r>
          </a:p>
          <a:p>
            <a:pPr algn="just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STRUKTUR PASAR </a:t>
            </a:r>
            <a:r>
              <a:rPr lang="en-US" sz="3200" dirty="0" err="1" smtClean="0">
                <a:latin typeface="Berlin Sans FB Demi" panose="020E0802020502020306" pitchFamily="34" charset="0"/>
              </a:rPr>
              <a:t>adalah</a:t>
            </a:r>
            <a:r>
              <a:rPr lang="en-US" sz="3200" dirty="0" smtClean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penggolongan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bentuk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pasar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berdasarkan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ciri-ciri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seperti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jenis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produk</a:t>
            </a:r>
            <a:r>
              <a:rPr lang="en-US" sz="3200" dirty="0">
                <a:latin typeface="Berlin Sans FB Demi" panose="020E0802020502020306" pitchFamily="34" charset="0"/>
              </a:rPr>
              <a:t> yang </a:t>
            </a:r>
            <a:r>
              <a:rPr lang="en-US" sz="3200" dirty="0" err="1">
                <a:latin typeface="Berlin Sans FB Demi" panose="020E0802020502020306" pitchFamily="34" charset="0"/>
              </a:rPr>
              <a:t>dihasilkan</a:t>
            </a:r>
            <a:r>
              <a:rPr lang="en-US" sz="3200" dirty="0">
                <a:latin typeface="Berlin Sans FB Demi" panose="020E0802020502020306" pitchFamily="34" charset="0"/>
              </a:rPr>
              <a:t>, </a:t>
            </a:r>
            <a:r>
              <a:rPr lang="en-US" sz="3200" dirty="0" err="1">
                <a:latin typeface="Berlin Sans FB Demi" panose="020E0802020502020306" pitchFamily="34" charset="0"/>
              </a:rPr>
              <a:t>banyaknya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perusahaan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dalam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industri</a:t>
            </a:r>
            <a:r>
              <a:rPr lang="en-US" sz="3200" dirty="0">
                <a:latin typeface="Berlin Sans FB Demi" panose="020E0802020502020306" pitchFamily="34" charset="0"/>
              </a:rPr>
              <a:t>, </a:t>
            </a:r>
            <a:r>
              <a:rPr lang="en-US" sz="3200" dirty="0" err="1">
                <a:latin typeface="Berlin Sans FB Demi" panose="020E0802020502020306" pitchFamily="34" charset="0"/>
              </a:rPr>
              <a:t>mudah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tidaknya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keluar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atau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masuk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ke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dalam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industri</a:t>
            </a:r>
            <a:r>
              <a:rPr lang="en-US" sz="3200" dirty="0">
                <a:latin typeface="Berlin Sans FB Demi" panose="020E0802020502020306" pitchFamily="34" charset="0"/>
              </a:rPr>
              <a:t>, </a:t>
            </a:r>
            <a:r>
              <a:rPr lang="en-US" sz="3200" dirty="0" err="1">
                <a:latin typeface="Berlin Sans FB Demi" panose="020E0802020502020306" pitchFamily="34" charset="0"/>
              </a:rPr>
              <a:t>peranan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iklan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dalam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kegiatan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industri</a:t>
            </a:r>
            <a:r>
              <a:rPr lang="en-US" sz="3200" dirty="0">
                <a:latin typeface="Berlin Sans FB Demi" panose="020E0802020502020306" pitchFamily="34" charset="0"/>
              </a:rPr>
              <a:t>, </a:t>
            </a:r>
            <a:r>
              <a:rPr lang="en-US" sz="3200" dirty="0" err="1">
                <a:latin typeface="Berlin Sans FB Demi" panose="020E0802020502020306" pitchFamily="34" charset="0"/>
              </a:rPr>
              <a:t>dan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sebagainya</a:t>
            </a:r>
            <a:r>
              <a:rPr lang="en-US" sz="3200" dirty="0">
                <a:latin typeface="Berlin Sans FB Demi" panose="020E0802020502020306" pitchFamily="34" charset="0"/>
              </a:rPr>
              <a:t>. </a:t>
            </a:r>
            <a:endParaRPr lang="en-US" sz="3200" dirty="0" smtClean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0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JENIS-JENIS PASAR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400175"/>
            <a:ext cx="10887074" cy="50434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b="1" u="sng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Berdasarkan</a:t>
            </a:r>
            <a:r>
              <a:rPr lang="en-US" sz="3200" b="1" u="sng" dirty="0">
                <a:solidFill>
                  <a:srgbClr val="FFC000"/>
                </a:solidFill>
                <a:latin typeface="Berlin Sans FB Demi" panose="020E0802020502020306" pitchFamily="34" charset="0"/>
              </a:rPr>
              <a:t> Wilayah </a:t>
            </a:r>
            <a:r>
              <a:rPr lang="en-US" sz="3200" b="1" u="sng" dirty="0" err="1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Pemasaran</a:t>
            </a:r>
            <a:endParaRPr lang="en-US" sz="3200" b="1" u="sng" dirty="0" smtClean="0">
              <a:solidFill>
                <a:srgbClr val="FFC000"/>
              </a:solidFill>
              <a:latin typeface="Berlin Sans FB Demi" panose="020E0802020502020306" pitchFamily="34" charset="0"/>
            </a:endParaRP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b="1" i="1" dirty="0" err="1">
                <a:latin typeface="Berlin Sans FB Demi" panose="020E0802020502020306" pitchFamily="34" charset="0"/>
              </a:rPr>
              <a:t>Pasar</a:t>
            </a:r>
            <a:r>
              <a:rPr lang="en-US" sz="2800" b="1" i="1" dirty="0">
                <a:latin typeface="Berlin Sans FB Demi" panose="020E0802020502020306" pitchFamily="34" charset="0"/>
              </a:rPr>
              <a:t> </a:t>
            </a:r>
            <a:r>
              <a:rPr lang="en-US" sz="2800" b="1" i="1" dirty="0" smtClean="0">
                <a:latin typeface="Berlin Sans FB Demi" panose="020E0802020502020306" pitchFamily="34" charset="0"/>
              </a:rPr>
              <a:t>Daerah</a:t>
            </a:r>
          </a:p>
          <a:p>
            <a:pPr marL="400050" lvl="1" indent="0" algn="just">
              <a:buClr>
                <a:schemeClr val="tx1"/>
              </a:buClr>
              <a:buSzPct val="100000"/>
              <a:buNone/>
            </a:pP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daerah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membeli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menjual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produk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dalam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satu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daerah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produk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itu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dihasilkan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bisa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juga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dikatakan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daerah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melayani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permintaan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penawaran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dalam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latin typeface="Berlin Sans FB Demi" panose="020E0802020502020306" pitchFamily="34" charset="0"/>
              </a:rPr>
              <a:t>satu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daerah</a:t>
            </a:r>
            <a:r>
              <a:rPr lang="en-US" sz="2800" dirty="0" smtClean="0">
                <a:latin typeface="Berlin Sans FB Demi" panose="020E0802020502020306" pitchFamily="34" charset="0"/>
              </a:rPr>
              <a:t>.</a:t>
            </a:r>
          </a:p>
          <a:p>
            <a:pPr marL="400050" lvl="1" indent="0" algn="just">
              <a:buClr>
                <a:schemeClr val="tx1"/>
              </a:buClr>
              <a:buSzPct val="100000"/>
              <a:buNone/>
            </a:pPr>
            <a:endParaRPr lang="en-US" sz="2800" b="1" i="1" dirty="0" smtClean="0">
              <a:latin typeface="Berlin Sans FB Demi" panose="020E0802020502020306" pitchFamily="34" charset="0"/>
            </a:endParaRP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b="1" i="1" dirty="0" err="1">
                <a:latin typeface="Berlin Sans FB Demi" panose="020E0802020502020306" pitchFamily="34" charset="0"/>
              </a:rPr>
              <a:t>Pasar</a:t>
            </a:r>
            <a:r>
              <a:rPr lang="en-US" sz="2800" b="1" i="1" dirty="0">
                <a:latin typeface="Berlin Sans FB Demi" panose="020E0802020502020306" pitchFamily="34" charset="0"/>
              </a:rPr>
              <a:t> </a:t>
            </a:r>
            <a:r>
              <a:rPr lang="en-US" sz="2800" b="1" i="1" dirty="0" err="1" smtClean="0">
                <a:latin typeface="Berlin Sans FB Demi" panose="020E0802020502020306" pitchFamily="34" charset="0"/>
              </a:rPr>
              <a:t>Lokal</a:t>
            </a:r>
            <a:endParaRPr lang="en-US" sz="2800" b="1" i="1" dirty="0" smtClean="0">
              <a:latin typeface="Berlin Sans FB Demi" panose="020E0802020502020306" pitchFamily="34" charset="0"/>
            </a:endParaRPr>
          </a:p>
          <a:p>
            <a:pPr marL="400050" lvl="1" indent="0" algn="just">
              <a:buClr>
                <a:schemeClr val="tx1"/>
              </a:buClr>
              <a:buSzPct val="100000"/>
              <a:buNone/>
            </a:pP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lokal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adalah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membeli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menjual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produk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dalam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satu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kota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tempat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produk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itu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dihasilkan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bisa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juga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dikatakan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lokal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melayani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permintaan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penawaran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dalam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satu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kota</a:t>
            </a:r>
            <a:endParaRPr lang="en-US" sz="2800" b="1" i="1" dirty="0" smtClean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75" y="828675"/>
            <a:ext cx="10655300" cy="5457825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eriod" startAt="3"/>
            </a:pPr>
            <a:r>
              <a:rPr lang="en-US" sz="2800" b="1" i="1" dirty="0" err="1">
                <a:latin typeface="Berlin Sans FB Demi" panose="020E0802020502020306" pitchFamily="34" charset="0"/>
              </a:rPr>
              <a:t>Pasar</a:t>
            </a:r>
            <a:r>
              <a:rPr lang="en-US" sz="2800" b="1" i="1" dirty="0">
                <a:latin typeface="Berlin Sans FB Demi" panose="020E0802020502020306" pitchFamily="34" charset="0"/>
              </a:rPr>
              <a:t> </a:t>
            </a:r>
            <a:r>
              <a:rPr lang="en-US" sz="2800" b="1" i="1" dirty="0" err="1" smtClean="0">
                <a:latin typeface="Berlin Sans FB Demi" panose="020E0802020502020306" pitchFamily="34" charset="0"/>
              </a:rPr>
              <a:t>Nasional</a:t>
            </a:r>
            <a:endParaRPr lang="en-US" sz="2800" b="1" i="1" dirty="0" smtClean="0">
              <a:latin typeface="Berlin Sans FB Demi" panose="020E0802020502020306" pitchFamily="34" charset="0"/>
            </a:endParaRPr>
          </a:p>
          <a:p>
            <a:pPr marL="400050" lvl="1" indent="0" algn="just">
              <a:buClr>
                <a:schemeClr val="tx1"/>
              </a:buClr>
              <a:buSzPct val="100000"/>
              <a:buNone/>
            </a:pP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nasional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adalah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membeli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menjual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produk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dalam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satu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negara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tempat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produk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itu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dihasilka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bisa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juga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dikatakan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nasional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melayani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permintaan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penjualan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dari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dalam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negeri</a:t>
            </a:r>
            <a:r>
              <a:rPr lang="en-US" sz="2800" dirty="0" smtClean="0">
                <a:latin typeface="Berlin Sans FB Demi" panose="020E0802020502020306" pitchFamily="34" charset="0"/>
              </a:rPr>
              <a:t>.</a:t>
            </a:r>
          </a:p>
          <a:p>
            <a:pPr marL="400050" lvl="1" indent="0" algn="just">
              <a:buClr>
                <a:schemeClr val="tx1"/>
              </a:buClr>
              <a:buSzPct val="100000"/>
              <a:buNone/>
            </a:pPr>
            <a:endParaRPr lang="en-US" sz="2800" b="1" i="1" dirty="0">
              <a:latin typeface="Berlin Sans FB Demi" panose="020E0802020502020306" pitchFamily="34" charset="0"/>
            </a:endParaRPr>
          </a:p>
          <a:p>
            <a:pPr marL="457200" indent="-457200" algn="just">
              <a:buClr>
                <a:schemeClr val="tx1"/>
              </a:buClr>
              <a:buSzPct val="100000"/>
              <a:buFont typeface="+mj-lt"/>
              <a:buAutoNum type="arabicPeriod" startAt="3"/>
            </a:pPr>
            <a:r>
              <a:rPr lang="en-US" sz="2800" b="1" i="1" dirty="0" err="1">
                <a:latin typeface="Berlin Sans FB Demi" panose="020E0802020502020306" pitchFamily="34" charset="0"/>
              </a:rPr>
              <a:t>Pasar</a:t>
            </a:r>
            <a:r>
              <a:rPr lang="en-US" sz="2800" b="1" i="1" dirty="0">
                <a:latin typeface="Berlin Sans FB Demi" panose="020E0802020502020306" pitchFamily="34" charset="0"/>
              </a:rPr>
              <a:t> </a:t>
            </a:r>
            <a:r>
              <a:rPr lang="en-US" sz="2800" b="1" i="1" dirty="0" err="1" smtClean="0">
                <a:latin typeface="Berlin Sans FB Demi" panose="020E0802020502020306" pitchFamily="34" charset="0"/>
              </a:rPr>
              <a:t>Internasional</a:t>
            </a:r>
            <a:endParaRPr lang="en-US" sz="2800" b="1" i="1" dirty="0" smtClean="0">
              <a:latin typeface="Berlin Sans FB Demi" panose="020E0802020502020306" pitchFamily="34" charset="0"/>
            </a:endParaRPr>
          </a:p>
          <a:p>
            <a:pPr marL="400050" lvl="1" indent="0" algn="just">
              <a:buClr>
                <a:schemeClr val="tx1"/>
              </a:buClr>
              <a:buSzPct val="100000"/>
              <a:buNone/>
            </a:pP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internasional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adalah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pasar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membeli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menjual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produk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dari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beberapa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negara</a:t>
            </a:r>
            <a:r>
              <a:rPr lang="en-US" sz="2800" dirty="0">
                <a:latin typeface="Berlin Sans FB Demi" panose="020E0802020502020306" pitchFamily="34" charset="0"/>
              </a:rPr>
              <a:t>, </a:t>
            </a:r>
            <a:r>
              <a:rPr lang="en-US" sz="2800" dirty="0" err="1">
                <a:latin typeface="Berlin Sans FB Demi" panose="020E0802020502020306" pitchFamily="34" charset="0"/>
              </a:rPr>
              <a:t>bisa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juga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dikatakan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luas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jangkuannya</a:t>
            </a:r>
            <a:r>
              <a:rPr lang="en-US" sz="2800" dirty="0">
                <a:latin typeface="Berlin Sans FB Demi" panose="020E0802020502020306" pitchFamily="34" charset="0"/>
              </a:rPr>
              <a:t> di </a:t>
            </a:r>
            <a:r>
              <a:rPr lang="en-US" sz="2800" dirty="0" err="1">
                <a:latin typeface="Berlin Sans FB Demi" panose="020E0802020502020306" pitchFamily="34" charset="0"/>
              </a:rPr>
              <a:t>seluruh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dunia</a:t>
            </a:r>
            <a:r>
              <a:rPr lang="en-US" sz="2800" dirty="0">
                <a:latin typeface="Berlin Sans FB Demi" panose="020E0802020502020306" pitchFamily="34" charset="0"/>
              </a:rPr>
              <a:t>.</a:t>
            </a:r>
            <a:endParaRPr lang="en-US" sz="2800" b="1" i="1" dirty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80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313</TotalTime>
  <Words>1785</Words>
  <Application>Microsoft Office PowerPoint</Application>
  <PresentationFormat>Widescreen</PresentationFormat>
  <Paragraphs>251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Berlin Sans FB Demi</vt:lpstr>
      <vt:lpstr>Century Gothic</vt:lpstr>
      <vt:lpstr>Times New Roman</vt:lpstr>
      <vt:lpstr>Wingdings</vt:lpstr>
      <vt:lpstr>Wingdings 3</vt:lpstr>
      <vt:lpstr>Ion</vt:lpstr>
      <vt:lpstr>PASAR PERSAINGAN SEMPURNA</vt:lpstr>
      <vt:lpstr>Faktor-faktor Yang Membedakan Bentuk Pasar</vt:lpstr>
      <vt:lpstr>PASAR</vt:lpstr>
      <vt:lpstr>PowerPoint Presentation</vt:lpstr>
      <vt:lpstr>FUNGSI PASAR</vt:lpstr>
      <vt:lpstr>Pasar dapat dikelompokkan menjadi :</vt:lpstr>
      <vt:lpstr>PowerPoint Presentation</vt:lpstr>
      <vt:lpstr>JENIS-JENIS PASAR</vt:lpstr>
      <vt:lpstr>PowerPoint Presentation</vt:lpstr>
      <vt:lpstr>PowerPoint Presentation</vt:lpstr>
      <vt:lpstr>PowerPoint Presentation</vt:lpstr>
      <vt:lpstr>PowerPoint Presentation</vt:lpstr>
      <vt:lpstr>PASAR PERSAINGAN SEMPURNA</vt:lpstr>
      <vt:lpstr>CIRI-CIRI PASAR PERSAINGAN SEMPURNA</vt:lpstr>
      <vt:lpstr>Terbentuknya Harga di Pasar Persaingan Sempurna</vt:lpstr>
      <vt:lpstr>Kebaikan persaingan sempurna</vt:lpstr>
      <vt:lpstr>Kelemahan persaingan sempurna</vt:lpstr>
      <vt:lpstr>Biaya Produksi, Permintaan dan Penawarandalam Pasar Persaingan Sempurna</vt:lpstr>
      <vt:lpstr>1. Biaya Produksi pada Pasar Persaingan Sempurna</vt:lpstr>
      <vt:lpstr>PowerPoint Presentation</vt:lpstr>
      <vt:lpstr>PowerPoint Presentation</vt:lpstr>
      <vt:lpstr>2. Permintaan dan Penawaran pada Pasar Persaingan Sempurna</vt:lpstr>
      <vt:lpstr>Kurva Permintaan Industri dan Perusahaan pada Pasar Persaingan Sempurna</vt:lpstr>
      <vt:lpstr>PowerPoint Presentation</vt:lpstr>
      <vt:lpstr>Kurva Penerimaan : TR, AR, MR pada Pasar Persaingan Sempurna</vt:lpstr>
      <vt:lpstr>Pemaksimuman Keuntungan pada Pasar Persaingan Sempurna  </vt:lpstr>
      <vt:lpstr>Pemaksimuman Keuntungan pada Ekuilibrium</vt:lpstr>
      <vt:lpstr>Ekuilibrium Perusahaan Menggunakan Kurva TR dan TC </vt:lpstr>
      <vt:lpstr>Kurva Kondisi Ekuilibrium yang Digambarkan oleh Kurva TR dan TC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PASAR PERSAINGAN SEMPURNA</dc:title>
  <dc:creator>ordneh.18@gmail.com</dc:creator>
  <cp:lastModifiedBy>ordneh.18@gmail.com</cp:lastModifiedBy>
  <cp:revision>44</cp:revision>
  <dcterms:created xsi:type="dcterms:W3CDTF">2021-06-01T18:13:45Z</dcterms:created>
  <dcterms:modified xsi:type="dcterms:W3CDTF">2021-06-03T16:12:28Z</dcterms:modified>
</cp:coreProperties>
</file>