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4" r:id="rId3"/>
    <p:sldId id="275" r:id="rId4"/>
    <p:sldId id="299" r:id="rId5"/>
    <p:sldId id="300" r:id="rId6"/>
    <p:sldId id="301" r:id="rId7"/>
    <p:sldId id="293" r:id="rId8"/>
    <p:sldId id="289" r:id="rId9"/>
    <p:sldId id="292" r:id="rId10"/>
    <p:sldId id="295" r:id="rId11"/>
    <p:sldId id="277" r:id="rId12"/>
    <p:sldId id="276" r:id="rId13"/>
    <p:sldId id="278" r:id="rId14"/>
    <p:sldId id="280" r:id="rId15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FC771-2EB5-4F3E-AAAA-E68AF99BF428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A5888-2721-4DB4-B0BE-208E31062F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9226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47D6-82CD-41FE-BFF8-EC3CE90B86F4}" type="datetimeFigureOut">
              <a:rPr lang="id-ID" smtClean="0"/>
              <a:pPr/>
              <a:t>31/05/2018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Penentuan </a:t>
            </a:r>
            <a:br>
              <a:rPr lang="id-ID" dirty="0" smtClean="0"/>
            </a:br>
            <a:r>
              <a:rPr lang="id-ID" dirty="0" smtClean="0"/>
              <a:t>Indeks Kualitas Lingkungan Hidup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Langkah 4 dan 5, tertuang </a:t>
            </a:r>
            <a:br>
              <a:rPr lang="id-ID" sz="3200" dirty="0" smtClean="0"/>
            </a:br>
            <a:r>
              <a:rPr lang="id-ID" sz="3200" dirty="0" smtClean="0"/>
              <a:t>dalam tabel di bawah ini:</a:t>
            </a:r>
            <a:endParaRPr lang="id-ID" sz="32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77867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715272" y="1714488"/>
            <a:ext cx="1142976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Index = Rerata Pemantauan / Referensi EU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7786710" y="3643314"/>
            <a:ext cx="1142976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Index Udara = Rerata  Indeks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7500958" y="264318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Arrow 7"/>
          <p:cNvSpPr/>
          <p:nvPr/>
        </p:nvSpPr>
        <p:spPr>
          <a:xfrm>
            <a:off x="7429520" y="3929066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072050"/>
            <a:ext cx="457203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own Arrow 9"/>
          <p:cNvSpPr/>
          <p:nvPr/>
        </p:nvSpPr>
        <p:spPr>
          <a:xfrm>
            <a:off x="7000892" y="492919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Tutupan Hutan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id-ID" sz="2400" dirty="0" smtClean="0"/>
              <a:t>Hutan merupakan salah satu komponen yang penting dalam ekosistem. </a:t>
            </a:r>
          </a:p>
          <a:p>
            <a:r>
              <a:rPr lang="id-ID" sz="2400" dirty="0" smtClean="0"/>
              <a:t>Berfungsi sebagai penjaga tata air, mencegah terjadinya erosi tanah, mengatur iklim, dan tempat tumbuhnya berbagai plasma nutfah yang sangat berharga bagi kemajuan ilmu pengetahuan dan teknologi.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Tutupan Hutan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id-ID" sz="2400" dirty="0" smtClean="0"/>
              <a:t>Berdasarkan data dari Kementerian Kehutanan, klasifikasi hutan terbagi atas </a:t>
            </a:r>
            <a:r>
              <a:rPr lang="id-ID" sz="2400" dirty="0" smtClean="0">
                <a:solidFill>
                  <a:srgbClr val="FF0000"/>
                </a:solidFill>
              </a:rPr>
              <a:t>hutan primer</a:t>
            </a:r>
            <a:r>
              <a:rPr lang="id-ID" sz="2400" dirty="0" smtClean="0"/>
              <a:t> dan </a:t>
            </a:r>
            <a:r>
              <a:rPr lang="id-ID" sz="2400" dirty="0" smtClean="0">
                <a:solidFill>
                  <a:srgbClr val="FF0000"/>
                </a:solidFill>
              </a:rPr>
              <a:t>hutan sekunder</a:t>
            </a:r>
            <a:endParaRPr lang="id-ID" sz="2400" dirty="0" smtClean="0"/>
          </a:p>
          <a:p>
            <a:r>
              <a:rPr lang="id-ID" sz="2400" dirty="0" smtClean="0">
                <a:solidFill>
                  <a:srgbClr val="FF0000"/>
                </a:solidFill>
              </a:rPr>
              <a:t>Hutan primer</a:t>
            </a:r>
            <a:r>
              <a:rPr lang="id-ID" sz="2400" dirty="0" smtClean="0"/>
              <a:t> adalah hutan yang belum mendapatkan gangguan atau sedikit  sekali mendapat gangguan manusia. </a:t>
            </a:r>
          </a:p>
          <a:p>
            <a:r>
              <a:rPr lang="id-ID" sz="2400" dirty="0" smtClean="0">
                <a:solidFill>
                  <a:srgbClr val="FF0000"/>
                </a:solidFill>
              </a:rPr>
              <a:t>Hutan sekunder</a:t>
            </a:r>
            <a:r>
              <a:rPr lang="id-ID" sz="2400" dirty="0" smtClean="0"/>
              <a:t> adalah hutan yang tumbuh melalui suksesi sekunder alami pada lahan hutan yang telah mengalami gangguan berat seperti lahan bekas  pertambangan, peternakan, dan pertanian menetap.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Tutupan Hutan</a:t>
            </a:r>
            <a:endParaRPr lang="id-ID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660" t="25641" r="54717" b="20513"/>
          <a:stretch>
            <a:fillRect/>
          </a:stretch>
        </p:blipFill>
        <p:spPr bwMode="auto">
          <a:xfrm>
            <a:off x="4357686" y="1643050"/>
            <a:ext cx="3000396" cy="1500198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571876"/>
            <a:ext cx="8229600" cy="2400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ITH   = Indeks Tutupan Hutan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LTH   = Luas Tutupan Berhutan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LWP = Luas Wilayah Propinsi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Status IKLH Indonesia</a:t>
            </a:r>
            <a:endParaRPr lang="id-ID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1581982"/>
            <a:ext cx="7874483" cy="449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KUALITAS UDARA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vi-VN" dirty="0" smtClean="0">
                <a:latin typeface="Arial" pitchFamily="34" charset="0"/>
                <a:cs typeface="Arial" pitchFamily="34" charset="0"/>
              </a:rPr>
              <a:t>Pengukuran kualitas udara yang dilakukan sebanyak empat kali per tahun dianggap mewakili kualitas udara tahunan untuk masing-masing parameter.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Nilai konsentrasi tahunan setiap parameter adalah rata-rata dari nilai konsentrasi per triwulan.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Selanjutnya nilai konsentrasi rata-rata tersebut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dikonversikan menjadi nilai indeks dalam skala 0 – 100 untuk setiap ibukota propinsi</a:t>
            </a:r>
            <a:endParaRPr lang="vi-VN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Perhitungan Nilai IPU</a:t>
            </a:r>
            <a:endParaRPr lang="id-ID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06" t="18605" r="51045" b="20930"/>
          <a:stretch>
            <a:fillRect/>
          </a:stretch>
        </p:blipFill>
        <p:spPr bwMode="auto">
          <a:xfrm>
            <a:off x="4143372" y="1714488"/>
            <a:ext cx="3714776" cy="1857388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571876"/>
            <a:ext cx="8229600" cy="2400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IPU      = Indeks Pencemar Udara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IPNO</a:t>
            </a:r>
            <a:r>
              <a:rPr lang="id-ID" sz="3200" baseline="-25000" dirty="0" smtClean="0"/>
              <a:t>2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Indeks Pencemar NO</a:t>
            </a:r>
            <a:r>
              <a:rPr kumimoji="0" lang="id-ID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IPSO</a:t>
            </a:r>
            <a:r>
              <a:rPr lang="id-ID" sz="3200" baseline="-25000" dirty="0" smtClean="0"/>
              <a:t>2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Indeks Pencemar SO</a:t>
            </a:r>
            <a:r>
              <a:rPr lang="id-ID" sz="3200" baseline="-25000" dirty="0" smtClean="0"/>
              <a:t>2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id-ID" sz="2400" dirty="0" smtClean="0"/>
              <a:t>Menghitung rerata parameter NO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dan SO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dari setiap pemantauan untuk masing-masing lokasi (titik) sehingga didapat data rerata untuk area </a:t>
            </a:r>
            <a:r>
              <a:rPr lang="id-ID" sz="2400" b="1" dirty="0" smtClean="0"/>
              <a:t>transportasi (A), industri (B), perumahan (C1) dan perkantoran/perdagangan (C2)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sz="2400" dirty="0" smtClean="0"/>
              <a:t>Menghitung rerata parameter NO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dan SO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untuk masing-masing kota atau kabupaten yang merupakan perhitungan rerata dari keempat titik pemantauan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sz="2400" dirty="0" smtClean="0"/>
              <a:t>Menghitung rerata parameter NO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dan SO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untuk propinsi yang merupakan perhitungan rerata dari kota atau kabupaten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Perhitungan Indeks Pencemar Udara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174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514350" indent="-514350">
              <a:buAutoNum type="arabicPeriod" startAt="4"/>
            </a:pPr>
            <a:r>
              <a:rPr lang="id-ID" sz="2400" dirty="0" smtClean="0"/>
              <a:t>Angka rerata NO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dan SO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propinsi dibandingkan dengan referensi EU  sehingga akan didapatkan indek udara model EU (IEU) atau indeks antara sebelum dinormalisasikan  pada indeks IKLH</a:t>
            </a:r>
          </a:p>
          <a:p>
            <a:pPr marL="514350" indent="-514350">
              <a:buAutoNum type="arabicPeriod" startAt="4"/>
            </a:pPr>
            <a:r>
              <a:rPr lang="id-ID" sz="2400" dirty="0" smtClean="0"/>
              <a:t>Indeks udara model EU dikonversikan menjadi indeks IKLH  melaui persamaan sebagai berikut:</a:t>
            </a:r>
          </a:p>
          <a:p>
            <a:pPr marL="514350" indent="-514350">
              <a:buNone/>
            </a:pPr>
            <a:endParaRPr lang="id-ID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Perhitungan Indeks Pencemar Udara</a:t>
            </a:r>
            <a:endParaRPr lang="id-ID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143380"/>
            <a:ext cx="600079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 EU untuk Kualitas Udara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660"/>
                <a:gridCol w="62579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b="1" dirty="0" smtClean="0"/>
                        <a:t>Pollutant</a:t>
                      </a:r>
                      <a:endParaRPr lang="id-ID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dirty="0" smtClean="0"/>
                        <a:t>Target Value / Limit Value</a:t>
                      </a:r>
                      <a:endParaRPr lang="id-ID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NO</a:t>
                      </a:r>
                      <a:r>
                        <a:rPr lang="id-ID" sz="2400" baseline="-25000" dirty="0" smtClean="0"/>
                        <a:t>2</a:t>
                      </a:r>
                      <a:endParaRPr lang="id-ID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Year everage is</a:t>
                      </a:r>
                      <a:r>
                        <a:rPr lang="id-ID" sz="2400" baseline="0" dirty="0" smtClean="0"/>
                        <a:t> 40 </a:t>
                      </a:r>
                      <a:r>
                        <a:rPr lang="id-ID" sz="2400" baseline="0" dirty="0" smtClean="0">
                          <a:sym typeface="Symbol"/>
                        </a:rPr>
                        <a:t>g/m</a:t>
                      </a:r>
                      <a:r>
                        <a:rPr lang="id-ID" sz="2400" baseline="30000" dirty="0" smtClean="0">
                          <a:sym typeface="Symbol"/>
                        </a:rPr>
                        <a:t>3</a:t>
                      </a:r>
                      <a:r>
                        <a:rPr lang="id-ID" sz="2400" baseline="0" dirty="0" smtClean="0">
                          <a:sym typeface="Symbol"/>
                        </a:rPr>
                        <a:t> 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PM</a:t>
                      </a:r>
                      <a:r>
                        <a:rPr lang="id-ID" sz="2400" baseline="-25000" dirty="0" smtClean="0"/>
                        <a:t>10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Year everage is</a:t>
                      </a:r>
                      <a:r>
                        <a:rPr lang="id-ID" sz="2400" baseline="0" dirty="0" smtClean="0"/>
                        <a:t> 40 </a:t>
                      </a:r>
                      <a:r>
                        <a:rPr lang="id-ID" sz="2400" baseline="0" dirty="0" smtClean="0">
                          <a:sym typeface="Symbol"/>
                        </a:rPr>
                        <a:t>g/m</a:t>
                      </a:r>
                      <a:r>
                        <a:rPr lang="id-ID" sz="2400" baseline="30000" dirty="0" smtClean="0">
                          <a:sym typeface="Symbol"/>
                        </a:rPr>
                        <a:t>3</a:t>
                      </a:r>
                      <a:r>
                        <a:rPr lang="id-ID" sz="2400" baseline="0" dirty="0" smtClean="0">
                          <a:sym typeface="Symbol"/>
                        </a:rPr>
                        <a:t> 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PM</a:t>
                      </a:r>
                      <a:r>
                        <a:rPr lang="id-ID" sz="2400" baseline="-25000" dirty="0" smtClean="0"/>
                        <a:t>10</a:t>
                      </a:r>
                      <a:r>
                        <a:rPr lang="id-ID" sz="2400" dirty="0" smtClean="0"/>
                        <a:t> daily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Number of daily averages above </a:t>
                      </a:r>
                      <a:r>
                        <a:rPr lang="id-ID" sz="2400" baseline="0" dirty="0" smtClean="0"/>
                        <a:t>50 </a:t>
                      </a:r>
                      <a:r>
                        <a:rPr lang="id-ID" sz="2400" baseline="0" dirty="0" smtClean="0">
                          <a:sym typeface="Symbol"/>
                        </a:rPr>
                        <a:t>g/m</a:t>
                      </a:r>
                      <a:r>
                        <a:rPr lang="id-ID" sz="2400" baseline="30000" dirty="0" smtClean="0">
                          <a:sym typeface="Symbol"/>
                        </a:rPr>
                        <a:t>3</a:t>
                      </a:r>
                      <a:r>
                        <a:rPr lang="id-ID" sz="2400" dirty="0" smtClean="0"/>
                        <a:t>  is 35 days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Ozone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25 days with an 8 hour average value ≥ 120 </a:t>
                      </a:r>
                      <a:r>
                        <a:rPr lang="id-ID" sz="2400" baseline="0" dirty="0" smtClean="0">
                          <a:sym typeface="Symbol"/>
                        </a:rPr>
                        <a:t>g/m</a:t>
                      </a:r>
                      <a:r>
                        <a:rPr lang="id-ID" sz="2400" baseline="30000" dirty="0" smtClean="0">
                          <a:sym typeface="Symbol"/>
                        </a:rPr>
                        <a:t>3</a:t>
                      </a:r>
                      <a:r>
                        <a:rPr lang="id-ID" sz="2400" dirty="0" smtClean="0"/>
                        <a:t> 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PM</a:t>
                      </a:r>
                      <a:r>
                        <a:rPr lang="id-ID" sz="2400" baseline="-25000" dirty="0" smtClean="0"/>
                        <a:t>2,5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Year everage is</a:t>
                      </a:r>
                      <a:r>
                        <a:rPr lang="id-ID" sz="2400" baseline="0" dirty="0" smtClean="0"/>
                        <a:t> 20 </a:t>
                      </a:r>
                      <a:r>
                        <a:rPr lang="id-ID" sz="2400" baseline="0" dirty="0" smtClean="0">
                          <a:sym typeface="Symbol"/>
                        </a:rPr>
                        <a:t>g/m</a:t>
                      </a:r>
                      <a:r>
                        <a:rPr lang="id-ID" sz="2400" baseline="30000" dirty="0" smtClean="0">
                          <a:sym typeface="Symbol"/>
                        </a:rPr>
                        <a:t>3</a:t>
                      </a:r>
                      <a:r>
                        <a:rPr lang="id-ID" sz="2400" baseline="0" dirty="0" smtClean="0">
                          <a:sym typeface="Symbol"/>
                        </a:rPr>
                        <a:t> </a:t>
                      </a:r>
                      <a:endParaRPr lang="id-ID" sz="2400" dirty="0"/>
                    </a:p>
                  </a:txBody>
                  <a:tcPr/>
                </a:tc>
              </a:tr>
              <a:tr h="15050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SO</a:t>
                      </a:r>
                      <a:r>
                        <a:rPr lang="id-ID" sz="2400" baseline="-250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Year everage is</a:t>
                      </a:r>
                      <a:r>
                        <a:rPr lang="id-ID" sz="2400" baseline="0" dirty="0" smtClean="0"/>
                        <a:t> 20 </a:t>
                      </a:r>
                      <a:r>
                        <a:rPr lang="id-ID" sz="2400" baseline="0" dirty="0" smtClean="0">
                          <a:sym typeface="Symbol"/>
                        </a:rPr>
                        <a:t>g/m</a:t>
                      </a:r>
                      <a:r>
                        <a:rPr lang="id-ID" sz="2400" baseline="30000" dirty="0" smtClean="0">
                          <a:sym typeface="Symbol"/>
                        </a:rPr>
                        <a:t>3</a:t>
                      </a:r>
                      <a:r>
                        <a:rPr lang="id-ID" sz="2400" baseline="0" dirty="0" smtClean="0">
                          <a:sym typeface="Symbol"/>
                        </a:rPr>
                        <a:t> 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Benzene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Year everage is</a:t>
                      </a:r>
                      <a:r>
                        <a:rPr lang="id-ID" sz="2400" baseline="0" dirty="0" smtClean="0"/>
                        <a:t> 5 </a:t>
                      </a:r>
                      <a:r>
                        <a:rPr lang="id-ID" sz="2400" baseline="0" dirty="0" smtClean="0">
                          <a:sym typeface="Symbol"/>
                        </a:rPr>
                        <a:t>g/m</a:t>
                      </a:r>
                      <a:r>
                        <a:rPr lang="id-ID" sz="2400" baseline="30000" dirty="0" smtClean="0">
                          <a:sym typeface="Symbol"/>
                        </a:rPr>
                        <a:t>3</a:t>
                      </a:r>
                      <a:r>
                        <a:rPr lang="id-ID" sz="2400" baseline="0" dirty="0" smtClean="0">
                          <a:sym typeface="Symbol"/>
                        </a:rPr>
                        <a:t> 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CO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 - 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5152" t="90323" r="21075" b="1613"/>
          <a:stretch>
            <a:fillRect/>
          </a:stretch>
        </p:blipFill>
        <p:spPr bwMode="auto">
          <a:xfrm>
            <a:off x="142844" y="6357958"/>
            <a:ext cx="442915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CONTOH PERHITUNGAN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Langkah 1, 2 dan 3 tertuang pada tabel di bawah ini</a:t>
            </a: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357562"/>
            <a:ext cx="6286544" cy="2214578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427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Penentuan  Indeks Kualitas Lingkungan Hidup</vt:lpstr>
      <vt:lpstr>KUALITAS UDARA</vt:lpstr>
      <vt:lpstr>Perhitungan Nilai IPU</vt:lpstr>
      <vt:lpstr>Perhitungan Indeks Pencemar Udara</vt:lpstr>
      <vt:lpstr>Perhitungan Indeks Pencemar Udara</vt:lpstr>
      <vt:lpstr>Referensi EU untuk Kualitas Udara</vt:lpstr>
      <vt:lpstr>CONTOH PERHITUNGAN</vt:lpstr>
      <vt:lpstr>PowerPoint Presentation</vt:lpstr>
      <vt:lpstr>PowerPoint Presentation</vt:lpstr>
      <vt:lpstr>Langkah 4 dan 5, tertuang  dalam tabel di bawah ini:</vt:lpstr>
      <vt:lpstr>Tutupan Hutan</vt:lpstr>
      <vt:lpstr>Tutupan Hutan</vt:lpstr>
      <vt:lpstr>Tutupan Hutan</vt:lpstr>
      <vt:lpstr>Tabel Status IKLH Indonesia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Penentuan  Indeks Kualitas Lingkungan</dc:title>
  <dc:creator>FKMDN</dc:creator>
  <cp:lastModifiedBy>asus</cp:lastModifiedBy>
  <cp:revision>23</cp:revision>
  <dcterms:created xsi:type="dcterms:W3CDTF">2016-05-27T10:23:27Z</dcterms:created>
  <dcterms:modified xsi:type="dcterms:W3CDTF">2018-05-31T03:14:46Z</dcterms:modified>
</cp:coreProperties>
</file>