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6" r:id="rId6"/>
    <p:sldId id="277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9F9-FF30-4E40-AB81-10469F3D39BF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19F-3113-467A-99EE-89AFA0FBD8D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9F9-FF30-4E40-AB81-10469F3D39BF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19F-3113-467A-99EE-89AFA0FBD8D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9F9-FF30-4E40-AB81-10469F3D39BF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19F-3113-467A-99EE-89AFA0FBD8D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9F9-FF30-4E40-AB81-10469F3D39BF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19F-3113-467A-99EE-89AFA0FBD8D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9F9-FF30-4E40-AB81-10469F3D39BF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19F-3113-467A-99EE-89AFA0FBD8D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9F9-FF30-4E40-AB81-10469F3D39BF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19F-3113-467A-99EE-89AFA0FBD8D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9F9-FF30-4E40-AB81-10469F3D39BF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19F-3113-467A-99EE-89AFA0FBD8D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9F9-FF30-4E40-AB81-10469F3D39BF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19F-3113-467A-99EE-89AFA0FBD8D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9F9-FF30-4E40-AB81-10469F3D39BF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19F-3113-467A-99EE-89AFA0FBD8D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9F9-FF30-4E40-AB81-10469F3D39BF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19F-3113-467A-99EE-89AFA0FBD8D8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39F9-FF30-4E40-AB81-10469F3D39BF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ABC19F-3113-467A-99EE-89AFA0FBD8D8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CABC19F-3113-467A-99EE-89AFA0FBD8D8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4539F9-FF30-4E40-AB81-10469F3D39BF}" type="datetimeFigureOut">
              <a:rPr lang="id-ID" smtClean="0"/>
              <a:t>14/12/2016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47096" y="866325"/>
            <a:ext cx="4810125" cy="4200526"/>
            <a:chOff x="467544" y="2204864"/>
            <a:chExt cx="4810125" cy="4200526"/>
          </a:xfrm>
        </p:grpSpPr>
        <p:pic>
          <p:nvPicPr>
            <p:cNvPr id="1026" name="Picture 2" descr="http://www.risk3sixty.com/wp-content/uploads/2015/03/dr-plan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2204864"/>
              <a:ext cx="4810125" cy="4200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3419872" y="5589240"/>
              <a:ext cx="1656184" cy="816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4125107"/>
            <a:ext cx="6120680" cy="2400237"/>
          </a:xfrm>
        </p:spPr>
        <p:txBody>
          <a:bodyPr/>
          <a:lstStyle/>
          <a:p>
            <a:pPr algn="r"/>
            <a:r>
              <a:rPr lang="id-ID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DISASTER RECOVERY</a:t>
            </a:r>
            <a:endParaRPr lang="id-ID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1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 Pembangunan </a:t>
            </a:r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DRP</a:t>
            </a:r>
            <a:endParaRPr lang="id-I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136904" cy="525658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id-ID" sz="2400" dirty="0" smtClean="0"/>
              <a:t>Tahapan </a:t>
            </a:r>
            <a:r>
              <a:rPr lang="id-ID" sz="2400" dirty="0"/>
              <a:t>pembangunan sebuah Disaster Recovery Plan tidak selalu sama, karena sangat bergantung pada kebutuhan dan tujuan pembuatannya. </a:t>
            </a:r>
            <a:endParaRPr lang="id-ID" sz="2400" dirty="0" smtClean="0"/>
          </a:p>
          <a:p>
            <a:pPr>
              <a:spcBef>
                <a:spcPts val="1200"/>
              </a:spcBef>
            </a:pPr>
            <a:r>
              <a:rPr lang="id-ID" sz="2400" dirty="0" smtClean="0"/>
              <a:t>Namun </a:t>
            </a:r>
            <a:r>
              <a:rPr lang="id-ID" sz="2400" dirty="0"/>
              <a:t>secara garis besar, tahapan tersebut dapat dirangkum sebagai berikut: </a:t>
            </a:r>
            <a:endParaRPr lang="id-ID" sz="2400" dirty="0" smtClean="0"/>
          </a:p>
          <a:p>
            <a:pPr marL="868680" lvl="1" indent="-457200">
              <a:spcBef>
                <a:spcPts val="1200"/>
              </a:spcBef>
              <a:buFont typeface="+mj-lt"/>
              <a:buAutoNum type="arabicPeriod"/>
            </a:pPr>
            <a:r>
              <a:rPr lang="id-ID" sz="2400" i="1" dirty="0" smtClean="0"/>
              <a:t>Risk </a:t>
            </a:r>
            <a:r>
              <a:rPr lang="id-ID" sz="2400" i="1" dirty="0"/>
              <a:t>assessment </a:t>
            </a:r>
            <a:endParaRPr lang="id-ID" sz="2400" i="1" dirty="0" smtClean="0"/>
          </a:p>
          <a:p>
            <a:pPr marL="868680" lvl="1" indent="-457200">
              <a:spcBef>
                <a:spcPts val="1200"/>
              </a:spcBef>
              <a:buFont typeface="+mj-lt"/>
              <a:buAutoNum type="arabicPeriod"/>
            </a:pPr>
            <a:r>
              <a:rPr lang="id-ID" sz="2400" i="1" dirty="0" smtClean="0"/>
              <a:t>Priority </a:t>
            </a:r>
            <a:r>
              <a:rPr lang="id-ID" sz="2400" i="1" dirty="0"/>
              <a:t>assessment </a:t>
            </a:r>
            <a:endParaRPr lang="id-ID" sz="2400" i="1" dirty="0" smtClean="0"/>
          </a:p>
          <a:p>
            <a:pPr marL="868680" lvl="1" indent="-457200">
              <a:spcBef>
                <a:spcPts val="1200"/>
              </a:spcBef>
              <a:buFont typeface="+mj-lt"/>
              <a:buAutoNum type="arabicPeriod"/>
            </a:pPr>
            <a:r>
              <a:rPr lang="id-ID" sz="2400" i="1" dirty="0" smtClean="0"/>
              <a:t>Recovery </a:t>
            </a:r>
            <a:r>
              <a:rPr lang="id-ID" sz="2400" i="1" dirty="0"/>
              <a:t>strategy selection </a:t>
            </a:r>
            <a:endParaRPr lang="id-ID" sz="2400" i="1" dirty="0" smtClean="0"/>
          </a:p>
          <a:p>
            <a:pPr marL="868680" lvl="1" indent="-457200">
              <a:spcBef>
                <a:spcPts val="1200"/>
              </a:spcBef>
              <a:buFont typeface="+mj-lt"/>
              <a:buAutoNum type="arabicPeriod"/>
            </a:pPr>
            <a:r>
              <a:rPr lang="id-ID" sz="2400" i="1" dirty="0" smtClean="0"/>
              <a:t>Plan </a:t>
            </a:r>
            <a:r>
              <a:rPr lang="id-ID" sz="2400" i="1" dirty="0"/>
              <a:t>documenting</a:t>
            </a:r>
          </a:p>
        </p:txBody>
      </p:sp>
    </p:spTree>
    <p:extLst>
      <p:ext uri="{BB962C8B-B14F-4D97-AF65-F5344CB8AC3E}">
        <p14:creationId xmlns:p14="http://schemas.microsoft.com/office/powerpoint/2010/main" val="121760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 Pembangunan </a:t>
            </a:r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DRP</a:t>
            </a:r>
            <a:endParaRPr lang="id-I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136904" cy="525658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id-ID" sz="2400" b="1" i="1" dirty="0"/>
              <a:t>Risk Assessment </a:t>
            </a:r>
            <a:endParaRPr lang="id-ID" sz="2400" b="1" i="1" dirty="0" smtClean="0"/>
          </a:p>
          <a:p>
            <a:pPr marL="350838" indent="0">
              <a:spcBef>
                <a:spcPts val="1200"/>
              </a:spcBef>
              <a:buNone/>
            </a:pPr>
            <a:r>
              <a:rPr lang="id-ID" sz="2400" dirty="0" smtClean="0"/>
              <a:t>Risk </a:t>
            </a:r>
            <a:r>
              <a:rPr lang="id-ID" sz="2400" dirty="0"/>
              <a:t>Assessment </a:t>
            </a:r>
            <a:r>
              <a:rPr lang="id-ID" sz="2400" dirty="0" smtClean="0"/>
              <a:t>adaLah </a:t>
            </a:r>
            <a:r>
              <a:rPr lang="id-ID" sz="2400" dirty="0"/>
              <a:t>proses </a:t>
            </a:r>
            <a:r>
              <a:rPr lang="id-ID" sz="2400" dirty="0">
                <a:solidFill>
                  <a:srgbClr val="C00000"/>
                </a:solidFill>
              </a:rPr>
              <a:t>identifikasi ancaman-ancaman</a:t>
            </a:r>
            <a:r>
              <a:rPr lang="id-ID" sz="2400" dirty="0"/>
              <a:t> yang mungkin terjadi, baik yang berasal dari dalam, maupun dari luar. </a:t>
            </a:r>
            <a:endParaRPr lang="id-ID" sz="2400" dirty="0" smtClean="0"/>
          </a:p>
          <a:p>
            <a:pPr marL="350838" indent="0">
              <a:spcBef>
                <a:spcPts val="1200"/>
              </a:spcBef>
              <a:buNone/>
            </a:pPr>
            <a:r>
              <a:rPr lang="id-ID" sz="2400" dirty="0" smtClean="0"/>
              <a:t>Bencana </a:t>
            </a:r>
            <a:r>
              <a:rPr lang="id-ID" sz="2400" dirty="0"/>
              <a:t>yang dianalisa termasuk bencana alam, bencana kegagalan teknis, maupun ancaman-ancaman faktor manusia. </a:t>
            </a:r>
            <a:endParaRPr lang="id-ID" sz="2400" dirty="0" smtClean="0"/>
          </a:p>
          <a:p>
            <a:pPr marL="350838" indent="0">
              <a:spcBef>
                <a:spcPts val="1200"/>
              </a:spcBef>
              <a:buNone/>
            </a:pPr>
            <a:r>
              <a:rPr lang="id-ID" sz="2400" dirty="0" smtClean="0"/>
              <a:t>Risk </a:t>
            </a:r>
            <a:r>
              <a:rPr lang="id-ID" sz="2400" dirty="0"/>
              <a:t>Assessment berperan </a:t>
            </a:r>
            <a:r>
              <a:rPr lang="id-ID" sz="2400" dirty="0" smtClean="0"/>
              <a:t>sebagai </a:t>
            </a:r>
            <a:r>
              <a:rPr lang="id-ID" sz="2400" dirty="0"/>
              <a:t>landasan awal yang akan mempengaruhi tahapan-tahapan selanjutnya. </a:t>
            </a:r>
            <a:endParaRPr lang="id-ID" sz="2400" dirty="0" smtClean="0"/>
          </a:p>
          <a:p>
            <a:pPr marL="350838" indent="0">
              <a:spcBef>
                <a:spcPts val="1200"/>
              </a:spcBef>
              <a:buNone/>
            </a:pPr>
            <a:r>
              <a:rPr lang="id-ID" sz="2400" dirty="0" smtClean="0"/>
              <a:t>Risk </a:t>
            </a:r>
            <a:r>
              <a:rPr lang="id-ID" sz="2400" dirty="0"/>
              <a:t>Assessment biasanya diikuti dengan </a:t>
            </a:r>
            <a:r>
              <a:rPr lang="id-ID" sz="2400" dirty="0">
                <a:solidFill>
                  <a:srgbClr val="C00000"/>
                </a:solidFill>
              </a:rPr>
              <a:t>Impact Analysis</a:t>
            </a:r>
            <a:r>
              <a:rPr lang="id-ID" sz="2400" dirty="0"/>
              <a:t>, dimana kemungkinan-kemungkinan bencana yang sudah teridentifikasi kemudian dianalisis dampaknya.</a:t>
            </a:r>
            <a:endParaRPr lang="id-ID" sz="2400" i="1" dirty="0"/>
          </a:p>
        </p:txBody>
      </p:sp>
    </p:spTree>
    <p:extLst>
      <p:ext uri="{BB962C8B-B14F-4D97-AF65-F5344CB8AC3E}">
        <p14:creationId xmlns:p14="http://schemas.microsoft.com/office/powerpoint/2010/main" val="20826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 Pembangunan </a:t>
            </a:r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DRP</a:t>
            </a:r>
            <a:endParaRPr lang="id-I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136904" cy="5256584"/>
          </a:xfrm>
        </p:spPr>
        <p:txBody>
          <a:bodyPr>
            <a:noAutofit/>
          </a:bodyPr>
          <a:lstStyle/>
          <a:p>
            <a:pPr marL="114300" indent="0">
              <a:spcBef>
                <a:spcPts val="1200"/>
              </a:spcBef>
              <a:buNone/>
            </a:pPr>
            <a:r>
              <a:rPr lang="id-ID" sz="2400" b="1" i="1" dirty="0"/>
              <a:t>Risk </a:t>
            </a:r>
            <a:r>
              <a:rPr lang="id-ID" sz="2400" b="1" i="1" dirty="0" smtClean="0"/>
              <a:t>Assessment........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7" t="24792" r="23281" b="9167"/>
          <a:stretch/>
        </p:blipFill>
        <p:spPr bwMode="auto">
          <a:xfrm>
            <a:off x="1115616" y="2060846"/>
            <a:ext cx="6336704" cy="412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3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 Pembangunan </a:t>
            </a:r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DRP</a:t>
            </a:r>
            <a:endParaRPr lang="id-I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136904" cy="525658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id-ID" sz="2400" b="1" i="1" dirty="0"/>
              <a:t>Priority Assessment </a:t>
            </a:r>
            <a:endParaRPr lang="id-ID" sz="2400" b="1" i="1" dirty="0" smtClean="0"/>
          </a:p>
          <a:p>
            <a:pPr marL="350838" indent="0">
              <a:spcBef>
                <a:spcPts val="1200"/>
              </a:spcBef>
              <a:buNone/>
            </a:pPr>
            <a:r>
              <a:rPr lang="id-ID" sz="2400" dirty="0" smtClean="0"/>
              <a:t>Mendefinisikan </a:t>
            </a:r>
            <a:r>
              <a:rPr lang="id-ID" sz="2400" dirty="0" smtClean="0">
                <a:solidFill>
                  <a:srgbClr val="C00000"/>
                </a:solidFill>
              </a:rPr>
              <a:t>urutan prioritas </a:t>
            </a:r>
            <a:r>
              <a:rPr lang="id-ID" sz="2400" dirty="0">
                <a:solidFill>
                  <a:srgbClr val="C00000"/>
                </a:solidFill>
              </a:rPr>
              <a:t>proses</a:t>
            </a:r>
            <a:r>
              <a:rPr lang="id-ID" sz="2400" dirty="0"/>
              <a:t> </a:t>
            </a:r>
            <a:r>
              <a:rPr lang="id-ID" sz="2400" dirty="0" smtClean="0"/>
              <a:t>dengan jelas:</a:t>
            </a:r>
          </a:p>
          <a:p>
            <a:pPr marL="990918" lvl="1" indent="-342900">
              <a:spcBef>
                <a:spcPts val="1200"/>
              </a:spcBef>
            </a:pPr>
            <a:r>
              <a:rPr lang="id-ID" sz="2400" dirty="0" smtClean="0"/>
              <a:t>Dari segi arsitektur </a:t>
            </a:r>
            <a:r>
              <a:rPr lang="id-ID" sz="2400" dirty="0"/>
              <a:t>misalnya, server/ router manakah yang menjadi prioritas dalam dipulihkan? </a:t>
            </a:r>
            <a:endParaRPr lang="id-ID" sz="2400" dirty="0" smtClean="0"/>
          </a:p>
          <a:p>
            <a:pPr marL="990918" lvl="1" indent="-342900">
              <a:spcBef>
                <a:spcPts val="1200"/>
              </a:spcBef>
            </a:pPr>
            <a:r>
              <a:rPr lang="id-ID" sz="2400" dirty="0" smtClean="0"/>
              <a:t>Data </a:t>
            </a:r>
            <a:r>
              <a:rPr lang="id-ID" sz="2400" dirty="0"/>
              <a:t>mana yang harus lebih dahulu </a:t>
            </a:r>
            <a:r>
              <a:rPr lang="id-ID" sz="2400" dirty="0" smtClean="0"/>
              <a:t>diselamatkan</a:t>
            </a:r>
          </a:p>
          <a:p>
            <a:pPr marL="990918" lvl="1" indent="-342900">
              <a:spcBef>
                <a:spcPts val="1200"/>
              </a:spcBef>
            </a:pPr>
            <a:r>
              <a:rPr lang="id-ID" sz="2400" dirty="0" smtClean="0"/>
              <a:t>Proses mana yang harus didahulukan </a:t>
            </a:r>
          </a:p>
          <a:p>
            <a:pPr marL="350838" indent="0">
              <a:spcBef>
                <a:spcPts val="1200"/>
              </a:spcBef>
              <a:buNone/>
            </a:pPr>
            <a:r>
              <a:rPr lang="id-ID" sz="2400" dirty="0" smtClean="0"/>
              <a:t>Proses </a:t>
            </a:r>
            <a:r>
              <a:rPr lang="id-ID" sz="2400" dirty="0"/>
              <a:t>yang dianggap paling vital untuk keberlangsungan sistem </a:t>
            </a:r>
            <a:r>
              <a:rPr lang="id-ID" sz="2400" dirty="0" smtClean="0"/>
              <a:t>akan </a:t>
            </a:r>
            <a:r>
              <a:rPr lang="id-ID" sz="2400" dirty="0"/>
              <a:t>mendapatkan alokasi perhatian paling besar untuk dipulihkan kembali sebelum proses-proses lainnya. 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33839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 Pembangunan </a:t>
            </a:r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DRP</a:t>
            </a:r>
            <a:endParaRPr lang="id-I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136904" cy="5256584"/>
          </a:xfrm>
        </p:spPr>
        <p:txBody>
          <a:bodyPr>
            <a:noAutofit/>
          </a:bodyPr>
          <a:lstStyle/>
          <a:p>
            <a:pPr marL="114300" indent="0">
              <a:spcBef>
                <a:spcPts val="1200"/>
              </a:spcBef>
              <a:buNone/>
            </a:pPr>
            <a:r>
              <a:rPr lang="id-ID" sz="2400" b="1" i="1" dirty="0"/>
              <a:t>Priority Assessment </a:t>
            </a:r>
            <a:r>
              <a:rPr lang="id-ID" sz="2400" b="1" i="1" dirty="0" smtClean="0"/>
              <a:t>.......</a:t>
            </a:r>
          </a:p>
          <a:p>
            <a:pPr marL="350838" indent="0">
              <a:spcBef>
                <a:spcPts val="1200"/>
              </a:spcBef>
              <a:buNone/>
            </a:pPr>
            <a:r>
              <a:rPr lang="id-ID" sz="2400" i="1" dirty="0" smtClean="0"/>
              <a:t>Priority </a:t>
            </a:r>
            <a:r>
              <a:rPr lang="id-ID" sz="2400" i="1" dirty="0"/>
              <a:t>Assessment </a:t>
            </a:r>
            <a:r>
              <a:rPr lang="id-ID" sz="2400" dirty="0"/>
              <a:t>untuk proses biasanya sangat relatif terhadap </a:t>
            </a:r>
            <a:r>
              <a:rPr lang="id-ID" sz="2400" dirty="0">
                <a:solidFill>
                  <a:srgbClr val="C00000"/>
                </a:solidFill>
              </a:rPr>
              <a:t>waktu </a:t>
            </a:r>
            <a:r>
              <a:rPr lang="id-ID" sz="2400" dirty="0"/>
              <a:t>dan </a:t>
            </a:r>
            <a:r>
              <a:rPr lang="id-ID" sz="2400" dirty="0">
                <a:solidFill>
                  <a:srgbClr val="C00000"/>
                </a:solidFill>
              </a:rPr>
              <a:t>tempat</a:t>
            </a:r>
            <a:r>
              <a:rPr lang="id-ID" sz="2400" dirty="0"/>
              <a:t> terjadinya suatu bencana. </a:t>
            </a:r>
            <a:endParaRPr lang="id-ID" sz="2400" dirty="0" smtClean="0"/>
          </a:p>
          <a:p>
            <a:pPr marL="350838" indent="0">
              <a:spcBef>
                <a:spcPts val="1200"/>
              </a:spcBef>
              <a:buNone/>
            </a:pPr>
            <a:r>
              <a:rPr lang="id-ID" sz="2400" dirty="0" smtClean="0"/>
              <a:t>Misal kejadian pada sekolahan, </a:t>
            </a:r>
            <a:r>
              <a:rPr lang="id-ID" sz="2400" dirty="0"/>
              <a:t>jika bencana terjadi pada saat penerimaan murid baru, proses yang pertama kali harus dipulihkan mungkin adalah proses terkait tes masuk dan pembayaran. </a:t>
            </a:r>
            <a:endParaRPr lang="id-ID" sz="2400" dirty="0" smtClean="0"/>
          </a:p>
          <a:p>
            <a:pPr marL="808038" indent="0">
              <a:spcBef>
                <a:spcPts val="1200"/>
              </a:spcBef>
              <a:buNone/>
            </a:pPr>
            <a:r>
              <a:rPr lang="id-ID" sz="2400" dirty="0" smtClean="0"/>
              <a:t>Tapi </a:t>
            </a:r>
            <a:r>
              <a:rPr lang="id-ID" sz="2400" dirty="0"/>
              <a:t>jika bencana terjadi saat liburan, dimana </a:t>
            </a:r>
            <a:r>
              <a:rPr lang="id-ID" sz="2400" dirty="0" smtClean="0"/>
              <a:t>kebanyakan </a:t>
            </a:r>
            <a:r>
              <a:rPr lang="id-ID" sz="2400" dirty="0"/>
              <a:t>proses akan berada dalam kondisi statis, </a:t>
            </a:r>
            <a:r>
              <a:rPr lang="id-ID" sz="2400" dirty="0" smtClean="0"/>
              <a:t>mungkin penyelamatan hanya </a:t>
            </a:r>
            <a:r>
              <a:rPr lang="id-ID" sz="2400" dirty="0"/>
              <a:t>akan berfokus pada penyelamatan data saja. </a:t>
            </a:r>
            <a:endParaRPr lang="id-ID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39886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 Pembangunan </a:t>
            </a:r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DRP</a:t>
            </a:r>
            <a:endParaRPr lang="id-I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136904" cy="525658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id-ID" sz="2400" b="1" i="1" dirty="0"/>
              <a:t>Recovery Strategy Selection </a:t>
            </a:r>
            <a:endParaRPr lang="id-ID" sz="2400" b="1" i="1" dirty="0" smtClean="0"/>
          </a:p>
          <a:p>
            <a:pPr marL="350838" indent="0">
              <a:spcBef>
                <a:spcPts val="1200"/>
              </a:spcBef>
              <a:buNone/>
            </a:pPr>
            <a:r>
              <a:rPr lang="id-ID" sz="2400" dirty="0" smtClean="0"/>
              <a:t>Strategi </a:t>
            </a:r>
            <a:r>
              <a:rPr lang="id-ID" sz="2400" dirty="0"/>
              <a:t>pemulihan yang baik harus memenuhi beberapa kriteria, yaitu: </a:t>
            </a:r>
            <a:endParaRPr lang="id-ID" sz="2400" dirty="0" smtClean="0"/>
          </a:p>
          <a:p>
            <a:pPr marL="808038" indent="-457200">
              <a:spcBef>
                <a:spcPts val="1200"/>
              </a:spcBef>
              <a:buAutoNum type="arabicPeriod"/>
            </a:pPr>
            <a:r>
              <a:rPr lang="id-ID" sz="2400" dirty="0" smtClean="0"/>
              <a:t>Strategi </a:t>
            </a:r>
            <a:r>
              <a:rPr lang="id-ID" sz="2400" dirty="0"/>
              <a:t>pemulihan harus memenuhi </a:t>
            </a:r>
            <a:r>
              <a:rPr lang="id-ID" sz="2400" i="1" dirty="0"/>
              <a:t>key requirement </a:t>
            </a:r>
            <a:r>
              <a:rPr lang="id-ID" sz="2400" dirty="0"/>
              <a:t>yang sudah didefinisikan di tahap sebelumnya. </a:t>
            </a:r>
            <a:endParaRPr lang="id-ID" sz="2400" dirty="0" smtClean="0"/>
          </a:p>
          <a:p>
            <a:pPr marL="808038" indent="-457200">
              <a:spcBef>
                <a:spcPts val="1200"/>
              </a:spcBef>
              <a:buAutoNum type="arabicPeriod"/>
            </a:pPr>
            <a:r>
              <a:rPr lang="id-ID" sz="2400" dirty="0" smtClean="0"/>
              <a:t>Strategi </a:t>
            </a:r>
            <a:r>
              <a:rPr lang="id-ID" sz="2400" dirty="0"/>
              <a:t>pemulihan harus </a:t>
            </a:r>
            <a:r>
              <a:rPr lang="id-ID" sz="2400" i="1" dirty="0"/>
              <a:t>cost effective </a:t>
            </a:r>
            <a:r>
              <a:rPr lang="id-ID" sz="2400" dirty="0"/>
              <a:t>berbanding dengan risiko dan prioritasnya. </a:t>
            </a:r>
            <a:endParaRPr lang="id-ID" sz="2400" dirty="0" smtClean="0"/>
          </a:p>
          <a:p>
            <a:pPr marL="808038" indent="-457200">
              <a:spcBef>
                <a:spcPts val="1200"/>
              </a:spcBef>
              <a:buAutoNum type="arabicPeriod"/>
            </a:pPr>
            <a:r>
              <a:rPr lang="id-ID" sz="2400" dirty="0" smtClean="0"/>
              <a:t>Strategi </a:t>
            </a:r>
            <a:r>
              <a:rPr lang="id-ID" sz="2400" dirty="0"/>
              <a:t>pemulihan harus dapat diterapkan dengan kondisi yang terdapat sekarang dan memungkinkan untuk ditingkatkan jika teknologi atau bisnis yang terkait berkembang di masa depan. 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235618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 Pembangunan </a:t>
            </a:r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DRP</a:t>
            </a:r>
            <a:endParaRPr lang="id-I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136904" cy="5256584"/>
          </a:xfrm>
        </p:spPr>
        <p:txBody>
          <a:bodyPr>
            <a:noAutofit/>
          </a:bodyPr>
          <a:lstStyle/>
          <a:p>
            <a:pPr marL="114300" indent="0">
              <a:spcBef>
                <a:spcPts val="1200"/>
              </a:spcBef>
              <a:buNone/>
            </a:pPr>
            <a:r>
              <a:rPr lang="id-ID" sz="2400" b="1" i="1" dirty="0"/>
              <a:t>Recovery Strategy Selection </a:t>
            </a:r>
            <a:r>
              <a:rPr lang="id-ID" sz="2400" b="1" i="1" dirty="0" smtClean="0"/>
              <a:t>..........</a:t>
            </a:r>
          </a:p>
          <a:p>
            <a:pPr marL="350838" indent="0">
              <a:spcBef>
                <a:spcPts val="1200"/>
              </a:spcBef>
              <a:buNone/>
            </a:pPr>
            <a:r>
              <a:rPr lang="id-ID" sz="2400" dirty="0" smtClean="0"/>
              <a:t>Strategi </a:t>
            </a:r>
            <a:r>
              <a:rPr lang="id-ID" sz="2400" dirty="0"/>
              <a:t>pemulihan yang sudah dirancang kemudian harus dituangkan ke dalam </a:t>
            </a:r>
            <a:r>
              <a:rPr lang="id-ID" sz="2400" dirty="0" smtClean="0"/>
              <a:t>DRP yang </a:t>
            </a:r>
            <a:r>
              <a:rPr lang="id-ID" sz="2400" dirty="0"/>
              <a:t>terdokumentasi secara baik sehingga dapat dengan mudah dilaksanakan jika suatu saat terjadi bencana. </a:t>
            </a:r>
            <a:endParaRPr lang="id-ID" sz="2400" dirty="0" smtClean="0"/>
          </a:p>
          <a:p>
            <a:pPr marL="350838" indent="0">
              <a:spcBef>
                <a:spcPts val="1200"/>
              </a:spcBef>
              <a:buNone/>
            </a:pPr>
            <a:r>
              <a:rPr lang="id-ID" sz="2400" dirty="0" smtClean="0"/>
              <a:t>Inti </a:t>
            </a:r>
            <a:r>
              <a:rPr lang="id-ID" sz="2400" dirty="0"/>
              <a:t>dari strategi-strategi pemulihan </a:t>
            </a:r>
            <a:r>
              <a:rPr lang="id-ID" sz="2400" dirty="0" smtClean="0"/>
              <a:t>adalah </a:t>
            </a:r>
            <a:r>
              <a:rPr lang="id-ID" sz="2400" dirty="0"/>
              <a:t>menyiapkan sistem dan data cadangan sehingga proses yang terganggu dapat berjalan kembali.</a:t>
            </a:r>
            <a:endParaRPr lang="id-ID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0103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 Pembangunan </a:t>
            </a:r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DRP</a:t>
            </a:r>
            <a:endParaRPr lang="id-I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136904" cy="5256584"/>
          </a:xfrm>
        </p:spPr>
        <p:txBody>
          <a:bodyPr>
            <a:noAutofit/>
          </a:bodyPr>
          <a:lstStyle/>
          <a:p>
            <a:pPr marL="114300" indent="0">
              <a:spcBef>
                <a:spcPts val="1200"/>
              </a:spcBef>
              <a:buNone/>
            </a:pPr>
            <a:r>
              <a:rPr lang="id-ID" sz="2400" b="1" i="1" dirty="0"/>
              <a:t>Recovery Strategy Selection </a:t>
            </a:r>
            <a:r>
              <a:rPr lang="id-ID" sz="2400" b="1" i="1" dirty="0" smtClean="0"/>
              <a:t>..........</a:t>
            </a:r>
          </a:p>
          <a:p>
            <a:pPr marL="350838" indent="0">
              <a:spcBef>
                <a:spcPts val="1200"/>
              </a:spcBef>
              <a:buNone/>
            </a:pPr>
            <a:r>
              <a:rPr lang="id-ID" sz="2400" dirty="0"/>
              <a:t>Strategi pemulihan tersebut diantaranya adalah: </a:t>
            </a:r>
            <a:endParaRPr lang="id-ID" sz="2400" dirty="0" smtClean="0"/>
          </a:p>
          <a:p>
            <a:pPr marL="808038" indent="-457200">
              <a:spcBef>
                <a:spcPts val="1200"/>
              </a:spcBef>
              <a:buAutoNum type="arabicPeriod"/>
            </a:pPr>
            <a:r>
              <a:rPr lang="id-ID" sz="2400" b="1" i="1" dirty="0" smtClean="0"/>
              <a:t>Hot Site </a:t>
            </a:r>
          </a:p>
          <a:p>
            <a:pPr marL="808038" indent="0">
              <a:spcBef>
                <a:spcPts val="1200"/>
              </a:spcBef>
              <a:buNone/>
            </a:pPr>
            <a:r>
              <a:rPr lang="id-ID" sz="2400" dirty="0" smtClean="0"/>
              <a:t>Strategi </a:t>
            </a:r>
            <a:r>
              <a:rPr lang="id-ID" sz="2400" dirty="0"/>
              <a:t>pemulihan dengan cara mengadakan </a:t>
            </a:r>
            <a:r>
              <a:rPr lang="id-ID" sz="2400" dirty="0">
                <a:solidFill>
                  <a:srgbClr val="C00000"/>
                </a:solidFill>
              </a:rPr>
              <a:t>lokasi duplikat</a:t>
            </a:r>
            <a:r>
              <a:rPr lang="id-ID" sz="2400" dirty="0"/>
              <a:t> dari lokasi asli. </a:t>
            </a:r>
            <a:endParaRPr lang="id-ID" sz="2400" dirty="0" smtClean="0"/>
          </a:p>
          <a:p>
            <a:pPr marL="808038" indent="0">
              <a:spcBef>
                <a:spcPts val="1200"/>
              </a:spcBef>
              <a:buNone/>
            </a:pPr>
            <a:r>
              <a:rPr lang="id-ID" sz="2400" dirty="0" smtClean="0"/>
              <a:t>Strategi </a:t>
            </a:r>
            <a:r>
              <a:rPr lang="id-ID" sz="2400" dirty="0"/>
              <a:t>ini menawarkan cara yang </a:t>
            </a:r>
            <a:r>
              <a:rPr lang="id-ID" sz="2400" dirty="0">
                <a:solidFill>
                  <a:srgbClr val="C00000"/>
                </a:solidFill>
              </a:rPr>
              <a:t>cepat untuk menjalankan bisnis kembali</a:t>
            </a:r>
            <a:r>
              <a:rPr lang="id-ID" sz="2400" dirty="0"/>
              <a:t>, namun juga dapat dikatakan sebagai strategi yang paling mahal</a:t>
            </a:r>
            <a:r>
              <a:rPr lang="id-ID" sz="2400" dirty="0" smtClean="0"/>
              <a:t>.</a:t>
            </a:r>
          </a:p>
          <a:p>
            <a:pPr marL="808038" indent="0">
              <a:spcBef>
                <a:spcPts val="1200"/>
              </a:spcBef>
              <a:buNone/>
            </a:pPr>
            <a:r>
              <a:rPr lang="id-ID" sz="2400" dirty="0" smtClean="0">
                <a:solidFill>
                  <a:srgbClr val="C00000"/>
                </a:solidFill>
              </a:rPr>
              <a:t>Biaya tinggi </a:t>
            </a:r>
            <a:r>
              <a:rPr lang="id-ID" sz="2400" dirty="0"/>
              <a:t>karena perangkat-perangkat yang dimiliki oleh lokasi asli juga harus diadakan di lokasi cadangan, begitu juga dengan lalu lintas data yang sangat besar di antara kedua lokasi untuk menjaga data tetap update. </a:t>
            </a:r>
            <a:endParaRPr lang="id-ID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68189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 Pembangunan </a:t>
            </a:r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DRP</a:t>
            </a:r>
            <a:endParaRPr lang="id-I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136904" cy="5256584"/>
          </a:xfrm>
        </p:spPr>
        <p:txBody>
          <a:bodyPr>
            <a:noAutofit/>
          </a:bodyPr>
          <a:lstStyle/>
          <a:p>
            <a:pPr marL="114300" indent="0">
              <a:spcBef>
                <a:spcPts val="1200"/>
              </a:spcBef>
              <a:buNone/>
            </a:pPr>
            <a:r>
              <a:rPr lang="id-ID" sz="2400" b="1" i="1" dirty="0"/>
              <a:t>Recovery Strategy Selection </a:t>
            </a:r>
            <a:r>
              <a:rPr lang="id-ID" sz="2400" b="1" i="1" dirty="0" smtClean="0"/>
              <a:t>..........</a:t>
            </a:r>
          </a:p>
          <a:p>
            <a:pPr marL="350838" indent="0">
              <a:spcBef>
                <a:spcPts val="1200"/>
              </a:spcBef>
              <a:buNone/>
            </a:pPr>
            <a:r>
              <a:rPr lang="id-ID" sz="2400" dirty="0"/>
              <a:t>Strategi pemulihan </a:t>
            </a:r>
            <a:r>
              <a:rPr lang="id-ID" sz="2400" dirty="0" smtClean="0"/>
              <a:t>........ </a:t>
            </a:r>
          </a:p>
          <a:p>
            <a:pPr marL="808038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id-ID" sz="2400" b="1" i="1" dirty="0" smtClean="0"/>
              <a:t>Warm Site </a:t>
            </a:r>
          </a:p>
          <a:p>
            <a:pPr marL="808038" indent="0">
              <a:spcBef>
                <a:spcPts val="1200"/>
              </a:spcBef>
              <a:buNone/>
            </a:pPr>
            <a:r>
              <a:rPr lang="id-ID" sz="2400" dirty="0" smtClean="0"/>
              <a:t>Strategi </a:t>
            </a:r>
            <a:r>
              <a:rPr lang="id-ID" sz="2400" dirty="0"/>
              <a:t>ini menggunakan </a:t>
            </a:r>
            <a:r>
              <a:rPr lang="id-ID" sz="2400" dirty="0">
                <a:solidFill>
                  <a:srgbClr val="C00000"/>
                </a:solidFill>
              </a:rPr>
              <a:t>lokasi yang memiliki sistem dan jaringan komunikasi yang siap digunakan</a:t>
            </a:r>
            <a:r>
              <a:rPr lang="id-ID" sz="2400" dirty="0"/>
              <a:t>, cukup untuk menjalankan kembali proses bisnis. </a:t>
            </a:r>
            <a:endParaRPr lang="id-ID" sz="2400" dirty="0" smtClean="0"/>
          </a:p>
          <a:p>
            <a:pPr marL="808038" indent="0">
              <a:spcBef>
                <a:spcPts val="1200"/>
              </a:spcBef>
              <a:buNone/>
            </a:pPr>
            <a:r>
              <a:rPr lang="id-ID" sz="2400" dirty="0" smtClean="0"/>
              <a:t>Namun </a:t>
            </a:r>
            <a:r>
              <a:rPr lang="id-ID" sz="2400" dirty="0"/>
              <a:t>data dan informasi elektronis lainnya tidak ter-update sehingga harus di restore sebelumnya. 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34828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 Pembangunan </a:t>
            </a:r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DRP</a:t>
            </a:r>
            <a:endParaRPr lang="id-I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136904" cy="5256584"/>
          </a:xfrm>
        </p:spPr>
        <p:txBody>
          <a:bodyPr>
            <a:noAutofit/>
          </a:bodyPr>
          <a:lstStyle/>
          <a:p>
            <a:pPr marL="114300" indent="0">
              <a:spcBef>
                <a:spcPts val="1200"/>
              </a:spcBef>
              <a:buNone/>
            </a:pPr>
            <a:r>
              <a:rPr lang="id-ID" sz="2400" b="1" i="1" dirty="0"/>
              <a:t>Recovery Strategy Selection </a:t>
            </a:r>
            <a:r>
              <a:rPr lang="id-ID" sz="2400" b="1" i="1" dirty="0" smtClean="0"/>
              <a:t>..........</a:t>
            </a:r>
          </a:p>
          <a:p>
            <a:pPr marL="350838" indent="0">
              <a:spcBef>
                <a:spcPts val="1200"/>
              </a:spcBef>
              <a:buNone/>
            </a:pPr>
            <a:r>
              <a:rPr lang="id-ID" sz="2400" dirty="0"/>
              <a:t>Strategi pemulihan </a:t>
            </a:r>
            <a:r>
              <a:rPr lang="id-ID" sz="2400" dirty="0" smtClean="0"/>
              <a:t>........ </a:t>
            </a:r>
          </a:p>
          <a:p>
            <a:pPr marL="808038" indent="-457200">
              <a:spcBef>
                <a:spcPts val="1200"/>
              </a:spcBef>
              <a:buFont typeface="+mj-lt"/>
              <a:buAutoNum type="arabicPeriod" startAt="3"/>
            </a:pPr>
            <a:r>
              <a:rPr lang="id-ID" sz="2400" b="1" i="1" dirty="0" smtClean="0"/>
              <a:t>Cold Site / Shell Site/ Backup Site / Alternate Site</a:t>
            </a:r>
          </a:p>
          <a:p>
            <a:pPr marL="808038" indent="0">
              <a:spcBef>
                <a:spcPts val="1200"/>
              </a:spcBef>
              <a:buNone/>
            </a:pPr>
            <a:r>
              <a:rPr lang="id-ID" sz="2400" dirty="0" smtClean="0"/>
              <a:t>Strategi </a:t>
            </a:r>
            <a:r>
              <a:rPr lang="id-ID" sz="2400" dirty="0"/>
              <a:t>ini hanya menyediakan lokasi saja. </a:t>
            </a:r>
            <a:endParaRPr lang="id-ID" sz="2400" dirty="0" smtClean="0"/>
          </a:p>
          <a:p>
            <a:pPr marL="808038" indent="0">
              <a:spcBef>
                <a:spcPts val="1200"/>
              </a:spcBef>
              <a:buNone/>
            </a:pPr>
            <a:r>
              <a:rPr lang="id-ID" sz="2400" dirty="0" smtClean="0"/>
              <a:t>Perangkat </a:t>
            </a:r>
            <a:r>
              <a:rPr lang="id-ID" sz="2400" dirty="0"/>
              <a:t>dan jaringan yang tersedia sangat </a:t>
            </a:r>
            <a:r>
              <a:rPr lang="id-ID" sz="2400" dirty="0" smtClean="0"/>
              <a:t>minim.</a:t>
            </a:r>
          </a:p>
          <a:p>
            <a:pPr marL="808038" indent="0">
              <a:spcBef>
                <a:spcPts val="1200"/>
              </a:spcBef>
              <a:buNone/>
            </a:pPr>
            <a:r>
              <a:rPr lang="id-ID" sz="2400" dirty="0" smtClean="0"/>
              <a:t>Keuntungan : </a:t>
            </a:r>
            <a:r>
              <a:rPr lang="id-ID" sz="2400" dirty="0"/>
              <a:t>biaya </a:t>
            </a:r>
            <a:r>
              <a:rPr lang="id-ID" sz="2400" dirty="0" smtClean="0"/>
              <a:t>rendah dalam </a:t>
            </a:r>
            <a:r>
              <a:rPr lang="id-ID" sz="2400" dirty="0"/>
              <a:t>mengadakan dan merawat </a:t>
            </a:r>
            <a:r>
              <a:rPr lang="id-ID" sz="2400" dirty="0" smtClean="0"/>
              <a:t>lokasi</a:t>
            </a:r>
          </a:p>
          <a:p>
            <a:pPr marL="808038" indent="0">
              <a:spcBef>
                <a:spcPts val="1200"/>
              </a:spcBef>
              <a:buNone/>
            </a:pPr>
            <a:r>
              <a:rPr lang="id-ID" sz="2400" dirty="0" smtClean="0"/>
              <a:t>Kekurangan :  </a:t>
            </a:r>
            <a:r>
              <a:rPr lang="id-ID" sz="2400" dirty="0"/>
              <a:t>pada saat </a:t>
            </a:r>
            <a:r>
              <a:rPr lang="id-ID" sz="2400" dirty="0" smtClean="0"/>
              <a:t>terjadi bencana, dibutuhkan </a:t>
            </a:r>
            <a:r>
              <a:rPr lang="id-ID" sz="2400" dirty="0"/>
              <a:t>biaya </a:t>
            </a:r>
            <a:r>
              <a:rPr lang="id-ID" sz="2400" dirty="0" smtClean="0"/>
              <a:t>yang </a:t>
            </a:r>
            <a:r>
              <a:rPr lang="id-ID" sz="2400" dirty="0"/>
              <a:t>cukup </a:t>
            </a:r>
            <a:r>
              <a:rPr lang="id-ID" sz="2400" dirty="0" smtClean="0"/>
              <a:t>besar </a:t>
            </a:r>
            <a:r>
              <a:rPr lang="id-ID" sz="2400" dirty="0"/>
              <a:t>karena harus mengadakan berbagai perangkat, sistem, dan jaringan agar dapat mendukung berjalannya bisnis. </a:t>
            </a:r>
            <a:endParaRPr lang="id-ID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43868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352928" cy="54006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Selain domain yang concern dengan </a:t>
            </a:r>
            <a:r>
              <a:rPr lang="id-ID" sz="2400" dirty="0" smtClean="0">
                <a:solidFill>
                  <a:srgbClr val="C00000"/>
                </a:solidFill>
              </a:rPr>
              <a:t>pencegahan risiko dan melindungi infrastruktur dari serangan</a:t>
            </a:r>
            <a:r>
              <a:rPr lang="id-ID" sz="2400" dirty="0" smtClean="0"/>
              <a:t>, keamanan sistem juga membahas satu domain  dengan  asumsi bahwa </a:t>
            </a:r>
            <a:r>
              <a:rPr lang="id-ID" sz="2400" dirty="0" smtClean="0">
                <a:solidFill>
                  <a:srgbClr val="C00000"/>
                </a:solidFill>
              </a:rPr>
              <a:t>kejadian terburuk telah terjadi</a:t>
            </a:r>
            <a:r>
              <a:rPr lang="id-ID" sz="2400" dirty="0" smtClean="0"/>
              <a:t>. </a:t>
            </a:r>
          </a:p>
        </p:txBody>
      </p:sp>
      <p:pic>
        <p:nvPicPr>
          <p:cNvPr id="2050" name="Picture 2" descr="http://www.eddalovesheels.com/wp-content/uploads/2013/05/2005_2013-940x12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40512"/>
            <a:ext cx="2808312" cy="379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bikehugger.com/images/blog/rain_f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321" y="3394792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7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 Pembangunan </a:t>
            </a:r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DRP</a:t>
            </a:r>
            <a:endParaRPr lang="id-I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136904" cy="525658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id-ID" sz="2400" b="1" i="1" dirty="0"/>
              <a:t>Plan Documenting </a:t>
            </a:r>
            <a:endParaRPr lang="id-ID" sz="2400" b="1" i="1" dirty="0" smtClean="0"/>
          </a:p>
          <a:p>
            <a:pPr marL="350838" indent="0">
              <a:spcBef>
                <a:spcPts val="1200"/>
              </a:spcBef>
              <a:buNone/>
            </a:pPr>
            <a:r>
              <a:rPr lang="id-ID" sz="2400" i="1" dirty="0" smtClean="0"/>
              <a:t>Disaster </a:t>
            </a:r>
            <a:r>
              <a:rPr lang="id-ID" sz="2400" i="1" dirty="0"/>
              <a:t>Recovery Plan </a:t>
            </a:r>
            <a:r>
              <a:rPr lang="id-ID" sz="2400" dirty="0" smtClean="0"/>
              <a:t>harus </a:t>
            </a:r>
            <a:r>
              <a:rPr lang="id-ID" sz="2400" dirty="0"/>
              <a:t>didokumentasikan dengan terstruktur sehingga mudah dipahami saat dibutuhkan</a:t>
            </a:r>
            <a:r>
              <a:rPr lang="id-ID" sz="2400" dirty="0" smtClean="0"/>
              <a:t>.</a:t>
            </a:r>
          </a:p>
          <a:p>
            <a:pPr marL="350838" indent="0">
              <a:spcBef>
                <a:spcPts val="1200"/>
              </a:spcBef>
              <a:buNone/>
            </a:pPr>
            <a:r>
              <a:rPr lang="id-ID" sz="2400" dirty="0" smtClean="0"/>
              <a:t>Pendokumentasian sebuah DRP harus disesuaikan dengan standar dan </a:t>
            </a:r>
            <a:r>
              <a:rPr lang="id-ID" sz="2400" dirty="0"/>
              <a:t>pedoman-pedoman </a:t>
            </a:r>
            <a:r>
              <a:rPr lang="id-ID" sz="2400" dirty="0" smtClean="0"/>
              <a:t>yang sudah banyak </a:t>
            </a:r>
            <a:r>
              <a:rPr lang="id-ID" sz="2400" dirty="0"/>
              <a:t>tersedia. </a:t>
            </a:r>
            <a:endParaRPr lang="id-ID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76342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352928" cy="558924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400" dirty="0"/>
              <a:t>Berbagai bencana yang mungkin terjadi antara lain adalah:</a:t>
            </a:r>
          </a:p>
          <a:p>
            <a:pPr lvl="1">
              <a:spcBef>
                <a:spcPts val="1200"/>
              </a:spcBef>
            </a:pPr>
            <a:r>
              <a:rPr lang="id-ID" sz="2400" dirty="0"/>
              <a:t>Bencana alam </a:t>
            </a:r>
            <a:r>
              <a:rPr lang="id-ID" sz="2400" dirty="0" smtClean="0"/>
              <a:t>karena kondisi </a:t>
            </a:r>
            <a:r>
              <a:rPr lang="id-ID" sz="2400" dirty="0"/>
              <a:t>geografis dan geologis dari lokasi</a:t>
            </a:r>
          </a:p>
          <a:p>
            <a:pPr lvl="1">
              <a:spcBef>
                <a:spcPts val="1200"/>
              </a:spcBef>
            </a:pPr>
            <a:r>
              <a:rPr lang="id-ID" sz="2400" dirty="0"/>
              <a:t>Kebakaran </a:t>
            </a:r>
            <a:r>
              <a:rPr lang="id-ID" sz="2400" dirty="0" smtClean="0"/>
              <a:t>karena faktor </a:t>
            </a:r>
            <a:r>
              <a:rPr lang="id-ID" sz="2400" dirty="0"/>
              <a:t>lingkungan dan pengaturan sistem elektrik yang dapat menyebabkan korsleting</a:t>
            </a:r>
          </a:p>
          <a:p>
            <a:pPr lvl="1">
              <a:spcBef>
                <a:spcPts val="1200"/>
              </a:spcBef>
            </a:pPr>
            <a:r>
              <a:rPr lang="id-ID" sz="2400" dirty="0"/>
              <a:t>Kerusakan pada jaringan listrik </a:t>
            </a:r>
            <a:r>
              <a:rPr lang="id-ID" sz="2400" dirty="0" smtClean="0"/>
              <a:t>karena sistem </a:t>
            </a:r>
            <a:r>
              <a:rPr lang="id-ID" sz="2400" dirty="0"/>
              <a:t>elektrik</a:t>
            </a:r>
          </a:p>
          <a:p>
            <a:pPr lvl="1">
              <a:spcBef>
                <a:spcPts val="1200"/>
              </a:spcBef>
            </a:pPr>
            <a:r>
              <a:rPr lang="id-ID" sz="2400" dirty="0"/>
              <a:t>Serangan teroris </a:t>
            </a:r>
            <a:r>
              <a:rPr lang="id-ID" sz="2400" dirty="0" smtClean="0"/>
              <a:t>karena lemahnya </a:t>
            </a:r>
            <a:r>
              <a:rPr lang="id-ID" sz="2400" dirty="0"/>
              <a:t>keamanan fisik dan non fisik data center</a:t>
            </a:r>
          </a:p>
          <a:p>
            <a:pPr lvl="1">
              <a:spcBef>
                <a:spcPts val="1200"/>
              </a:spcBef>
            </a:pPr>
            <a:r>
              <a:rPr lang="id-ID" sz="2400" dirty="0"/>
              <a:t>Sistem atau perangkat yang rusak terkait dengan kesalahan manajemen pengawasan perangkat</a:t>
            </a:r>
          </a:p>
          <a:p>
            <a:pPr lvl="1">
              <a:spcBef>
                <a:spcPts val="1200"/>
              </a:spcBef>
            </a:pPr>
            <a:r>
              <a:rPr lang="id-ID" sz="2400" dirty="0"/>
              <a:t>Kesalahan operasional akibat ulah manusia</a:t>
            </a:r>
          </a:p>
          <a:p>
            <a:pPr lvl="1">
              <a:spcBef>
                <a:spcPts val="1200"/>
              </a:spcBef>
            </a:pPr>
            <a:r>
              <a:rPr lang="id-ID" sz="2400" dirty="0"/>
              <a:t>Virus </a:t>
            </a:r>
            <a:r>
              <a:rPr lang="id-ID" sz="2400" dirty="0" smtClean="0"/>
              <a:t>yang </a:t>
            </a:r>
            <a:r>
              <a:rPr lang="id-ID" sz="2400" dirty="0"/>
              <a:t>disebabkan oleh kesalahan pemilihan anti </a:t>
            </a:r>
            <a:r>
              <a:rPr lang="id-ID" sz="2400" dirty="0" smtClean="0"/>
              <a:t>virus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9962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Disaster Recovery Plan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352928" cy="5400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Disaster Recovery Plan </a:t>
            </a:r>
            <a:r>
              <a:rPr lang="id-ID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(DRP) </a:t>
            </a:r>
            <a:r>
              <a:rPr lang="id-ID" sz="2400" dirty="0" smtClean="0"/>
              <a:t>adalah </a:t>
            </a:r>
            <a:r>
              <a:rPr lang="id-ID" sz="2400" dirty="0">
                <a:solidFill>
                  <a:srgbClr val="C00000"/>
                </a:solidFill>
              </a:rPr>
              <a:t>sekumpulan aksi dan proses</a:t>
            </a:r>
            <a:r>
              <a:rPr lang="id-ID" sz="2400" dirty="0"/>
              <a:t> yang mendefinisikan rangkaian </a:t>
            </a:r>
            <a:r>
              <a:rPr lang="id-ID" sz="2400" dirty="0">
                <a:solidFill>
                  <a:srgbClr val="C00000"/>
                </a:solidFill>
              </a:rPr>
              <a:t>prosedur</a:t>
            </a:r>
            <a:r>
              <a:rPr lang="id-ID" sz="2400" dirty="0"/>
              <a:t> yang </a:t>
            </a:r>
            <a:r>
              <a:rPr lang="id-ID" sz="2400" dirty="0">
                <a:solidFill>
                  <a:srgbClr val="C00000"/>
                </a:solidFill>
              </a:rPr>
              <a:t>harus </a:t>
            </a:r>
            <a:r>
              <a:rPr lang="id-ID" sz="2400" dirty="0" smtClean="0">
                <a:solidFill>
                  <a:srgbClr val="C00000"/>
                </a:solidFill>
              </a:rPr>
              <a:t>dilakukan </a:t>
            </a:r>
            <a:r>
              <a:rPr lang="id-ID" sz="2400" dirty="0">
                <a:solidFill>
                  <a:srgbClr val="C00000"/>
                </a:solidFill>
              </a:rPr>
              <a:t>saat terjadi keadaan darurat</a:t>
            </a:r>
            <a:r>
              <a:rPr lang="id-ID" sz="2400" dirty="0"/>
              <a:t>, untuk </a:t>
            </a:r>
            <a:r>
              <a:rPr lang="id-ID" sz="2400" dirty="0">
                <a:solidFill>
                  <a:srgbClr val="C00000"/>
                </a:solidFill>
              </a:rPr>
              <a:t>memastikan tercapainya suatu kondisi pulih </a:t>
            </a:r>
            <a:r>
              <a:rPr lang="id-ID" sz="2400" dirty="0"/>
              <a:t>dalam waktu yang ditentukan sehingga perusahaan tersebut mampu </a:t>
            </a:r>
            <a:r>
              <a:rPr lang="id-ID" sz="2400" dirty="0">
                <a:solidFill>
                  <a:srgbClr val="C00000"/>
                </a:solidFill>
              </a:rPr>
              <a:t>melanjutkan fungsinya </a:t>
            </a:r>
            <a:r>
              <a:rPr lang="id-ID" sz="2400" dirty="0"/>
              <a:t>dengan </a:t>
            </a:r>
            <a:r>
              <a:rPr lang="id-ID" sz="2400" dirty="0">
                <a:solidFill>
                  <a:srgbClr val="C00000"/>
                </a:solidFill>
              </a:rPr>
              <a:t>kerugian </a:t>
            </a:r>
            <a:r>
              <a:rPr lang="id-ID" sz="2400" dirty="0" smtClean="0">
                <a:solidFill>
                  <a:srgbClr val="C00000"/>
                </a:solidFill>
              </a:rPr>
              <a:t>minimal</a:t>
            </a:r>
            <a:r>
              <a:rPr lang="id-ID" sz="24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id-ID" sz="2400" b="1" dirty="0" smtClean="0"/>
              <a:t>DRP</a:t>
            </a:r>
            <a:r>
              <a:rPr lang="id-ID" sz="2400" dirty="0"/>
              <a:t> adalah </a:t>
            </a:r>
            <a:r>
              <a:rPr lang="id-ID" sz="2400" dirty="0">
                <a:solidFill>
                  <a:srgbClr val="C00000"/>
                </a:solidFill>
              </a:rPr>
              <a:t>proses, kebijakan</a:t>
            </a:r>
            <a:r>
              <a:rPr lang="id-ID" sz="2400" dirty="0"/>
              <a:t>, dan </a:t>
            </a:r>
            <a:r>
              <a:rPr lang="id-ID" sz="2400" dirty="0">
                <a:solidFill>
                  <a:srgbClr val="C00000"/>
                </a:solidFill>
              </a:rPr>
              <a:t>prosedur</a:t>
            </a:r>
            <a:r>
              <a:rPr lang="id-ID" sz="2400" dirty="0"/>
              <a:t> yang berkaitan dengan </a:t>
            </a:r>
            <a:r>
              <a:rPr lang="id-ID" sz="2400" dirty="0">
                <a:solidFill>
                  <a:srgbClr val="C00000"/>
                </a:solidFill>
              </a:rPr>
              <a:t>persiapan untuk pemulihan </a:t>
            </a:r>
            <a:r>
              <a:rPr lang="id-ID" sz="2400" dirty="0"/>
              <a:t>atau kelanjutan dari infrastruktur teknologi yang penting bagi organisasi </a:t>
            </a:r>
            <a:r>
              <a:rPr lang="id-ID" sz="2400" dirty="0">
                <a:solidFill>
                  <a:srgbClr val="C00000"/>
                </a:solidFill>
              </a:rPr>
              <a:t>setelah </a:t>
            </a:r>
            <a:r>
              <a:rPr lang="id-ID" sz="2400" dirty="0" smtClean="0">
                <a:solidFill>
                  <a:srgbClr val="C00000"/>
                </a:solidFill>
              </a:rPr>
              <a:t>terjadi bencana</a:t>
            </a:r>
            <a:r>
              <a:rPr lang="id-ID" sz="2400" dirty="0"/>
              <a:t>, baik karena alam ataupun ulah </a:t>
            </a:r>
            <a:r>
              <a:rPr lang="id-ID" sz="2400" dirty="0" smtClean="0"/>
              <a:t>manusia.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Proses </a:t>
            </a:r>
            <a:r>
              <a:rPr lang="en-US" sz="2400" dirty="0" err="1"/>
              <a:t>pembangunan</a:t>
            </a:r>
            <a:r>
              <a:rPr lang="en-US" sz="2400" dirty="0"/>
              <a:t> </a:t>
            </a:r>
            <a:r>
              <a:rPr lang="en-US" sz="2400" i="1" dirty="0"/>
              <a:t>Disaster Recovery Plan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i="1" dirty="0"/>
              <a:t>Disaster Recovery Planning.</a:t>
            </a:r>
            <a:endParaRPr lang="id-ID" sz="2400" i="1" dirty="0"/>
          </a:p>
        </p:txBody>
      </p:sp>
    </p:spTree>
    <p:extLst>
      <p:ext uri="{BB962C8B-B14F-4D97-AF65-F5344CB8AC3E}">
        <p14:creationId xmlns:p14="http://schemas.microsoft.com/office/powerpoint/2010/main" val="294356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Disaster Recovery Plan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352928" cy="5400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400" i="1" dirty="0"/>
              <a:t>Disaster Recovery Plan </a:t>
            </a:r>
            <a:r>
              <a:rPr lang="id-ID" sz="2400" dirty="0" smtClean="0">
                <a:solidFill>
                  <a:srgbClr val="C00000"/>
                </a:solidFill>
              </a:rPr>
              <a:t>menyediakan </a:t>
            </a:r>
            <a:r>
              <a:rPr lang="id-ID" sz="2400" dirty="0">
                <a:solidFill>
                  <a:srgbClr val="C00000"/>
                </a:solidFill>
              </a:rPr>
              <a:t>operasi cadangan </a:t>
            </a:r>
            <a:r>
              <a:rPr lang="id-ID" sz="2400" dirty="0"/>
              <a:t>selama sistem terhenti, dan </a:t>
            </a:r>
            <a:r>
              <a:rPr lang="id-ID" sz="2400" dirty="0">
                <a:solidFill>
                  <a:srgbClr val="C00000"/>
                </a:solidFill>
              </a:rPr>
              <a:t>mengelola proses pemulihan </a:t>
            </a:r>
            <a:r>
              <a:rPr lang="id-ID" sz="2400" dirty="0"/>
              <a:t>serta </a:t>
            </a:r>
            <a:r>
              <a:rPr lang="id-ID" sz="2400" dirty="0">
                <a:solidFill>
                  <a:srgbClr val="C00000"/>
                </a:solidFill>
              </a:rPr>
              <a:t>penyelamatan</a:t>
            </a:r>
            <a:r>
              <a:rPr lang="id-ID" sz="2400" dirty="0"/>
              <a:t> sehingga mampu </a:t>
            </a:r>
            <a:r>
              <a:rPr lang="id-ID" sz="2400" dirty="0">
                <a:solidFill>
                  <a:srgbClr val="C00000"/>
                </a:solidFill>
              </a:rPr>
              <a:t>meminimalisir kerugian </a:t>
            </a:r>
            <a:r>
              <a:rPr lang="id-ID" sz="2400" dirty="0"/>
              <a:t>yang dialami oleh organisasi. </a:t>
            </a:r>
          </a:p>
          <a:p>
            <a:pPr>
              <a:spcBef>
                <a:spcPts val="1200"/>
              </a:spcBef>
            </a:pPr>
            <a:r>
              <a:rPr lang="id-ID" sz="2400" dirty="0"/>
              <a:t>Karena bertindak sebagai pegangan saat terjadi keadaan darurat, </a:t>
            </a:r>
            <a:r>
              <a:rPr lang="id-ID" sz="2400" dirty="0" smtClean="0"/>
              <a:t>DRP </a:t>
            </a:r>
            <a:r>
              <a:rPr lang="id-ID" sz="2400" dirty="0"/>
              <a:t>tidak dapat disusun secara sembarangan. </a:t>
            </a:r>
            <a:endParaRPr lang="id-ID" sz="2400" dirty="0" smtClean="0"/>
          </a:p>
          <a:p>
            <a:pPr>
              <a:spcBef>
                <a:spcPts val="1200"/>
              </a:spcBef>
            </a:pPr>
            <a:r>
              <a:rPr lang="id-ID" sz="2400" dirty="0" smtClean="0"/>
              <a:t>DRP </a:t>
            </a:r>
            <a:r>
              <a:rPr lang="id-ID" sz="2400" dirty="0"/>
              <a:t>yang tidak sesuai dapat berakibat lebih buruk bagi keberlangsungan organisasi daripada bencana itu sendiri. </a:t>
            </a:r>
            <a:endParaRPr lang="id-ID" sz="2400" dirty="0" smtClean="0"/>
          </a:p>
          <a:p>
            <a:pPr>
              <a:spcBef>
                <a:spcPts val="1200"/>
              </a:spcBef>
            </a:pPr>
            <a:r>
              <a:rPr lang="id-ID" sz="2400" i="1" dirty="0" smtClean="0"/>
              <a:t>Disaster </a:t>
            </a:r>
            <a:r>
              <a:rPr lang="id-ID" sz="2400" i="1" dirty="0"/>
              <a:t>Recovery Planning </a:t>
            </a:r>
            <a:r>
              <a:rPr lang="id-ID" sz="2400" dirty="0" smtClean="0"/>
              <a:t>merupakan </a:t>
            </a:r>
            <a:r>
              <a:rPr lang="id-ID" sz="2400" dirty="0"/>
              <a:t>bagian dari rangkaian </a:t>
            </a:r>
            <a:r>
              <a:rPr lang="id-ID" sz="2400" b="1" i="1" dirty="0"/>
              <a:t>Business Continuity </a:t>
            </a:r>
            <a:r>
              <a:rPr lang="id-ID" sz="2400" b="1" i="1" dirty="0" smtClean="0"/>
              <a:t>Planning (BCP)</a:t>
            </a:r>
            <a:r>
              <a:rPr lang="id-ID" sz="2400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168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</a:t>
            </a:r>
            <a:r>
              <a:rPr lang="id-ID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Disaster </a:t>
            </a:r>
            <a:r>
              <a:rPr lang="id-ID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Recovery Plan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352928" cy="53285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400" dirty="0"/>
              <a:t>Secara umum manfaat atau tujuan penyusunan </a:t>
            </a:r>
            <a:r>
              <a:rPr lang="id-ID" sz="2400" dirty="0" smtClean="0"/>
              <a:t>DRP </a:t>
            </a:r>
            <a:r>
              <a:rPr lang="id-ID" sz="2400" dirty="0"/>
              <a:t>bagi perusahaan adalah sebagai berikut</a:t>
            </a:r>
            <a:r>
              <a:rPr lang="id-ID" sz="2400" dirty="0" smtClean="0"/>
              <a:t>;</a:t>
            </a:r>
          </a:p>
          <a:p>
            <a:pPr lvl="1">
              <a:spcBef>
                <a:spcPts val="1200"/>
              </a:spcBef>
            </a:pPr>
            <a:r>
              <a:rPr lang="id-ID" dirty="0" smtClean="0"/>
              <a:t>Melindungi </a:t>
            </a:r>
            <a:r>
              <a:rPr lang="id-ID" dirty="0"/>
              <a:t>organisasi dari kegagalan layanan komputer utama </a:t>
            </a:r>
            <a:endParaRPr lang="id-ID" dirty="0" smtClean="0"/>
          </a:p>
          <a:p>
            <a:pPr lvl="1">
              <a:spcBef>
                <a:spcPts val="1200"/>
              </a:spcBef>
            </a:pPr>
            <a:r>
              <a:rPr lang="id-ID" dirty="0" smtClean="0"/>
              <a:t>Meminimalisasi </a:t>
            </a:r>
            <a:r>
              <a:rPr lang="id-ID" dirty="0"/>
              <a:t>risiko organisasi terhadap penundaan (</a:t>
            </a:r>
            <a:r>
              <a:rPr lang="id-ID" i="1" dirty="0"/>
              <a:t>delay</a:t>
            </a:r>
            <a:r>
              <a:rPr lang="id-ID" dirty="0"/>
              <a:t>) dalam penyediaan layanan </a:t>
            </a:r>
            <a:endParaRPr lang="id-ID" dirty="0" smtClean="0"/>
          </a:p>
          <a:p>
            <a:pPr lvl="1">
              <a:spcBef>
                <a:spcPts val="1200"/>
              </a:spcBef>
            </a:pPr>
            <a:r>
              <a:rPr lang="id-ID" dirty="0" smtClean="0"/>
              <a:t>Menjamin </a:t>
            </a:r>
            <a:r>
              <a:rPr lang="id-ID" dirty="0"/>
              <a:t>kehandalan dari sistem yang </a:t>
            </a:r>
            <a:r>
              <a:rPr lang="id-ID" dirty="0" smtClean="0"/>
              <a:t>tersedia </a:t>
            </a:r>
            <a:r>
              <a:rPr lang="id-ID" dirty="0"/>
              <a:t>melalui pengetesan dan </a:t>
            </a:r>
            <a:r>
              <a:rPr lang="id-ID" dirty="0" smtClean="0"/>
              <a:t>simulasi</a:t>
            </a:r>
          </a:p>
          <a:p>
            <a:pPr lvl="1">
              <a:spcBef>
                <a:spcPts val="1200"/>
              </a:spcBef>
            </a:pPr>
            <a:r>
              <a:rPr lang="id-ID" dirty="0" smtClean="0"/>
              <a:t>Meminimalisasi </a:t>
            </a:r>
            <a:r>
              <a:rPr lang="id-ID" dirty="0"/>
              <a:t>proses pengambilan keputusan oleh personal/manusia selama bencana. </a:t>
            </a:r>
            <a:endParaRPr lang="id-ID" b="1" dirty="0" smtClean="0"/>
          </a:p>
        </p:txBody>
      </p:sp>
    </p:spTree>
    <p:extLst>
      <p:ext uri="{BB962C8B-B14F-4D97-AF65-F5344CB8AC3E}">
        <p14:creationId xmlns:p14="http://schemas.microsoft.com/office/powerpoint/2010/main" val="93927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Continuity Plan (BCP) &amp; Disaster Recovery Plan (DRP) </a:t>
            </a:r>
            <a:endParaRPr lang="id-ID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352928" cy="54006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id-ID" sz="2400" dirty="0" smtClean="0"/>
              <a:t>BCP &amp; DRP merupakan  </a:t>
            </a:r>
            <a:r>
              <a:rPr lang="id-ID" sz="2400" dirty="0"/>
              <a:t>dua hal yang sangat </a:t>
            </a:r>
            <a:r>
              <a:rPr lang="id-ID" sz="2400" dirty="0" smtClean="0"/>
              <a:t>penting </a:t>
            </a:r>
            <a:r>
              <a:rPr lang="id-ID" sz="2400" dirty="0"/>
              <a:t>dalam proses bisnis, namun </a:t>
            </a:r>
            <a:r>
              <a:rPr lang="id-ID" sz="2400" dirty="0">
                <a:solidFill>
                  <a:srgbClr val="C00000"/>
                </a:solidFill>
              </a:rPr>
              <a:t>jarang menjadi prioritas </a:t>
            </a:r>
            <a:r>
              <a:rPr lang="id-ID" sz="2400" dirty="0"/>
              <a:t>karena alasan memerlukan </a:t>
            </a:r>
            <a:r>
              <a:rPr lang="id-ID" sz="2400" dirty="0">
                <a:solidFill>
                  <a:srgbClr val="C00000"/>
                </a:solidFill>
              </a:rPr>
              <a:t>biaya yang mahal </a:t>
            </a:r>
            <a:r>
              <a:rPr lang="id-ID" sz="2400" dirty="0"/>
              <a:t>dan </a:t>
            </a:r>
            <a:r>
              <a:rPr lang="id-ID" sz="2400" dirty="0">
                <a:solidFill>
                  <a:srgbClr val="C00000"/>
                </a:solidFill>
              </a:rPr>
              <a:t>sulit penerapannya</a:t>
            </a:r>
            <a:r>
              <a:rPr lang="id-ID" sz="2400" dirty="0"/>
              <a:t>. </a:t>
            </a:r>
            <a:endParaRPr lang="id-ID" sz="2400" dirty="0" smtClean="0"/>
          </a:p>
          <a:p>
            <a:pPr>
              <a:spcBef>
                <a:spcPts val="1200"/>
              </a:spcBef>
            </a:pPr>
            <a:r>
              <a:rPr lang="id-ID" sz="2400" dirty="0" smtClean="0"/>
              <a:t>Alasan : </a:t>
            </a:r>
            <a:r>
              <a:rPr lang="id-ID" sz="2400" dirty="0" smtClean="0">
                <a:solidFill>
                  <a:srgbClr val="C00000"/>
                </a:solidFill>
              </a:rPr>
              <a:t>bencana </a:t>
            </a:r>
            <a:r>
              <a:rPr lang="id-ID" sz="2400" dirty="0"/>
              <a:t>adalah hal yang umumnya diyakini karena </a:t>
            </a:r>
            <a:r>
              <a:rPr lang="id-ID" sz="2400" dirty="0">
                <a:solidFill>
                  <a:srgbClr val="C00000"/>
                </a:solidFill>
              </a:rPr>
              <a:t>faktor alam </a:t>
            </a:r>
            <a:r>
              <a:rPr lang="id-ID" sz="2400" dirty="0"/>
              <a:t>yang </a:t>
            </a:r>
            <a:r>
              <a:rPr lang="id-ID" sz="2400" dirty="0">
                <a:solidFill>
                  <a:srgbClr val="C00000"/>
                </a:solidFill>
              </a:rPr>
              <a:t>tak dapat diprediksi </a:t>
            </a:r>
            <a:r>
              <a:rPr lang="id-ID" sz="2400" dirty="0" smtClean="0"/>
              <a:t>, </a:t>
            </a:r>
            <a:r>
              <a:rPr lang="id-ID" sz="2400" dirty="0" smtClean="0">
                <a:solidFill>
                  <a:srgbClr val="C00000"/>
                </a:solidFill>
              </a:rPr>
              <a:t>tak </a:t>
            </a:r>
            <a:r>
              <a:rPr lang="id-ID" sz="2400" dirty="0">
                <a:solidFill>
                  <a:srgbClr val="C00000"/>
                </a:solidFill>
              </a:rPr>
              <a:t>dapat dicegah </a:t>
            </a:r>
            <a:r>
              <a:rPr lang="id-ID" sz="2400" dirty="0"/>
              <a:t>atau pun </a:t>
            </a:r>
            <a:r>
              <a:rPr lang="id-ID" sz="2400" dirty="0">
                <a:solidFill>
                  <a:srgbClr val="C00000"/>
                </a:solidFill>
              </a:rPr>
              <a:t>dihindari,</a:t>
            </a:r>
            <a:r>
              <a:rPr lang="id-ID" sz="2400" dirty="0"/>
              <a:t> sehingga kalangan bisnis </a:t>
            </a:r>
            <a:r>
              <a:rPr lang="id-ID" sz="2400" dirty="0">
                <a:solidFill>
                  <a:srgbClr val="C00000"/>
                </a:solidFill>
              </a:rPr>
              <a:t>berkeyakinan bahwa pelanggan mereka akan memaklumi </a:t>
            </a:r>
            <a:r>
              <a:rPr lang="id-ID" sz="2400" dirty="0"/>
              <a:t>hal ini. </a:t>
            </a:r>
            <a:endParaRPr lang="id-ID" sz="2400" dirty="0" smtClean="0"/>
          </a:p>
          <a:p>
            <a:pPr>
              <a:spcBef>
                <a:spcPts val="1200"/>
              </a:spcBef>
            </a:pPr>
            <a:r>
              <a:rPr lang="id-ID" sz="2400" dirty="0" smtClean="0"/>
              <a:t>Hal </a:t>
            </a:r>
            <a:r>
              <a:rPr lang="id-ID" sz="2400" dirty="0" smtClean="0">
                <a:solidFill>
                  <a:srgbClr val="C00000"/>
                </a:solidFill>
              </a:rPr>
              <a:t>terpenting</a:t>
            </a:r>
            <a:r>
              <a:rPr lang="id-ID" sz="2400" dirty="0" smtClean="0"/>
              <a:t> </a:t>
            </a:r>
            <a:r>
              <a:rPr lang="id-ID" sz="2400" dirty="0"/>
              <a:t>bagi setiap perusahaan yang berniat membangun BCP adalah mendapatkan </a:t>
            </a:r>
            <a:r>
              <a:rPr lang="id-ID" sz="2400" dirty="0">
                <a:solidFill>
                  <a:srgbClr val="C00000"/>
                </a:solidFill>
              </a:rPr>
              <a:t>dukungan</a:t>
            </a:r>
            <a:r>
              <a:rPr lang="id-ID" sz="2400" dirty="0"/>
              <a:t> dari pihak manajemen. 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31498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Continuity Plan (BCP) &amp; Disaster Recovery Plan (DRP) </a:t>
            </a:r>
            <a:endParaRPr lang="id-ID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592796"/>
            <a:ext cx="5254428" cy="460851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id-ID" sz="2400" dirty="0" smtClean="0"/>
              <a:t>Contoh  penerapan BCP :</a:t>
            </a:r>
          </a:p>
          <a:p>
            <a:pPr lvl="1">
              <a:spcBef>
                <a:spcPts val="600"/>
              </a:spcBef>
            </a:pPr>
            <a:r>
              <a:rPr lang="id-ID" sz="2400" dirty="0" smtClean="0"/>
              <a:t>BCP  </a:t>
            </a:r>
            <a:r>
              <a:rPr lang="id-ID" sz="2400" dirty="0"/>
              <a:t>pada </a:t>
            </a:r>
            <a:r>
              <a:rPr lang="id-ID" sz="2400" dirty="0" smtClean="0"/>
              <a:t>perusahaan </a:t>
            </a:r>
            <a:r>
              <a:rPr lang="id-ID" sz="2400" i="1" dirty="0"/>
              <a:t>Merrill Lynch </a:t>
            </a:r>
            <a:r>
              <a:rPr lang="id-ID" sz="2400" dirty="0"/>
              <a:t>dan </a:t>
            </a:r>
            <a:r>
              <a:rPr lang="id-ID" sz="2400" i="1" dirty="0"/>
              <a:t>Deutsch Bank </a:t>
            </a:r>
            <a:r>
              <a:rPr lang="id-ID" sz="2400" dirty="0"/>
              <a:t>di New York pada 11 September 2001. </a:t>
            </a:r>
            <a:endParaRPr lang="id-ID" sz="2400" dirty="0" smtClean="0"/>
          </a:p>
          <a:p>
            <a:pPr marL="631825" lvl="1" indent="0">
              <a:spcBef>
                <a:spcPts val="600"/>
              </a:spcBef>
              <a:buNone/>
            </a:pPr>
            <a:r>
              <a:rPr lang="id-ID" sz="2400" dirty="0" smtClean="0"/>
              <a:t>Bencana </a:t>
            </a:r>
            <a:r>
              <a:rPr lang="id-ID" sz="2400" dirty="0"/>
              <a:t>ini menghancurkan </a:t>
            </a:r>
            <a:r>
              <a:rPr lang="id-ID" sz="2400" dirty="0" smtClean="0"/>
              <a:t>kantor </a:t>
            </a:r>
            <a:r>
              <a:rPr lang="id-ID" sz="2400" dirty="0"/>
              <a:t>pusat </a:t>
            </a:r>
            <a:r>
              <a:rPr lang="id-ID" sz="2400" dirty="0" smtClean="0"/>
              <a:t> </a:t>
            </a:r>
            <a:r>
              <a:rPr lang="id-ID" sz="2400" dirty="0"/>
              <a:t>dan menewaskan ratusan karyawannya. </a:t>
            </a:r>
            <a:endParaRPr lang="id-ID" sz="2400" dirty="0" smtClean="0"/>
          </a:p>
          <a:p>
            <a:pPr marL="631825" lvl="1" indent="0">
              <a:spcBef>
                <a:spcPts val="600"/>
              </a:spcBef>
              <a:buNone/>
            </a:pPr>
            <a:r>
              <a:rPr lang="id-ID" sz="2400" dirty="0" smtClean="0"/>
              <a:t>Namun </a:t>
            </a:r>
            <a:r>
              <a:rPr lang="id-ID" sz="2400" dirty="0"/>
              <a:t>setelah situasi stabil, masing-masing mampu melanjutkan operasinya dengan mulus dari sebuah lokasi alternatif tanpa hilangnya data-data yang kritis.</a:t>
            </a:r>
            <a:endParaRPr lang="id-ID" sz="2400" b="1" dirty="0" smtClean="0"/>
          </a:p>
        </p:txBody>
      </p:sp>
      <p:pic>
        <p:nvPicPr>
          <p:cNvPr id="3074" name="Picture 2" descr="http://hafizamri.com/wp-content/uploads/2011/09/Tragedi-11-September-WTC-Dan-Pantagon-www.hafizamri.com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49" y="2204864"/>
            <a:ext cx="3081399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14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8229600" cy="1143000"/>
          </a:xfrm>
        </p:spPr>
        <p:txBody>
          <a:bodyPr/>
          <a:lstStyle/>
          <a:p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Komponen</a:t>
            </a:r>
            <a:r>
              <a:rPr lang="id-ID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Disaster Recovery Planning </a:t>
            </a:r>
            <a:endParaRPr lang="id-ID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92796"/>
            <a:ext cx="7990732" cy="4608512"/>
          </a:xfrm>
        </p:spPr>
        <p:txBody>
          <a:bodyPr>
            <a:noAutofit/>
          </a:bodyPr>
          <a:lstStyle/>
          <a:p>
            <a:r>
              <a:rPr lang="id-ID" sz="2400" dirty="0" smtClean="0"/>
              <a:t>Informasi </a:t>
            </a:r>
            <a:r>
              <a:rPr lang="id-ID" sz="2400" dirty="0"/>
              <a:t>kontak personil (</a:t>
            </a:r>
            <a:r>
              <a:rPr lang="id-ID" sz="2400" i="1" dirty="0"/>
              <a:t>personnel contact information</a:t>
            </a:r>
            <a:r>
              <a:rPr lang="id-ID" sz="2400" dirty="0"/>
              <a:t>)</a:t>
            </a:r>
          </a:p>
          <a:p>
            <a:r>
              <a:rPr lang="id-ID" sz="2400" dirty="0"/>
              <a:t>Back up situs (</a:t>
            </a:r>
            <a:r>
              <a:rPr lang="id-ID" sz="2400" i="1" dirty="0"/>
              <a:t>back up site</a:t>
            </a:r>
            <a:r>
              <a:rPr lang="id-ID" sz="2400" dirty="0"/>
              <a:t>)</a:t>
            </a:r>
          </a:p>
          <a:p>
            <a:r>
              <a:rPr lang="id-ID" sz="2400" dirty="0"/>
              <a:t>Pedoman perencanaan (</a:t>
            </a:r>
            <a:r>
              <a:rPr lang="id-ID" sz="2400" i="1" dirty="0"/>
              <a:t>manual plan</a:t>
            </a:r>
            <a:r>
              <a:rPr lang="id-ID" sz="2400" dirty="0"/>
              <a:t>)</a:t>
            </a:r>
          </a:p>
          <a:p>
            <a:r>
              <a:rPr lang="id-ID" sz="2400" dirty="0"/>
              <a:t>Inventaris hardware</a:t>
            </a:r>
          </a:p>
          <a:p>
            <a:r>
              <a:rPr lang="id-ID" sz="2400" dirty="0"/>
              <a:t>Inventaris software</a:t>
            </a:r>
          </a:p>
          <a:p>
            <a:r>
              <a:rPr lang="id-ID" sz="2400" dirty="0"/>
              <a:t>Vendors</a:t>
            </a:r>
          </a:p>
          <a:p>
            <a:r>
              <a:rPr lang="id-ID" sz="2400" dirty="0"/>
              <a:t>Backup Data</a:t>
            </a:r>
          </a:p>
          <a:p>
            <a:r>
              <a:rPr lang="id-ID" sz="2400" i="1" dirty="0"/>
              <a:t>Disaster Action Checklist</a:t>
            </a:r>
          </a:p>
          <a:p>
            <a:r>
              <a:rPr lang="id-ID" sz="2400" dirty="0"/>
              <a:t>Uji perencanaan (</a:t>
            </a:r>
            <a:r>
              <a:rPr lang="id-ID" sz="2400" i="1" dirty="0"/>
              <a:t>test the plan</a:t>
            </a:r>
            <a:r>
              <a:rPr lang="id-ID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615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462</TotalTime>
  <Words>1082</Words>
  <Application>Microsoft Office PowerPoint</Application>
  <PresentationFormat>On-screen Show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DISASTER RECOVERY</vt:lpstr>
      <vt:lpstr>PENDAHULUAN</vt:lpstr>
      <vt:lpstr>PENDAHULUAN</vt:lpstr>
      <vt:lpstr>Disaster Recovery Plan</vt:lpstr>
      <vt:lpstr>Disaster Recovery Plan</vt:lpstr>
      <vt:lpstr>Tujuan Disaster Recovery Plan</vt:lpstr>
      <vt:lpstr>Business Continuity Plan (BCP) &amp; Disaster Recovery Plan (DRP) </vt:lpstr>
      <vt:lpstr>Business Continuity Plan (BCP) &amp; Disaster Recovery Plan (DRP) </vt:lpstr>
      <vt:lpstr>Komponen Disaster Recovery Planning </vt:lpstr>
      <vt:lpstr>Tahapan Pembangunan DRP</vt:lpstr>
      <vt:lpstr>Tahapan Pembangunan DRP</vt:lpstr>
      <vt:lpstr>Tahapan Pembangunan DRP</vt:lpstr>
      <vt:lpstr>Tahapan Pembangunan DRP</vt:lpstr>
      <vt:lpstr>Tahapan Pembangunan DRP</vt:lpstr>
      <vt:lpstr>Tahapan Pembangunan DRP</vt:lpstr>
      <vt:lpstr>Tahapan Pembangunan DRP</vt:lpstr>
      <vt:lpstr>Tahapan Pembangunan DRP</vt:lpstr>
      <vt:lpstr>Tahapan Pembangunan DRP</vt:lpstr>
      <vt:lpstr>Tahapan Pembangunan DRP</vt:lpstr>
      <vt:lpstr>Tahapan Pembangunan DRP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RECOVERY</dc:title>
  <dc:creator>DELL</dc:creator>
  <cp:lastModifiedBy>DELL</cp:lastModifiedBy>
  <cp:revision>19</cp:revision>
  <dcterms:created xsi:type="dcterms:W3CDTF">2015-12-18T00:44:35Z</dcterms:created>
  <dcterms:modified xsi:type="dcterms:W3CDTF">2016-12-14T12:38:16Z</dcterms:modified>
</cp:coreProperties>
</file>