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13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2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261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9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31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3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37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4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9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22E571-5E3D-4B94-AD2D-AFA64F45ED6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64EDD6-6B26-43D7-9977-425FB2E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78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91688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SOAL </a:t>
            </a:r>
            <a:r>
              <a:rPr lang="en-US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latihan</a:t>
            </a:r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PASAR PERSAINGAN SEMPURNA</a:t>
            </a:r>
            <a:endParaRPr lang="en-US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8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60088" cy="4957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Pertanyaan</a:t>
            </a:r>
            <a:r>
              <a:rPr lang="en-US" sz="28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514350" lvl="0" indent="-51435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514350" lvl="0" indent="-51435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514350" lvl="0" indent="-51435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Misalnya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turun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sampai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dibawah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sebaiknya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Mengapa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0" indent="0">
              <a:buNone/>
            </a:pPr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1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60038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8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50 unit.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(P) 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marjinal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(MC),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merupakan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persyaratan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sebanyak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50 unit,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(P) =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rata-rata (AC) =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5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85750"/>
            <a:ext cx="10688638" cy="6172200"/>
          </a:xfrm>
        </p:spPr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lphaLcPeriod" startAt="2"/>
            </a:pP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diderita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π 	= TR – TC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(P X Q) – (AC X Q)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X 50 unit) – (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 X 50 unit)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200 –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300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100</a:t>
            </a:r>
          </a:p>
          <a:p>
            <a:pPr marL="457200" lvl="1" indent="0" algn="just">
              <a:buNone/>
            </a:pP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beroperasi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100.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kerugian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Hal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ini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dibuktikan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sebagai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AC = AFC – AVC 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AFC = AC – AVC 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 –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TFC = AFC X Q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   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 X 50 unit 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100</a:t>
            </a:r>
          </a:p>
          <a:p>
            <a:pPr marL="457200" lvl="1" indent="0" algn="just">
              <a:buNone/>
            </a:pP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demikian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P = AVC,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mengalami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kerugian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ia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berproduksi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atau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yaitu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2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1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45726" cy="3615267"/>
          </a:xfrm>
        </p:spPr>
        <p:txBody>
          <a:bodyPr>
            <a:normAutofit/>
          </a:bodyPr>
          <a:lstStyle/>
          <a:p>
            <a:pPr marL="514350" lvl="0" indent="-514350" algn="just">
              <a:buClrTx/>
              <a:buSzPct val="100000"/>
              <a:buFont typeface="+mj-lt"/>
              <a:buAutoNum type="alphaLcPeriod" startAt="3"/>
            </a:pP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SILAHKAN KALIAN JAWAB !</a:t>
            </a:r>
          </a:p>
          <a:p>
            <a:pPr marL="0" lvl="0" indent="0" algn="just">
              <a:buClrTx/>
              <a:buSzPct val="100000"/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</a:t>
            </a:r>
            <a:r>
              <a:rPr lang="en-US" sz="32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enomorannya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:  </a:t>
            </a:r>
            <a:r>
              <a:rPr lang="en-US" sz="32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2c)</a:t>
            </a:r>
            <a:endParaRPr lang="en-US" sz="3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lphaLcPeriod" startAt="3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737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45763" cy="361526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Perusahaan 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A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menghasilkan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yang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dijual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jual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di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4.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dihadapi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memproduksi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permintaan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gambar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:</a:t>
            </a:r>
          </a:p>
          <a:p>
            <a:pPr marL="457200" indent="-457200">
              <a:buClrTx/>
              <a:buSzPct val="100000"/>
              <a:buFont typeface="+mj-lt"/>
              <a:buAutoNum type="arabicPeriod" startAt="3"/>
            </a:pPr>
            <a:endParaRPr lang="en-US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 startAt="3"/>
            </a:pPr>
            <a:endParaRPr lang="en-US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indent="0">
              <a:buClrTx/>
              <a:buSzPct val="100000"/>
              <a:buNone/>
            </a:pPr>
            <a:endParaRPr lang="en-US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181" t="34375" r="41398" b="28125"/>
          <a:stretch/>
        </p:blipFill>
        <p:spPr>
          <a:xfrm>
            <a:off x="1557337" y="2600894"/>
            <a:ext cx="6357937" cy="340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6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31513" cy="4514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Pertanyaan</a:t>
            </a:r>
            <a:r>
              <a:rPr lang="en-US" sz="28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Misalnya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turun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sampai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dibawah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sebaiknya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Mengapa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42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588626" cy="5500688"/>
          </a:xfrm>
        </p:spPr>
        <p:txBody>
          <a:bodyPr>
            <a:normAutofit/>
          </a:bodyPr>
          <a:lstStyle/>
          <a:p>
            <a:pPr marL="0" lvl="0" indent="0" algn="just">
              <a:buClr>
                <a:schemeClr val="bg1"/>
              </a:buClr>
              <a:buSzPct val="100000"/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8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</a:p>
          <a:p>
            <a:pPr marL="542925" lvl="0" indent="-542925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50 unit.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(P) 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marjinal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(MC),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merupakan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persyaratan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sebanyak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50 unit,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(P) =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rata-rata (AC) =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3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49" y="328611"/>
            <a:ext cx="11445875" cy="61150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</a:endParaRPr>
          </a:p>
          <a:p>
            <a:pPr marL="442913" lvl="0" indent="-442913">
              <a:buClr>
                <a:schemeClr val="bg1"/>
              </a:buClr>
              <a:buSzPct val="100000"/>
              <a:buFont typeface="+mj-lt"/>
              <a:buAutoNum type="alphaLcPeriod" startAt="2"/>
            </a:pP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diderita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;</a:t>
            </a:r>
          </a:p>
          <a:p>
            <a:pPr marL="457200" lvl="1" indent="0">
              <a:buNone/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π 	= TR – TC </a:t>
            </a:r>
          </a:p>
          <a:p>
            <a:pPr marL="457200" lvl="1" indent="0">
              <a:buNone/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(P X Q) – (AC X Q)</a:t>
            </a:r>
          </a:p>
          <a:p>
            <a:pPr marL="457200" lvl="1" indent="0">
              <a:buNone/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X 50 unit) – (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 X 50 unit)</a:t>
            </a:r>
          </a:p>
          <a:p>
            <a:pPr marL="457200" lvl="1" indent="0">
              <a:buNone/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200 –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300</a:t>
            </a:r>
          </a:p>
          <a:p>
            <a:pPr marL="457200" lvl="1" indent="0">
              <a:buNone/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100</a:t>
            </a:r>
          </a:p>
          <a:p>
            <a:pPr marL="457200" lvl="1" indent="0">
              <a:buNone/>
            </a:pPr>
            <a:endParaRPr lang="en-US" sz="42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lvl="1" indent="0"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beroperasi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100.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kerugian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Hal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ini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dibuktikan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sebagai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:</a:t>
            </a:r>
          </a:p>
          <a:p>
            <a:pPr marL="457200" lvl="1" indent="0">
              <a:buNone/>
              <a:tabLst>
                <a:tab pos="1071563" algn="l"/>
                <a:tab pos="1614488" algn="l"/>
              </a:tabLst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AC </a:t>
            </a: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AFC – AVC </a:t>
            </a:r>
          </a:p>
          <a:p>
            <a:pPr marL="457200" lvl="1" indent="0">
              <a:buNone/>
              <a:tabLst>
                <a:tab pos="1071563" algn="l"/>
                <a:tab pos="1614488" algn="l"/>
              </a:tabLst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AFC </a:t>
            </a: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AC – AVC 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6 –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 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</a:t>
            </a:r>
          </a:p>
          <a:p>
            <a:pPr marL="457200" lvl="1" indent="0">
              <a:buNone/>
              <a:tabLst>
                <a:tab pos="1071563" algn="l"/>
                <a:tab pos="1614488" algn="l"/>
              </a:tabLst>
            </a:pP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TFC	= 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AFC X Q</a:t>
            </a:r>
          </a:p>
          <a:p>
            <a:pPr marL="457200" lvl="1" indent="0">
              <a:buNone/>
              <a:tabLst>
                <a:tab pos="1071563" algn="l"/>
                <a:tab pos="1614488" algn="l"/>
              </a:tabLst>
            </a:pP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2 X 50 unit =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4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100</a:t>
            </a:r>
          </a:p>
          <a:p>
            <a:pPr marL="457200" lvl="1" indent="0">
              <a:buNone/>
            </a:pPr>
            <a:endParaRPr lang="en-US" sz="4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lvl="1" indent="0">
              <a:buNone/>
            </a:pP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demikian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P = AVC,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mengalami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kerugian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ia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berproduksi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atau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yaitu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4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52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17226" cy="3615267"/>
          </a:xfrm>
        </p:spPr>
        <p:txBody>
          <a:bodyPr/>
          <a:lstStyle/>
          <a:p>
            <a:pPr marL="514350" lvl="0" indent="-514350" algn="just">
              <a:buClrTx/>
              <a:buSzPct val="100000"/>
              <a:buFont typeface="+mj-lt"/>
              <a:buAutoNum type="alphaLcPeriod" startAt="3"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SILAHKAN KALIAN JAWAB !</a:t>
            </a:r>
          </a:p>
          <a:p>
            <a:pPr marL="0" lvl="0" indent="0" algn="just">
              <a:buClrTx/>
              <a:buSzPct val="100000"/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penomorannya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:  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3c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)</a:t>
            </a:r>
          </a:p>
          <a:p>
            <a:pPr marL="457200" indent="-457200">
              <a:buClrTx/>
              <a:buSzPct val="100000"/>
              <a:buFont typeface="+mj-lt"/>
              <a:buAutoNum type="alphaLcPeriod" startAt="3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0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499" y="414339"/>
            <a:ext cx="10988676" cy="2214561"/>
          </a:xfrm>
        </p:spPr>
        <p:txBody>
          <a:bodyPr/>
          <a:lstStyle/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4"/>
            </a:pP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Perusahaan 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menghasilkan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yang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dijual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jual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di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8.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dihadapi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memproduksi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permintaan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seperti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gambar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851" t="40234" r="40190" b="22851"/>
          <a:stretch/>
        </p:blipFill>
        <p:spPr>
          <a:xfrm>
            <a:off x="1314450" y="2314573"/>
            <a:ext cx="7077451" cy="358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3829" t="44282" r="42679" b="22514"/>
          <a:stretch/>
        </p:blipFill>
        <p:spPr>
          <a:xfrm>
            <a:off x="1371601" y="2543175"/>
            <a:ext cx="6515099" cy="36313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28614"/>
            <a:ext cx="10745788" cy="2486024"/>
          </a:xfrm>
        </p:spPr>
        <p:txBody>
          <a:bodyPr/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Perusahaan 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menghasilkan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dijual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jual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di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dihadapi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memproduksi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Permintaan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seperti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gambar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2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31501" cy="414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Pertanyaan</a:t>
            </a:r>
            <a:r>
              <a:rPr lang="en-US" sz="28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terjadi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jangka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pendek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sebaiknya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?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Bagaimana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alasan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saudara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83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931526" cy="5100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4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514350" lvl="0" indent="-514350" algn="just">
              <a:buClrTx/>
              <a:buSzPct val="100000"/>
              <a:buFont typeface="+mj-lt"/>
              <a:buAutoNum type="alphaLcPeriod"/>
            </a:pP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SILAHKAN KALIAN JAWAB !</a:t>
            </a:r>
          </a:p>
          <a:p>
            <a:pPr marL="457200" lvl="1" indent="0" algn="just">
              <a:buClrTx/>
              <a:buSzPct val="100000"/>
              <a:buNone/>
            </a:pP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penomorannya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: 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4a)</a:t>
            </a:r>
          </a:p>
          <a:p>
            <a:pPr marL="514350" lvl="0" indent="-514350" algn="just">
              <a:buClrTx/>
              <a:buSzPct val="100000"/>
              <a:buFont typeface="+mj-lt"/>
              <a:buAutoNum type="alphaLcPeriod"/>
            </a:pP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SILAHKAN KALIAN JAWAB !</a:t>
            </a:r>
          </a:p>
          <a:p>
            <a:pPr marL="457200" lvl="1" indent="0" algn="just">
              <a:buClrTx/>
              <a:buSzPct val="100000"/>
              <a:buNone/>
            </a:pP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penomorannya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: 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4b)</a:t>
            </a:r>
            <a:endParaRPr lang="en-US" sz="2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514350" lvl="0" indent="-514350" algn="just">
              <a:buClrTx/>
              <a:buSzPct val="100000"/>
              <a:buFont typeface="+mj-lt"/>
              <a:buAutoNum type="alphaLcPeriod"/>
            </a:pP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SILAHKAN KALIAN JAWAB !</a:t>
            </a:r>
          </a:p>
          <a:p>
            <a:pPr marL="457200" lvl="1" indent="0" algn="just">
              <a:buClrTx/>
              <a:buSzPct val="100000"/>
              <a:buNone/>
            </a:pP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penomorannya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: 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4c)</a:t>
            </a:r>
            <a:endParaRPr lang="en-US" sz="2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lvl="0" indent="0" algn="just">
              <a:buClrTx/>
              <a:buSzPct val="100000"/>
              <a:buNone/>
            </a:pPr>
            <a:endParaRPr lang="en-US" sz="2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86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6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45763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Pertanyaan</a:t>
            </a:r>
            <a:r>
              <a:rPr lang="en-US" sz="28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514350" lvl="0" indent="-514350" algn="just">
              <a:buClrTx/>
              <a:buSzPct val="100000"/>
              <a:buFont typeface="+mj-lt"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514350" lvl="0" indent="-514350" algn="just">
              <a:buClrTx/>
              <a:buSzPct val="100000"/>
              <a:buFont typeface="+mj-lt"/>
              <a:buAutoNum type="alphaLcPeriod"/>
            </a:pPr>
            <a:r>
              <a:rPr lang="en-US" sz="28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8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terjadi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3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328614"/>
            <a:ext cx="11115675" cy="62293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4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3400" u="sng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</a:p>
          <a:p>
            <a:pPr marL="514350" indent="-51435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3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3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100 unit.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(P)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marjinal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 (MC), yang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merupakan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pernyataan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sebanyak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100 unit,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(P) =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daripada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rata-rata (AC) =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7</a:t>
            </a:r>
          </a:p>
          <a:p>
            <a:pPr marL="514350" indent="-51435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3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3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yang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diperoleh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endParaRPr lang="en-US" sz="3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542925" lvl="1" indent="0" algn="just">
              <a:buNone/>
            </a:pPr>
            <a:r>
              <a:rPr lang="en-US" sz="36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π 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TR – TC </a:t>
            </a:r>
          </a:p>
          <a:p>
            <a:pPr marL="457200" lvl="1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(P X Q) – (AC X Q)</a:t>
            </a:r>
          </a:p>
          <a:p>
            <a:pPr marL="457200" lvl="1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10 X 100 unit) – ((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7 X 100 unit)</a:t>
            </a:r>
          </a:p>
          <a:p>
            <a:pPr marL="457200" lvl="1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1.000 – 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700</a:t>
            </a:r>
          </a:p>
          <a:p>
            <a:pPr marL="457200" lvl="1" indent="0" algn="just">
              <a:buNone/>
            </a:pP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3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300</a:t>
            </a:r>
          </a:p>
          <a:p>
            <a:pPr marL="0" indent="0" algn="just">
              <a:buNone/>
            </a:pPr>
            <a:r>
              <a:rPr lang="en-US" sz="3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	</a:t>
            </a:r>
            <a:r>
              <a:rPr lang="en-US" sz="3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Jadi</a:t>
            </a:r>
            <a:r>
              <a:rPr lang="en-US" sz="3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3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300</a:t>
            </a:r>
          </a:p>
          <a:p>
            <a:pPr marL="0" indent="0">
              <a:buNone/>
            </a:pPr>
            <a:endParaRPr lang="en-US" sz="3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4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471488"/>
            <a:ext cx="10887075" cy="5657850"/>
          </a:xfrm>
        </p:spPr>
        <p:txBody>
          <a:bodyPr/>
          <a:lstStyle/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2"/>
            </a:pP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Perusahaan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menghasilkan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yang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dijual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jual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di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5.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dihadapi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memproduksi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kurva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permintaan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seperti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gambar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berikut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:</a:t>
            </a: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2"/>
            </a:pPr>
            <a:endParaRPr lang="en-US" sz="2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2"/>
            </a:pPr>
            <a:endParaRPr lang="en-US" sz="24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2"/>
            </a:pPr>
            <a:endParaRPr lang="en-US" sz="2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 startAt="2"/>
            </a:pPr>
            <a:endParaRPr lang="en-US" sz="24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indent="0" algn="just">
              <a:buClr>
                <a:schemeClr val="bg1"/>
              </a:buClr>
              <a:buSzPct val="100000"/>
              <a:buNone/>
            </a:pPr>
            <a:endParaRPr lang="en-US" sz="24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0" indent="0" algn="just">
              <a:buClr>
                <a:schemeClr val="bg1"/>
              </a:buClr>
              <a:buSzPct val="100000"/>
              <a:buNone/>
            </a:pPr>
            <a:endParaRPr lang="en-US" sz="2400" dirty="0">
              <a:latin typeface="Berlin Sans FB Demi" panose="020E0802020502020306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694" t="50586" r="41069" b="15235"/>
          <a:stretch/>
        </p:blipFill>
        <p:spPr>
          <a:xfrm>
            <a:off x="1014413" y="2588201"/>
            <a:ext cx="6057900" cy="32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1" y="600075"/>
            <a:ext cx="11174413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u="sng" dirty="0" err="1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Pertanyaan</a:t>
            </a:r>
            <a:r>
              <a:rPr lang="en-US" sz="24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:</a:t>
            </a:r>
            <a:endParaRPr lang="en-US" sz="2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A.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memperoleh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Tentukan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besarnya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laba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terjadi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457200" lvl="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jangka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pendek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apakah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sebaiknya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?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Bagaimana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alasan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saudara</a:t>
            </a:r>
            <a:r>
              <a:rPr lang="en-US" sz="24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0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45776" cy="5786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Jawaban</a:t>
            </a:r>
            <a:r>
              <a:rPr lang="en-US" sz="2400" u="sng" dirty="0">
                <a:solidFill>
                  <a:srgbClr val="FF0000"/>
                </a:solidFill>
                <a:latin typeface="Berlin Sans FB Demi" panose="020E0802020502020306" pitchFamily="34" charset="0"/>
              </a:rPr>
              <a:t>:</a:t>
            </a:r>
            <a:endParaRPr lang="en-US" sz="2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lphaLcPeriod"/>
            </a:pP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Jumlah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60 unit.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(P)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marjinal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 (MC), yang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persyaratan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kondisi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bagi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pasar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sebanyak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60 unit,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tingkat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output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X (P) =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555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daripada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 rata-rata (AC) = </a:t>
            </a:r>
            <a:r>
              <a:rPr lang="en-US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dirty="0">
                <a:solidFill>
                  <a:schemeClr val="bg1"/>
                </a:solidFill>
                <a:latin typeface="Berlin Sans FB Demi" panose="020E0802020502020306" pitchFamily="34" charset="0"/>
              </a:rPr>
              <a:t>. 7</a:t>
            </a: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lphaLcPeriod"/>
            </a:pP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yang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diderita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barang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 X </a:t>
            </a:r>
            <a:r>
              <a:rPr lang="en-US" sz="22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adalah</a:t>
            </a:r>
            <a:r>
              <a:rPr lang="en-US" sz="2200" dirty="0">
                <a:solidFill>
                  <a:schemeClr val="bg1"/>
                </a:solidFill>
                <a:latin typeface="Berlin Sans FB Demi" panose="020E0802020502020306" pitchFamily="34" charset="0"/>
              </a:rPr>
              <a:t>;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π 	= TR – TC 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(P X Q) – (AC X Q)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(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5 X 60 unit) – (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7 X 60 unit)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300 –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420</a:t>
            </a:r>
          </a:p>
          <a:p>
            <a:pPr marL="457200" lvl="1" indent="0" algn="just">
              <a:buNone/>
            </a:pP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	= -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120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Jadi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Rp</a:t>
            </a:r>
            <a:r>
              <a:rPr lang="en-US" sz="20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120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60038" cy="3615267"/>
          </a:xfrm>
        </p:spPr>
        <p:txBody>
          <a:bodyPr/>
          <a:lstStyle/>
          <a:p>
            <a:pPr marL="457200" lvl="0" indent="-457200" algn="just">
              <a:buClrTx/>
              <a:buSzPct val="100000"/>
              <a:buFont typeface="+mj-lt"/>
              <a:buAutoNum type="alphaLcPeriod" startAt="3"/>
            </a:pP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jangka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pendek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sebaiknya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perlu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sebab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;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menutup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usahanya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menderita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sebesar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Sedangkan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jika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terus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beroperasi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maka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rugi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lebih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daripada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rata-rata.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Sebagian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tetap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ditutup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kelebihan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terhadap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biaya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Berlin Sans FB Demi" panose="020E0802020502020306" pitchFamily="34" charset="0"/>
              </a:rPr>
              <a:t>variabel</a:t>
            </a:r>
            <a:r>
              <a:rPr lang="en-US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457200" indent="-457200">
              <a:buClrTx/>
              <a:buSzPct val="100000"/>
              <a:buFont typeface="+mj-lt"/>
              <a:buAutoNum type="alphaL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3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17251" cy="5214938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en-US" dirty="0">
                <a:latin typeface="Berlin Sans FB Demi" panose="020E0802020502020306" pitchFamily="34" charset="0"/>
              </a:rPr>
              <a:t>Perusahaan A </a:t>
            </a:r>
            <a:r>
              <a:rPr lang="en-US" dirty="0" err="1">
                <a:latin typeface="Berlin Sans FB Demi" panose="020E0802020502020306" pitchFamily="34" charset="0"/>
              </a:rPr>
              <a:t>menghasilkan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barang</a:t>
            </a:r>
            <a:r>
              <a:rPr lang="en-US" dirty="0">
                <a:latin typeface="Berlin Sans FB Demi" panose="020E0802020502020306" pitchFamily="34" charset="0"/>
              </a:rPr>
              <a:t> X yang </a:t>
            </a:r>
            <a:r>
              <a:rPr lang="en-US" dirty="0" err="1">
                <a:latin typeface="Berlin Sans FB Demi" panose="020E0802020502020306" pitchFamily="34" charset="0"/>
              </a:rPr>
              <a:t>dijual</a:t>
            </a:r>
            <a:r>
              <a:rPr lang="en-US" dirty="0">
                <a:latin typeface="Berlin Sans FB Demi" panose="020E0802020502020306" pitchFamily="34" charset="0"/>
              </a:rPr>
              <a:t> di </a:t>
            </a:r>
            <a:r>
              <a:rPr lang="en-US" dirty="0" err="1">
                <a:latin typeface="Berlin Sans FB Demi" panose="020E0802020502020306" pitchFamily="34" charset="0"/>
              </a:rPr>
              <a:t>pasar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persaingan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sempurna</a:t>
            </a:r>
            <a:r>
              <a:rPr lang="en-US" dirty="0">
                <a:latin typeface="Berlin Sans FB Demi" panose="020E0802020502020306" pitchFamily="34" charset="0"/>
              </a:rPr>
              <a:t>. </a:t>
            </a:r>
            <a:r>
              <a:rPr lang="en-US" dirty="0" err="1">
                <a:latin typeface="Berlin Sans FB Demi" panose="020E0802020502020306" pitchFamily="34" charset="0"/>
              </a:rPr>
              <a:t>Harga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jual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barang</a:t>
            </a:r>
            <a:r>
              <a:rPr lang="en-US" dirty="0">
                <a:latin typeface="Berlin Sans FB Demi" panose="020E0802020502020306" pitchFamily="34" charset="0"/>
              </a:rPr>
              <a:t> X di </a:t>
            </a:r>
            <a:r>
              <a:rPr lang="en-US" dirty="0" err="1">
                <a:latin typeface="Berlin Sans FB Demi" panose="020E0802020502020306" pitchFamily="34" charset="0"/>
              </a:rPr>
              <a:t>pasar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adalah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Rp</a:t>
            </a:r>
            <a:r>
              <a:rPr lang="en-US" dirty="0">
                <a:latin typeface="Berlin Sans FB Demi" panose="020E0802020502020306" pitchFamily="34" charset="0"/>
              </a:rPr>
              <a:t>. 4. </a:t>
            </a:r>
            <a:r>
              <a:rPr lang="en-US" dirty="0" err="1">
                <a:latin typeface="Berlin Sans FB Demi" panose="020E0802020502020306" pitchFamily="34" charset="0"/>
              </a:rPr>
              <a:t>Kurva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biaya</a:t>
            </a:r>
            <a:r>
              <a:rPr lang="en-US" dirty="0">
                <a:latin typeface="Berlin Sans FB Demi" panose="020E0802020502020306" pitchFamily="34" charset="0"/>
              </a:rPr>
              <a:t> yang </a:t>
            </a:r>
            <a:r>
              <a:rPr lang="en-US" dirty="0" err="1">
                <a:latin typeface="Berlin Sans FB Demi" panose="020E0802020502020306" pitchFamily="34" charset="0"/>
              </a:rPr>
              <a:t>dihadapi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perusahaan</a:t>
            </a:r>
            <a:r>
              <a:rPr lang="en-US" dirty="0"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latin typeface="Berlin Sans FB Demi" panose="020E0802020502020306" pitchFamily="34" charset="0"/>
              </a:rPr>
              <a:t>untuk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memproduksi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barang</a:t>
            </a:r>
            <a:r>
              <a:rPr lang="en-US" dirty="0"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latin typeface="Berlin Sans FB Demi" panose="020E0802020502020306" pitchFamily="34" charset="0"/>
              </a:rPr>
              <a:t>dan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kurva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permintaan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barang</a:t>
            </a:r>
            <a:r>
              <a:rPr lang="en-US" dirty="0">
                <a:latin typeface="Berlin Sans FB Demi" panose="020E0802020502020306" pitchFamily="34" charset="0"/>
              </a:rPr>
              <a:t> X </a:t>
            </a:r>
            <a:r>
              <a:rPr lang="en-US" dirty="0" err="1">
                <a:latin typeface="Berlin Sans FB Demi" panose="020E0802020502020306" pitchFamily="34" charset="0"/>
              </a:rPr>
              <a:t>bagi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perusahaan</a:t>
            </a:r>
            <a:r>
              <a:rPr lang="en-US" dirty="0">
                <a:latin typeface="Berlin Sans FB Demi" panose="020E0802020502020306" pitchFamily="34" charset="0"/>
              </a:rPr>
              <a:t> A </a:t>
            </a:r>
            <a:r>
              <a:rPr lang="en-US" dirty="0" err="1">
                <a:latin typeface="Berlin Sans FB Demi" panose="020E0802020502020306" pitchFamily="34" charset="0"/>
              </a:rPr>
              <a:t>seperti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pada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gambar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berikut</a:t>
            </a:r>
            <a:r>
              <a:rPr lang="en-US" dirty="0">
                <a:latin typeface="Berlin Sans FB Demi" panose="020E0802020502020306" pitchFamily="34" charset="0"/>
              </a:rPr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302" t="37500" r="40520" b="23633"/>
          <a:stretch/>
        </p:blipFill>
        <p:spPr>
          <a:xfrm>
            <a:off x="1570829" y="2365110"/>
            <a:ext cx="6330159" cy="335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6379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</TotalTime>
  <Words>923</Words>
  <Application>Microsoft Office PowerPoint</Application>
  <PresentationFormat>Widescreen</PresentationFormat>
  <Paragraphs>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Berlin Sans FB Demi</vt:lpstr>
      <vt:lpstr>Century Gothic</vt:lpstr>
      <vt:lpstr>Wingdings 3</vt:lpstr>
      <vt:lpstr>Slice</vt:lpstr>
      <vt:lpstr>SOAL dan latihan PASAR PERSAINGAN SEMPURNA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 PASAR PERSAINGAN SEMPURNA</dc:title>
  <dc:creator>ordneh.18@gmail.com</dc:creator>
  <cp:lastModifiedBy>ordneh.18@gmail.com</cp:lastModifiedBy>
  <cp:revision>21</cp:revision>
  <dcterms:created xsi:type="dcterms:W3CDTF">2021-06-03T16:37:34Z</dcterms:created>
  <dcterms:modified xsi:type="dcterms:W3CDTF">2021-06-04T06:26:37Z</dcterms:modified>
</cp:coreProperties>
</file>