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1" r:id="rId3"/>
    <p:sldId id="272" r:id="rId4"/>
    <p:sldId id="302" r:id="rId5"/>
    <p:sldId id="303" r:id="rId6"/>
    <p:sldId id="304" r:id="rId7"/>
    <p:sldId id="305" r:id="rId8"/>
    <p:sldId id="306" r:id="rId9"/>
    <p:sldId id="310" r:id="rId10"/>
    <p:sldId id="309" r:id="rId11"/>
    <p:sldId id="312" r:id="rId12"/>
    <p:sldId id="313" r:id="rId13"/>
    <p:sldId id="314" r:id="rId14"/>
    <p:sldId id="315" r:id="rId15"/>
    <p:sldId id="307" r:id="rId16"/>
    <p:sldId id="308" r:id="rId17"/>
    <p:sldId id="316" r:id="rId18"/>
    <p:sldId id="321" r:id="rId19"/>
    <p:sldId id="317" r:id="rId20"/>
    <p:sldId id="318" r:id="rId21"/>
    <p:sldId id="319" r:id="rId22"/>
    <p:sldId id="320" r:id="rId23"/>
    <p:sldId id="322" r:id="rId24"/>
    <p:sldId id="311" r:id="rId2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82" autoAdjust="0"/>
    <p:restoredTop sz="93230" autoAdjust="0"/>
  </p:normalViewPr>
  <p:slideViewPr>
    <p:cSldViewPr>
      <p:cViewPr varScale="1">
        <p:scale>
          <a:sx n="69" d="100"/>
          <a:sy n="69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08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7E407-0CB5-4BDB-8279-F8E830539A34}" type="datetimeFigureOut">
              <a:rPr lang="id-ID" smtClean="0"/>
              <a:t>12/12/2018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1F0F2-53C3-4697-B25C-9527E0D8FBA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6958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737FF-C40D-4F43-9626-279C5D9E4B7A}" type="datetimeFigureOut">
              <a:rPr lang="id-ID" smtClean="0"/>
              <a:pPr/>
              <a:t>12/12/2018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5AFA8-14A0-417E-9B3A-07A51F6925F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2094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5AFA8-14A0-417E-9B3A-07A51F6925F8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24719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143000" y="152384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4414" y="3786190"/>
            <a:ext cx="6858000" cy="1143008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44000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4400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357818" y="6417254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tx2"/>
                </a:solidFill>
              </a:rPr>
              <a:t>Struktur</a:t>
            </a:r>
            <a:r>
              <a:rPr lang="en-US" dirty="0" smtClean="0">
                <a:solidFill>
                  <a:schemeClr val="tx2"/>
                </a:solidFill>
              </a:rPr>
              <a:t> Data 2018</a:t>
            </a:r>
            <a:endParaRPr lang="id-ID" dirty="0">
              <a:solidFill>
                <a:schemeClr val="tx2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12/12/2018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12/12/2018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12/12/2018</a:t>
            </a:fld>
            <a:endParaRPr lang="id-ID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12/12/2018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12/12/2018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12/12/2018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12/12/2018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extBox 11"/>
          <p:cNvSpPr txBox="1"/>
          <p:nvPr/>
        </p:nvSpPr>
        <p:spPr>
          <a:xfrm>
            <a:off x="5357818" y="6417254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solidFill>
                  <a:schemeClr val="tx2"/>
                </a:solidFill>
              </a:rPr>
              <a:t>Struktur</a:t>
            </a:r>
            <a:r>
              <a:rPr lang="en-US" dirty="0" smtClean="0">
                <a:solidFill>
                  <a:schemeClr val="tx2"/>
                </a:solidFill>
              </a:rPr>
              <a:t> Data 2018</a:t>
            </a:r>
            <a:endParaRPr lang="id-ID" dirty="0" smtClean="0">
              <a:solidFill>
                <a:schemeClr val="tx2"/>
              </a:solidFill>
            </a:endParaRPr>
          </a:p>
          <a:p>
            <a:pPr algn="ctr"/>
            <a:endParaRPr lang="id-ID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defri.kurniawan@dsn.dinus.ac.id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DOUBLE LINKED LIST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Defri</a:t>
            </a:r>
            <a:r>
              <a:rPr lang="en-US" b="1" dirty="0" smtClean="0"/>
              <a:t> </a:t>
            </a:r>
            <a:r>
              <a:rPr lang="en-US" b="1" dirty="0" err="1" smtClean="0"/>
              <a:t>Kurniawan</a:t>
            </a:r>
            <a:endParaRPr lang="en-US" b="1" dirty="0" smtClean="0"/>
          </a:p>
          <a:p>
            <a:r>
              <a:rPr lang="en-US" dirty="0" smtClean="0"/>
              <a:t>defri.kurniawan@dsn.dinus.ac.id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Header </a:t>
            </a:r>
            <a:r>
              <a:rPr lang="en-US" dirty="0" err="1" smtClean="0"/>
              <a:t>Pembuatan</a:t>
            </a:r>
            <a:r>
              <a:rPr lang="en-US" dirty="0" smtClean="0"/>
              <a:t> DLL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17020" t="30758" r="35197" b="11580"/>
          <a:stretch>
            <a:fillRect/>
          </a:stretch>
        </p:blipFill>
        <p:spPr bwMode="auto">
          <a:xfrm>
            <a:off x="357158" y="1215829"/>
            <a:ext cx="8143932" cy="5525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Pengecekan</a:t>
            </a:r>
            <a:r>
              <a:rPr lang="en-US" dirty="0" smtClean="0"/>
              <a:t> List </a:t>
            </a:r>
            <a:r>
              <a:rPr lang="en-US" dirty="0" err="1" smtClean="0"/>
              <a:t>Kosong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Last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ListEmpty</a:t>
            </a:r>
            <a:r>
              <a:rPr lang="en-US" dirty="0"/>
              <a:t>(List L) {</a:t>
            </a:r>
          </a:p>
          <a:p>
            <a:pPr marL="0" indent="0">
              <a:buNone/>
            </a:pPr>
            <a:r>
              <a:rPr lang="en-US" dirty="0"/>
              <a:t>    return ((First(L)==Nil) &amp;&amp; (Last(L)==Nil));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9226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Pembuatan</a:t>
            </a:r>
            <a:r>
              <a:rPr lang="en-US" dirty="0" smtClean="0"/>
              <a:t> List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CreateList</a:t>
            </a:r>
            <a:r>
              <a:rPr lang="en-US" dirty="0"/>
              <a:t>(List *L) {</a:t>
            </a:r>
          </a:p>
          <a:p>
            <a:pPr marL="0" indent="0">
              <a:buNone/>
            </a:pPr>
            <a:r>
              <a:rPr lang="en-US" dirty="0"/>
              <a:t>    First(*L) = Nil;</a:t>
            </a:r>
          </a:p>
          <a:p>
            <a:pPr marL="0" indent="0">
              <a:buNone/>
            </a:pPr>
            <a:r>
              <a:rPr lang="en-US" dirty="0"/>
              <a:t>    Last(*L) = Nil;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7058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Alokasi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/>
              <a:t>address Alokasi(infotype X) {</a:t>
            </a:r>
          </a:p>
          <a:p>
            <a:pPr marL="0" indent="0">
              <a:buNone/>
            </a:pPr>
            <a:r>
              <a:rPr lang="id-ID" dirty="0"/>
              <a:t>    address P;</a:t>
            </a:r>
          </a:p>
          <a:p>
            <a:endParaRPr lang="id-ID" dirty="0"/>
          </a:p>
          <a:p>
            <a:pPr marL="0" indent="0">
              <a:buNone/>
            </a:pPr>
            <a:r>
              <a:rPr lang="id-ID" dirty="0"/>
              <a:t>    P = (address)malloc(sizeof(ElmtList));</a:t>
            </a:r>
          </a:p>
          <a:p>
            <a:pPr marL="0" indent="0">
              <a:buNone/>
            </a:pPr>
            <a:r>
              <a:rPr lang="id-ID" dirty="0"/>
              <a:t>    if(P!=Nil) {</a:t>
            </a:r>
          </a:p>
          <a:p>
            <a:pPr marL="0" indent="0">
              <a:buNone/>
            </a:pPr>
            <a:r>
              <a:rPr lang="id-ID" dirty="0"/>
              <a:t>        Info(P) = X;</a:t>
            </a:r>
          </a:p>
          <a:p>
            <a:pPr marL="0" indent="0">
              <a:buNone/>
            </a:pPr>
            <a:r>
              <a:rPr lang="id-ID" dirty="0"/>
              <a:t>        Next(P) = Nil;</a:t>
            </a:r>
          </a:p>
          <a:p>
            <a:pPr marL="0" indent="0">
              <a:buNone/>
            </a:pPr>
            <a:r>
              <a:rPr lang="id-ID" dirty="0"/>
              <a:t>        Prev(P) = Nil;</a:t>
            </a:r>
          </a:p>
          <a:p>
            <a:pPr marL="0" indent="0">
              <a:buNone/>
            </a:pPr>
            <a:r>
              <a:rPr lang="id-ID" dirty="0"/>
              <a:t>    }</a:t>
            </a:r>
          </a:p>
          <a:p>
            <a:pPr marL="0" indent="0">
              <a:buNone/>
            </a:pPr>
            <a:r>
              <a:rPr lang="id-ID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4095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Dealokasi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Dealokasi</a:t>
            </a:r>
            <a:r>
              <a:rPr lang="en-US" dirty="0"/>
              <a:t>(address *P) {</a:t>
            </a:r>
          </a:p>
          <a:p>
            <a:pPr marL="0" indent="0">
              <a:buNone/>
            </a:pPr>
            <a:r>
              <a:rPr lang="en-US" dirty="0"/>
              <a:t>    free(*P);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2651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15922" t="20508" r="32467" b="23828"/>
          <a:stretch>
            <a:fillRect/>
          </a:stretch>
        </p:blipFill>
        <p:spPr bwMode="auto">
          <a:xfrm>
            <a:off x="428596" y="285728"/>
            <a:ext cx="8364512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 l="14275" t="20508" r="32467" b="17968"/>
          <a:stretch>
            <a:fillRect/>
          </a:stretch>
        </p:blipFill>
        <p:spPr bwMode="auto">
          <a:xfrm>
            <a:off x="285720" y="214290"/>
            <a:ext cx="8469372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Diketahui</a:t>
            </a:r>
            <a:r>
              <a:rPr lang="en-US" dirty="0" smtClean="0"/>
              <a:t> header DLL </a:t>
            </a:r>
            <a:r>
              <a:rPr lang="en-US" dirty="0" err="1" smtClean="0"/>
              <a:t>dengan</a:t>
            </a:r>
            <a:r>
              <a:rPr lang="en-US" dirty="0" smtClean="0"/>
              <a:t> First &amp; Last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dirty="0"/>
              <a:t>typedef int boolean;</a:t>
            </a:r>
          </a:p>
          <a:p>
            <a:pPr marL="0" indent="0">
              <a:buNone/>
            </a:pPr>
            <a:r>
              <a:rPr lang="id-ID" dirty="0"/>
              <a:t>typedef struct Node *address;</a:t>
            </a:r>
          </a:p>
          <a:p>
            <a:endParaRPr lang="id-ID" dirty="0"/>
          </a:p>
          <a:p>
            <a:pPr marL="0" indent="0">
              <a:buNone/>
            </a:pPr>
            <a:r>
              <a:rPr lang="id-ID" dirty="0"/>
              <a:t>typedef struct Node {</a:t>
            </a:r>
          </a:p>
          <a:p>
            <a:pPr marL="0" indent="0">
              <a:buNone/>
            </a:pPr>
            <a:r>
              <a:rPr lang="id-ID" dirty="0"/>
              <a:t>    int data;</a:t>
            </a:r>
          </a:p>
          <a:p>
            <a:pPr marL="0" indent="0">
              <a:buNone/>
            </a:pPr>
            <a:r>
              <a:rPr lang="id-ID" dirty="0"/>
              <a:t>    address Next;</a:t>
            </a:r>
          </a:p>
          <a:p>
            <a:pPr marL="0" indent="0">
              <a:buNone/>
            </a:pPr>
            <a:r>
              <a:rPr lang="id-ID" dirty="0"/>
              <a:t>    address Prev;</a:t>
            </a:r>
          </a:p>
          <a:p>
            <a:pPr marL="0" indent="0">
              <a:buNone/>
            </a:pPr>
            <a:r>
              <a:rPr lang="id-ID" dirty="0"/>
              <a:t>}Node;</a:t>
            </a:r>
          </a:p>
          <a:p>
            <a:endParaRPr lang="id-ID" dirty="0"/>
          </a:p>
          <a:p>
            <a:pPr marL="0" indent="0">
              <a:buNone/>
            </a:pPr>
            <a:r>
              <a:rPr lang="id-ID" dirty="0"/>
              <a:t>typedef struct {</a:t>
            </a:r>
          </a:p>
          <a:p>
            <a:pPr marL="0" indent="0">
              <a:buNone/>
            </a:pPr>
            <a:r>
              <a:rPr lang="id-ID" dirty="0"/>
              <a:t>    address First;</a:t>
            </a:r>
          </a:p>
          <a:p>
            <a:pPr marL="0" indent="0">
              <a:buNone/>
            </a:pPr>
            <a:r>
              <a:rPr lang="id-ID" dirty="0"/>
              <a:t>    address Last;</a:t>
            </a:r>
          </a:p>
          <a:p>
            <a:pPr marL="0" indent="0">
              <a:buNone/>
            </a:pPr>
            <a:r>
              <a:rPr lang="id-ID" dirty="0"/>
              <a:t>}List;</a:t>
            </a:r>
          </a:p>
        </p:txBody>
      </p:sp>
    </p:spTree>
    <p:extLst>
      <p:ext uri="{BB962C8B-B14F-4D97-AF65-F5344CB8AC3E}">
        <p14:creationId xmlns:p14="http://schemas.microsoft.com/office/powerpoint/2010/main" val="7444072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Representasi</a:t>
            </a:r>
            <a:r>
              <a:rPr lang="en-US" dirty="0" smtClean="0"/>
              <a:t> Double Linked List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  <p:grpSp>
        <p:nvGrpSpPr>
          <p:cNvPr id="4" name="Group 3"/>
          <p:cNvGrpSpPr/>
          <p:nvPr/>
        </p:nvGrpSpPr>
        <p:grpSpPr>
          <a:xfrm>
            <a:off x="873114" y="2954789"/>
            <a:ext cx="7552615" cy="1902971"/>
            <a:chOff x="554940" y="4312111"/>
            <a:chExt cx="7552615" cy="1902971"/>
          </a:xfrm>
        </p:grpSpPr>
        <p:sp>
          <p:nvSpPr>
            <p:cNvPr id="5" name="TextBox 4"/>
            <p:cNvSpPr txBox="1"/>
            <p:nvPr/>
          </p:nvSpPr>
          <p:spPr>
            <a:xfrm>
              <a:off x="7426215" y="5165576"/>
              <a:ext cx="6813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libri" pitchFamily="34" charset="0"/>
                  <a:cs typeface="Calibri" pitchFamily="34" charset="0"/>
                </a:rPr>
                <a:t>Last</a:t>
              </a:r>
              <a:endParaRPr lang="id-ID" sz="24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54940" y="4312111"/>
              <a:ext cx="3145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libri" pitchFamily="34" charset="0"/>
                  <a:cs typeface="Calibri" pitchFamily="34" charset="0"/>
                </a:rPr>
                <a:t>L</a:t>
              </a:r>
              <a:endParaRPr lang="id-ID" sz="2400" dirty="0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714257" y="5572140"/>
              <a:ext cx="6886125" cy="642942"/>
              <a:chOff x="726910" y="5715016"/>
              <a:chExt cx="6371314" cy="500066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312140" y="5715016"/>
                <a:ext cx="500066" cy="500066"/>
              </a:xfrm>
              <a:prstGeom prst="rect">
                <a:avLst/>
              </a:prstGeom>
              <a:ln w="285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d-ID" sz="2400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285983" y="5715016"/>
                <a:ext cx="500066" cy="500066"/>
              </a:xfrm>
              <a:prstGeom prst="rect">
                <a:avLst/>
              </a:prstGeom>
              <a:ln w="285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115</a:t>
                </a:r>
                <a:endParaRPr lang="id-ID" dirty="0"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>
                <a:off x="726910" y="5749891"/>
                <a:ext cx="490813" cy="250033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Rectangle 10"/>
              <p:cNvSpPr/>
              <p:nvPr/>
            </p:nvSpPr>
            <p:spPr>
              <a:xfrm>
                <a:off x="3214678" y="5715016"/>
                <a:ext cx="500066" cy="500066"/>
              </a:xfrm>
              <a:prstGeom prst="rect">
                <a:avLst/>
              </a:prstGeom>
              <a:ln w="285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110</a:t>
                </a:r>
                <a:endParaRPr lang="id-ID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214810" y="5715016"/>
                <a:ext cx="500066" cy="500066"/>
              </a:xfrm>
              <a:prstGeom prst="rect">
                <a:avLst/>
              </a:prstGeom>
              <a:ln w="285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120</a:t>
                </a:r>
                <a:endParaRPr lang="id-ID" dirty="0"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 rot="10800000" flipV="1">
                <a:off x="2786050" y="5929330"/>
                <a:ext cx="428628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rot="10800000" flipV="1">
                <a:off x="4714876" y="5929330"/>
                <a:ext cx="428628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rot="10800000" flipH="1" flipV="1">
                <a:off x="2786049" y="6072206"/>
                <a:ext cx="428628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rot="10800000" flipH="1" flipV="1">
                <a:off x="4714876" y="6072206"/>
                <a:ext cx="428628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1812206" y="5715016"/>
                <a:ext cx="500066" cy="500066"/>
              </a:xfrm>
              <a:prstGeom prst="rect">
                <a:avLst/>
              </a:prstGeom>
              <a:ln w="285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latin typeface="Calibri" pitchFamily="34" charset="0"/>
                    <a:cs typeface="Calibri" pitchFamily="34" charset="0"/>
                  </a:rPr>
                  <a:t>4</a:t>
                </a:r>
                <a:endParaRPr lang="id-ID" sz="2400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714744" y="5715016"/>
                <a:ext cx="500066" cy="500066"/>
              </a:xfrm>
              <a:prstGeom prst="rect">
                <a:avLst/>
              </a:prstGeom>
              <a:ln w="285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latin typeface="Calibri" pitchFamily="34" charset="0"/>
                    <a:cs typeface="Calibri" pitchFamily="34" charset="0"/>
                  </a:rPr>
                  <a:t>7</a:t>
                </a:r>
                <a:endParaRPr lang="id-ID" sz="2400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5143504" y="5715016"/>
                <a:ext cx="500066" cy="500066"/>
              </a:xfrm>
              <a:prstGeom prst="rect">
                <a:avLst/>
              </a:prstGeom>
              <a:ln w="285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115</a:t>
                </a:r>
                <a:endParaRPr lang="id-ID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6143636" y="5715016"/>
                <a:ext cx="500066" cy="500066"/>
              </a:xfrm>
              <a:prstGeom prst="rect">
                <a:avLst/>
              </a:prstGeom>
              <a:ln w="285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d-ID" sz="240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5643570" y="5715016"/>
                <a:ext cx="500066" cy="500066"/>
              </a:xfrm>
              <a:prstGeom prst="rect">
                <a:avLst/>
              </a:prstGeom>
              <a:ln w="285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latin typeface="Calibri" pitchFamily="34" charset="0"/>
                    <a:cs typeface="Calibri" pitchFamily="34" charset="0"/>
                  </a:rPr>
                  <a:t>9</a:t>
                </a:r>
                <a:endParaRPr lang="id-ID" sz="2400" dirty="0"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22" name="Straight Arrow Connector 21"/>
              <p:cNvCxnSpPr/>
              <p:nvPr/>
            </p:nvCxnSpPr>
            <p:spPr>
              <a:xfrm flipH="1">
                <a:off x="6738119" y="5719893"/>
                <a:ext cx="360105" cy="222252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3" name="Rectangle 22"/>
          <p:cNvSpPr/>
          <p:nvPr/>
        </p:nvSpPr>
        <p:spPr>
          <a:xfrm>
            <a:off x="661214" y="3416454"/>
            <a:ext cx="742434" cy="502408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732550" y="3351704"/>
            <a:ext cx="742434" cy="502408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64681" y="2919685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L</a:t>
            </a:r>
            <a:endParaRPr lang="id-ID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5887" y="3861048"/>
            <a:ext cx="717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First</a:t>
            </a:r>
            <a:endParaRPr lang="id-ID" sz="24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6886836" y="4214818"/>
            <a:ext cx="540472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1636304" y="4214818"/>
            <a:ext cx="540472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192668" y="4839543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110</a:t>
            </a:r>
            <a:endParaRPr lang="id-ID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46430" y="486770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115</a:t>
            </a:r>
            <a:endParaRPr lang="id-ID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324970" y="4849483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120</a:t>
            </a:r>
            <a:endParaRPr lang="id-ID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021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Pustaka</a:t>
            </a:r>
            <a:r>
              <a:rPr lang="en-US" dirty="0" smtClean="0"/>
              <a:t> DLL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id-ID" dirty="0" smtClean="0"/>
              <a:t>void </a:t>
            </a:r>
            <a:r>
              <a:rPr lang="id-ID" dirty="0"/>
              <a:t>createEmpty(List *L);</a:t>
            </a:r>
          </a:p>
          <a:p>
            <a:pPr marL="0" indent="0">
              <a:buNone/>
            </a:pPr>
            <a:r>
              <a:rPr lang="id-ID" dirty="0"/>
              <a:t>boolean isEmpty(List *L</a:t>
            </a:r>
            <a:r>
              <a:rPr lang="id-ID" dirty="0" smtClean="0"/>
              <a:t>);</a:t>
            </a:r>
            <a:endParaRPr lang="id-ID" dirty="0"/>
          </a:p>
          <a:p>
            <a:pPr marL="0" indent="0">
              <a:buNone/>
            </a:pPr>
            <a:r>
              <a:rPr lang="id-ID" dirty="0"/>
              <a:t>address infoHead(List *L);</a:t>
            </a:r>
          </a:p>
          <a:p>
            <a:pPr marL="0" indent="0">
              <a:buNone/>
            </a:pPr>
            <a:r>
              <a:rPr lang="id-ID" dirty="0"/>
              <a:t>address infoTail(List *L</a:t>
            </a:r>
            <a:r>
              <a:rPr lang="id-ID" dirty="0" smtClean="0"/>
              <a:t>);</a:t>
            </a:r>
            <a:endParaRPr lang="id-ID" dirty="0"/>
          </a:p>
          <a:p>
            <a:pPr marL="0" indent="0">
              <a:buNone/>
            </a:pPr>
            <a:r>
              <a:rPr lang="id-ID" dirty="0"/>
              <a:t>address alokasi(int databaru);</a:t>
            </a:r>
          </a:p>
          <a:p>
            <a:pPr marL="0" indent="0">
              <a:buNone/>
            </a:pPr>
            <a:r>
              <a:rPr lang="id-ID" dirty="0"/>
              <a:t>void Dealokasi(address *P</a:t>
            </a:r>
            <a:r>
              <a:rPr lang="id-ID" dirty="0" smtClean="0"/>
              <a:t>);</a:t>
            </a:r>
            <a:endParaRPr lang="id-ID" dirty="0"/>
          </a:p>
          <a:p>
            <a:pPr marL="0" indent="0">
              <a:buNone/>
            </a:pPr>
            <a:r>
              <a:rPr lang="id-ID" dirty="0"/>
              <a:t>void tambahDepan(List * L, int databaru);</a:t>
            </a:r>
          </a:p>
          <a:p>
            <a:pPr marL="0" indent="0">
              <a:buNone/>
            </a:pPr>
            <a:r>
              <a:rPr lang="id-ID" dirty="0"/>
              <a:t>void tambahBelakang(List * L, int databaru</a:t>
            </a:r>
            <a:r>
              <a:rPr lang="id-ID" dirty="0" smtClean="0"/>
              <a:t>);</a:t>
            </a:r>
            <a:endParaRPr lang="id-ID" dirty="0"/>
          </a:p>
          <a:p>
            <a:pPr marL="0" indent="0">
              <a:buNone/>
            </a:pPr>
            <a:r>
              <a:rPr lang="id-ID" dirty="0"/>
              <a:t>void printList(List *L</a:t>
            </a:r>
            <a:r>
              <a:rPr lang="id-ID" dirty="0" smtClean="0"/>
              <a:t>);</a:t>
            </a:r>
            <a:endParaRPr lang="id-ID" dirty="0"/>
          </a:p>
          <a:p>
            <a:pPr marL="0" indent="0">
              <a:buNone/>
            </a:pPr>
            <a:r>
              <a:rPr lang="id-ID" dirty="0"/>
              <a:t>int NbList(List *L);</a:t>
            </a:r>
          </a:p>
        </p:txBody>
      </p:sp>
    </p:spTree>
    <p:extLst>
      <p:ext uri="{BB962C8B-B14F-4D97-AF65-F5344CB8AC3E}">
        <p14:creationId xmlns:p14="http://schemas.microsoft.com/office/powerpoint/2010/main" val="592277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Linked List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Memiliki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dua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buah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pointer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yaitu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Pointer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Prev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Pointer Next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Pointer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Prev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mengarah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node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sebelumnya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Pointer Next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mengarah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node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setelahnya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id-ID" sz="2794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357422" y="1571612"/>
            <a:ext cx="3857652" cy="642942"/>
            <a:chOff x="2214546" y="1643050"/>
            <a:chExt cx="3857652" cy="642942"/>
          </a:xfrm>
        </p:grpSpPr>
        <p:sp>
          <p:nvSpPr>
            <p:cNvPr id="4" name="Rectangle 3"/>
            <p:cNvSpPr/>
            <p:nvPr/>
          </p:nvSpPr>
          <p:spPr>
            <a:xfrm>
              <a:off x="3500430" y="1643050"/>
              <a:ext cx="1285884" cy="642942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Calibri" pitchFamily="34" charset="0"/>
                  <a:cs typeface="Calibri" pitchFamily="34" charset="0"/>
                </a:rPr>
                <a:t>Data</a:t>
              </a:r>
              <a:endParaRPr lang="id-ID" sz="2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786314" y="1643050"/>
              <a:ext cx="1285884" cy="642942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Calibri" pitchFamily="34" charset="0"/>
                  <a:cs typeface="Calibri" pitchFamily="34" charset="0"/>
                </a:rPr>
                <a:t>Pointer</a:t>
              </a:r>
            </a:p>
            <a:p>
              <a:pPr algn="ctr"/>
              <a:r>
                <a:rPr lang="en-US" sz="2000" dirty="0" smtClean="0">
                  <a:latin typeface="Calibri" pitchFamily="34" charset="0"/>
                  <a:cs typeface="Calibri" pitchFamily="34" charset="0"/>
                </a:rPr>
                <a:t>Next </a:t>
              </a:r>
              <a:endParaRPr lang="id-ID" sz="2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14546" y="1643050"/>
              <a:ext cx="1285884" cy="642942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Calibri" pitchFamily="34" charset="0"/>
                  <a:cs typeface="Calibri" pitchFamily="34" charset="0"/>
                </a:rPr>
                <a:t>Pointer </a:t>
              </a:r>
            </a:p>
            <a:p>
              <a:pPr algn="ctr"/>
              <a:r>
                <a:rPr lang="en-US" sz="2000" dirty="0" err="1" smtClean="0">
                  <a:latin typeface="Calibri" pitchFamily="34" charset="0"/>
                  <a:cs typeface="Calibri" pitchFamily="34" charset="0"/>
                </a:rPr>
                <a:t>Prev</a:t>
              </a:r>
              <a:endParaRPr lang="id-ID" sz="2000" dirty="0">
                <a:latin typeface="Calibri" pitchFamily="34" charset="0"/>
                <a:cs typeface="Calibri" pitchFamily="34" charset="0"/>
              </a:endParaRPr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>
            <a:off x="6215074" y="1893083"/>
            <a:ext cx="714380" cy="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643042" y="1857364"/>
            <a:ext cx="714380" cy="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000892" y="1610013"/>
            <a:ext cx="624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null</a:t>
            </a:r>
            <a:endParaRPr lang="id-ID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071538" y="1610013"/>
            <a:ext cx="624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null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Tambah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501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d-ID" dirty="0"/>
              <a:t>void tambahDepan(List *L, int databaru){</a:t>
            </a:r>
          </a:p>
          <a:p>
            <a:pPr marL="0" indent="0">
              <a:buNone/>
            </a:pPr>
            <a:r>
              <a:rPr lang="id-ID" dirty="0"/>
              <a:t>    address P;</a:t>
            </a:r>
          </a:p>
          <a:p>
            <a:pPr marL="0" indent="0">
              <a:buNone/>
            </a:pPr>
            <a:r>
              <a:rPr lang="id-ID" dirty="0"/>
              <a:t>    P=alokasi(databaru);</a:t>
            </a:r>
          </a:p>
          <a:p>
            <a:endParaRPr lang="id-ID" dirty="0"/>
          </a:p>
          <a:p>
            <a:pPr marL="0" indent="0">
              <a:buNone/>
            </a:pPr>
            <a:r>
              <a:rPr lang="id-ID" dirty="0"/>
              <a:t>    if(P!=NULL){</a:t>
            </a:r>
          </a:p>
          <a:p>
            <a:pPr marL="0" indent="0">
              <a:buNone/>
            </a:pPr>
            <a:r>
              <a:rPr lang="id-ID" dirty="0" smtClean="0"/>
              <a:t>      </a:t>
            </a:r>
            <a:r>
              <a:rPr lang="id-ID" dirty="0"/>
              <a:t>if(isEmpty(L)==1){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id-ID" dirty="0" smtClean="0"/>
              <a:t>L-</a:t>
            </a:r>
            <a:r>
              <a:rPr lang="id-ID" dirty="0"/>
              <a:t>&gt;First=P;</a:t>
            </a:r>
          </a:p>
          <a:p>
            <a:pPr marL="0" indent="0">
              <a:buNone/>
            </a:pPr>
            <a:r>
              <a:rPr lang="id-ID" dirty="0"/>
              <a:t>      </a:t>
            </a:r>
            <a:r>
              <a:rPr lang="en-US" dirty="0" smtClean="0"/>
              <a:t>  </a:t>
            </a:r>
            <a:r>
              <a:rPr lang="id-ID" dirty="0" smtClean="0"/>
              <a:t>L-</a:t>
            </a:r>
            <a:r>
              <a:rPr lang="id-ID" dirty="0"/>
              <a:t>&gt;Last=P;</a:t>
            </a:r>
          </a:p>
          <a:p>
            <a:pPr marL="0" indent="0">
              <a:buNone/>
            </a:pPr>
            <a:r>
              <a:rPr lang="id-ID" dirty="0"/>
              <a:t>        }else{</a:t>
            </a:r>
          </a:p>
          <a:p>
            <a:pPr marL="0" indent="0">
              <a:buNone/>
            </a:pPr>
            <a:r>
              <a:rPr lang="id-ID" dirty="0"/>
              <a:t>        P-&gt;Next=L-&gt;First;</a:t>
            </a:r>
          </a:p>
          <a:p>
            <a:pPr marL="0" indent="0">
              <a:buNone/>
            </a:pPr>
            <a:r>
              <a:rPr lang="id-ID" dirty="0"/>
              <a:t>        L-&gt;First-&gt;Prev=P;</a:t>
            </a:r>
          </a:p>
          <a:p>
            <a:pPr marL="0" indent="0">
              <a:buNone/>
            </a:pPr>
            <a:r>
              <a:rPr lang="id-ID" dirty="0"/>
              <a:t>        L-&gt;First=P;</a:t>
            </a:r>
          </a:p>
          <a:p>
            <a:pPr marL="0" indent="0">
              <a:buNone/>
            </a:pPr>
            <a:r>
              <a:rPr lang="id-ID" dirty="0"/>
              <a:t>        }</a:t>
            </a:r>
          </a:p>
          <a:p>
            <a:pPr marL="0" indent="0">
              <a:buNone/>
            </a:pPr>
            <a:r>
              <a:rPr lang="id-ID" dirty="0"/>
              <a:t>    }</a:t>
            </a:r>
          </a:p>
          <a:p>
            <a:pPr marL="0" indent="0">
              <a:buNone/>
            </a:pPr>
            <a:r>
              <a:rPr lang="id-ID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3640506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Tambah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781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d-ID" dirty="0"/>
              <a:t>void tambahBelakang(List *L,int databaru){</a:t>
            </a:r>
          </a:p>
          <a:p>
            <a:pPr marL="0" indent="0">
              <a:buNone/>
            </a:pPr>
            <a:r>
              <a:rPr lang="id-ID" dirty="0"/>
              <a:t>    address P;</a:t>
            </a:r>
          </a:p>
          <a:p>
            <a:pPr marL="0" indent="0">
              <a:buNone/>
            </a:pPr>
            <a:r>
              <a:rPr lang="id-ID" dirty="0"/>
              <a:t>    P=alokasi(databaru);</a:t>
            </a:r>
          </a:p>
          <a:p>
            <a:endParaRPr lang="id-ID" dirty="0"/>
          </a:p>
          <a:p>
            <a:pPr marL="0" indent="0">
              <a:buNone/>
            </a:pPr>
            <a:r>
              <a:rPr lang="id-ID" dirty="0"/>
              <a:t>    if(P!=NULL){</a:t>
            </a:r>
          </a:p>
          <a:p>
            <a:pPr marL="0" indent="0">
              <a:buNone/>
            </a:pPr>
            <a:r>
              <a:rPr lang="id-ID" dirty="0"/>
              <a:t>      </a:t>
            </a:r>
            <a:r>
              <a:rPr lang="id-ID" dirty="0" smtClean="0"/>
              <a:t>if(isEmpty(L</a:t>
            </a:r>
            <a:r>
              <a:rPr lang="id-ID" dirty="0"/>
              <a:t>)==1){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id-ID" dirty="0" smtClean="0"/>
              <a:t>L-</a:t>
            </a:r>
            <a:r>
              <a:rPr lang="id-ID" dirty="0"/>
              <a:t>&gt;First=P;</a:t>
            </a:r>
          </a:p>
          <a:p>
            <a:pPr marL="0" indent="0">
              <a:buNone/>
            </a:pPr>
            <a:r>
              <a:rPr lang="id-ID" dirty="0"/>
              <a:t>        L-&gt;Last=P;</a:t>
            </a:r>
          </a:p>
          <a:p>
            <a:pPr marL="0" indent="0">
              <a:buNone/>
            </a:pPr>
            <a:r>
              <a:rPr lang="id-ID" dirty="0"/>
              <a:t>        }else{</a:t>
            </a:r>
          </a:p>
          <a:p>
            <a:pPr marL="0" indent="0">
              <a:buNone/>
            </a:pPr>
            <a:r>
              <a:rPr lang="id-ID" dirty="0"/>
              <a:t>        L-&gt;Last-&gt;Next=P;</a:t>
            </a:r>
          </a:p>
          <a:p>
            <a:pPr marL="0" indent="0">
              <a:buNone/>
            </a:pPr>
            <a:r>
              <a:rPr lang="id-ID" dirty="0"/>
              <a:t>        P-&gt;Prev=L-&gt;Last;</a:t>
            </a:r>
          </a:p>
          <a:p>
            <a:pPr marL="0" indent="0">
              <a:buNone/>
            </a:pPr>
            <a:r>
              <a:rPr lang="id-ID" dirty="0"/>
              <a:t>        L-&gt;Last=P;</a:t>
            </a:r>
          </a:p>
          <a:p>
            <a:pPr marL="0" indent="0">
              <a:buNone/>
            </a:pPr>
            <a:r>
              <a:rPr lang="id-ID" dirty="0"/>
              <a:t>        }</a:t>
            </a:r>
          </a:p>
          <a:p>
            <a:pPr marL="0" indent="0">
              <a:buNone/>
            </a:pPr>
            <a:r>
              <a:rPr lang="id-ID" dirty="0"/>
              <a:t>    }</a:t>
            </a:r>
          </a:p>
          <a:p>
            <a:pPr marL="0" indent="0">
              <a:buNone/>
            </a:pPr>
            <a:r>
              <a:rPr lang="id-ID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9278140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Hapus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781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d-ID" dirty="0"/>
              <a:t>void hapusDepan(List *L){</a:t>
            </a:r>
          </a:p>
          <a:p>
            <a:pPr marL="0" indent="0">
              <a:buNone/>
            </a:pPr>
            <a:r>
              <a:rPr lang="id-ID" dirty="0"/>
              <a:t>    address P;</a:t>
            </a:r>
          </a:p>
          <a:p>
            <a:pPr marL="0" indent="0">
              <a:buNone/>
            </a:pPr>
            <a:r>
              <a:rPr lang="id-ID" dirty="0"/>
              <a:t>    P=L-&gt;First;</a:t>
            </a:r>
          </a:p>
          <a:p>
            <a:endParaRPr lang="id-ID" dirty="0"/>
          </a:p>
          <a:p>
            <a:pPr marL="0" indent="0">
              <a:buNone/>
            </a:pPr>
            <a:r>
              <a:rPr lang="id-ID" dirty="0"/>
              <a:t>    if(isEmpty(L)==1){</a:t>
            </a:r>
          </a:p>
          <a:p>
            <a:pPr marL="0" indent="0">
              <a:buNone/>
            </a:pPr>
            <a:r>
              <a:rPr lang="id-ID" dirty="0"/>
              <a:t>        printf("Hapus depan gagal - List kosong");</a:t>
            </a:r>
          </a:p>
          <a:p>
            <a:pPr marL="0" indent="0">
              <a:buNone/>
            </a:pPr>
            <a:r>
              <a:rPr lang="id-ID" dirty="0"/>
              <a:t>    }else{</a:t>
            </a:r>
          </a:p>
          <a:p>
            <a:pPr marL="0" indent="0">
              <a:buNone/>
            </a:pPr>
            <a:r>
              <a:rPr lang="id-ID" dirty="0"/>
              <a:t>        if((P-&gt;Prev==NULL)&amp;&amp;(P-&gt;Next==NULL)){</a:t>
            </a:r>
          </a:p>
          <a:p>
            <a:pPr marL="0" indent="0">
              <a:buNone/>
            </a:pPr>
            <a:r>
              <a:rPr lang="id-ID" dirty="0"/>
              <a:t>            L-&gt;First=NULL;</a:t>
            </a:r>
          </a:p>
          <a:p>
            <a:pPr marL="0" indent="0">
              <a:buNone/>
            </a:pPr>
            <a:r>
              <a:rPr lang="id-ID" dirty="0"/>
              <a:t>            L-&gt;Last=NULL;</a:t>
            </a:r>
          </a:p>
          <a:p>
            <a:pPr marL="0" indent="0">
              <a:buNone/>
            </a:pPr>
            <a:r>
              <a:rPr lang="id-ID" dirty="0"/>
              <a:t>            Dealokasi(P);</a:t>
            </a:r>
          </a:p>
          <a:p>
            <a:pPr marL="0" indent="0">
              <a:buNone/>
            </a:pPr>
            <a:r>
              <a:rPr lang="id-ID" dirty="0"/>
              <a:t>        }else{            </a:t>
            </a:r>
          </a:p>
          <a:p>
            <a:pPr marL="0" indent="0">
              <a:buNone/>
            </a:pPr>
            <a:r>
              <a:rPr lang="id-ID" dirty="0"/>
              <a:t>            L-&gt;First=L-&gt;First-&gt;Next;</a:t>
            </a:r>
          </a:p>
          <a:p>
            <a:pPr marL="0" indent="0">
              <a:buNone/>
            </a:pPr>
            <a:r>
              <a:rPr lang="id-ID" dirty="0"/>
              <a:t>            L-&gt;First-&gt;Prev=NULL;</a:t>
            </a:r>
          </a:p>
          <a:p>
            <a:pPr marL="0" indent="0">
              <a:buNone/>
            </a:pPr>
            <a:r>
              <a:rPr lang="id-ID" dirty="0"/>
              <a:t>            Dealokasi(P);</a:t>
            </a:r>
          </a:p>
          <a:p>
            <a:pPr marL="0" indent="0">
              <a:buNone/>
            </a:pPr>
            <a:r>
              <a:rPr lang="id-ID" dirty="0"/>
              <a:t>        }</a:t>
            </a:r>
          </a:p>
          <a:p>
            <a:pPr marL="0" indent="0">
              <a:buNone/>
            </a:pPr>
            <a:r>
              <a:rPr lang="id-ID" dirty="0"/>
              <a:t>    }</a:t>
            </a:r>
          </a:p>
          <a:p>
            <a:pPr marL="0" indent="0">
              <a:buNone/>
            </a:pPr>
            <a:r>
              <a:rPr lang="id-ID" dirty="0"/>
              <a:t>};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360088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Perorangan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header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. </a:t>
            </a: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tambahSetelah</a:t>
            </a:r>
            <a:r>
              <a:rPr lang="en-US" dirty="0" smtClean="0">
                <a:solidFill>
                  <a:srgbClr val="0070C0"/>
                </a:solidFill>
              </a:rPr>
              <a:t>()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7030A0"/>
                </a:solidFill>
              </a:rPr>
              <a:t>hapusSetelah</a:t>
            </a:r>
            <a:r>
              <a:rPr lang="en-US" dirty="0" smtClean="0">
                <a:solidFill>
                  <a:srgbClr val="7030A0"/>
                </a:solidFill>
              </a:rPr>
              <a:t>() 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 err="1" smtClean="0"/>
              <a:t>Kirimkan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email </a:t>
            </a:r>
            <a:r>
              <a:rPr lang="en-US" dirty="0" smtClean="0">
                <a:solidFill>
                  <a:srgbClr val="0000FF"/>
                </a:solidFill>
                <a:hlinkClick r:id="rId2"/>
              </a:rPr>
              <a:t>defri.kurniawan@dsn.dinus.ac.id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Paling </a:t>
            </a:r>
            <a:r>
              <a:rPr lang="en-US" dirty="0" err="1" smtClean="0"/>
              <a:t>lambat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endParaRPr lang="en-US" dirty="0" smtClean="0"/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Subject: </a:t>
            </a:r>
            <a:r>
              <a:rPr lang="en-US" dirty="0" err="1" smtClean="0"/>
              <a:t>Kelp_kelas</a:t>
            </a:r>
            <a:r>
              <a:rPr lang="en-US" dirty="0" smtClean="0"/>
              <a:t>-DLL-NIM</a:t>
            </a:r>
          </a:p>
          <a:p>
            <a:r>
              <a:rPr lang="en-US" dirty="0" smtClean="0"/>
              <a:t>Project di-zip/</a:t>
            </a:r>
            <a:r>
              <a:rPr lang="en-US" dirty="0" err="1" smtClean="0"/>
              <a:t>rar</a:t>
            </a:r>
            <a:r>
              <a:rPr lang="en-US" dirty="0" smtClean="0"/>
              <a:t>, </a:t>
            </a:r>
            <a:r>
              <a:rPr lang="en-US" dirty="0" err="1" smtClean="0"/>
              <a:t>pastikan</a:t>
            </a:r>
            <a:r>
              <a:rPr lang="en-US" dirty="0" smtClean="0"/>
              <a:t> program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/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error</a:t>
            </a:r>
          </a:p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825192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algn="ctr">
              <a:buNone/>
            </a:pPr>
            <a:r>
              <a:rPr lang="en-US" sz="3200" dirty="0" smtClean="0"/>
              <a:t>TERIMA KASIH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Linked List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Setiap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node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pada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linked list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memiliki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data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pointer</a:t>
            </a: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Inisialisasi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pointer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prev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pointer next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mengarah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NULL</a:t>
            </a: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Selanjutnya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pointer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prev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mengarah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node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sebelumnya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pointer next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mengarah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node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setelahnya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532456" y="4214818"/>
            <a:ext cx="8079089" cy="642942"/>
            <a:chOff x="214282" y="5572140"/>
            <a:chExt cx="8079089" cy="642942"/>
          </a:xfrm>
        </p:grpSpPr>
        <p:sp>
          <p:nvSpPr>
            <p:cNvPr id="22" name="TextBox 21"/>
            <p:cNvSpPr txBox="1"/>
            <p:nvPr/>
          </p:nvSpPr>
          <p:spPr>
            <a:xfrm>
              <a:off x="7643834" y="5715016"/>
              <a:ext cx="6495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libri" pitchFamily="34" charset="0"/>
                  <a:cs typeface="Calibri" pitchFamily="34" charset="0"/>
                </a:rPr>
                <a:t>null</a:t>
              </a:r>
              <a:endParaRPr lang="id-ID" sz="24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14282" y="5643578"/>
              <a:ext cx="6495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libri" pitchFamily="34" charset="0"/>
                  <a:cs typeface="Calibri" pitchFamily="34" charset="0"/>
                </a:rPr>
                <a:t>null</a:t>
              </a:r>
              <a:endParaRPr lang="id-ID" sz="2400" dirty="0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883512" y="5572140"/>
              <a:ext cx="6688884" cy="642942"/>
              <a:chOff x="883512" y="5715016"/>
              <a:chExt cx="6188819" cy="500066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312140" y="5715016"/>
                <a:ext cx="500066" cy="500066"/>
              </a:xfrm>
              <a:prstGeom prst="rect">
                <a:avLst/>
              </a:prstGeom>
              <a:ln w="285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d-ID" sz="2400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2285983" y="5715016"/>
                <a:ext cx="500066" cy="500066"/>
              </a:xfrm>
              <a:prstGeom prst="rect">
                <a:avLst/>
              </a:prstGeom>
              <a:ln w="285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d-ID" sz="2400"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7" name="Straight Arrow Connector 6"/>
              <p:cNvCxnSpPr/>
              <p:nvPr/>
            </p:nvCxnSpPr>
            <p:spPr>
              <a:xfrm rot="10800000" flipV="1">
                <a:off x="883512" y="5929330"/>
                <a:ext cx="428628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Rectangle 7"/>
              <p:cNvSpPr/>
              <p:nvPr/>
            </p:nvSpPr>
            <p:spPr>
              <a:xfrm>
                <a:off x="3214678" y="5715016"/>
                <a:ext cx="500066" cy="500066"/>
              </a:xfrm>
              <a:prstGeom prst="rect">
                <a:avLst/>
              </a:prstGeom>
              <a:ln w="285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d-ID" sz="2400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4214810" y="5715016"/>
                <a:ext cx="500066" cy="500066"/>
              </a:xfrm>
              <a:prstGeom prst="rect">
                <a:avLst/>
              </a:prstGeom>
              <a:ln w="285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d-ID" sz="2400"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 rot="10800000" flipV="1">
                <a:off x="2786050" y="5929330"/>
                <a:ext cx="428628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rot="10800000" flipV="1">
                <a:off x="4714876" y="5929330"/>
                <a:ext cx="428628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rot="10800000" flipH="1" flipV="1">
                <a:off x="2786049" y="6072206"/>
                <a:ext cx="428628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rot="10800000" flipH="1" flipV="1">
                <a:off x="4714876" y="6072206"/>
                <a:ext cx="428628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Rectangle 25"/>
              <p:cNvSpPr/>
              <p:nvPr/>
            </p:nvSpPr>
            <p:spPr>
              <a:xfrm>
                <a:off x="1812206" y="5715016"/>
                <a:ext cx="500066" cy="500066"/>
              </a:xfrm>
              <a:prstGeom prst="rect">
                <a:avLst/>
              </a:prstGeom>
              <a:ln w="285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latin typeface="Calibri" pitchFamily="34" charset="0"/>
                    <a:cs typeface="Calibri" pitchFamily="34" charset="0"/>
                  </a:rPr>
                  <a:t>4</a:t>
                </a:r>
                <a:endParaRPr lang="id-ID" sz="2400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3714744" y="5715016"/>
                <a:ext cx="500066" cy="500066"/>
              </a:xfrm>
              <a:prstGeom prst="rect">
                <a:avLst/>
              </a:prstGeom>
              <a:ln w="285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latin typeface="Calibri" pitchFamily="34" charset="0"/>
                    <a:cs typeface="Calibri" pitchFamily="34" charset="0"/>
                  </a:rPr>
                  <a:t>7</a:t>
                </a:r>
                <a:endParaRPr lang="id-ID" sz="2400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5143504" y="5715016"/>
                <a:ext cx="500066" cy="500066"/>
              </a:xfrm>
              <a:prstGeom prst="rect">
                <a:avLst/>
              </a:prstGeom>
              <a:ln w="285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d-ID" sz="2400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6143636" y="5715016"/>
                <a:ext cx="500066" cy="500066"/>
              </a:xfrm>
              <a:prstGeom prst="rect">
                <a:avLst/>
              </a:prstGeom>
              <a:ln w="285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d-ID" sz="240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5643570" y="5715016"/>
                <a:ext cx="500066" cy="500066"/>
              </a:xfrm>
              <a:prstGeom prst="rect">
                <a:avLst/>
              </a:prstGeom>
              <a:ln w="285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latin typeface="Calibri" pitchFamily="34" charset="0"/>
                    <a:cs typeface="Calibri" pitchFamily="34" charset="0"/>
                  </a:rPr>
                  <a:t>9</a:t>
                </a:r>
                <a:endParaRPr lang="id-ID" sz="2400" dirty="0"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52" name="Straight Arrow Connector 51"/>
              <p:cNvCxnSpPr/>
              <p:nvPr/>
            </p:nvCxnSpPr>
            <p:spPr>
              <a:xfrm rot="10800000" flipH="1" flipV="1">
                <a:off x="6643703" y="6072206"/>
                <a:ext cx="428628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Linked List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1. Double Linked List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penunjuk</a:t>
            </a:r>
            <a:r>
              <a:rPr lang="en-US" b="1" dirty="0" smtClean="0"/>
              <a:t> First</a:t>
            </a:r>
            <a:endParaRPr lang="id-ID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5373" t="32661" r="31918" b="16992"/>
          <a:stretch>
            <a:fillRect/>
          </a:stretch>
        </p:blipFill>
        <p:spPr bwMode="auto">
          <a:xfrm>
            <a:off x="662617" y="1785926"/>
            <a:ext cx="7981349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Linked List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2. Double Linked List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menyertakan</a:t>
            </a:r>
            <a:r>
              <a:rPr lang="en-US" b="1" dirty="0" smtClean="0"/>
              <a:t> Last</a:t>
            </a:r>
            <a:endParaRPr lang="id-ID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16471" t="35156" r="40154" b="18945"/>
          <a:stretch>
            <a:fillRect/>
          </a:stretch>
        </p:blipFill>
        <p:spPr bwMode="auto">
          <a:xfrm>
            <a:off x="500034" y="1794969"/>
            <a:ext cx="7429552" cy="442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Dibutuhkan jika harus dilakukan banyak operasi</a:t>
            </a:r>
            <a:r>
              <a:rPr lang="en-US" dirty="0" smtClean="0"/>
              <a:t> </a:t>
            </a:r>
            <a:r>
              <a:rPr lang="es-ES" dirty="0" err="1" smtClean="0"/>
              <a:t>terhadap</a:t>
            </a:r>
            <a:r>
              <a:rPr lang="es-ES" dirty="0" smtClean="0"/>
              <a:t> </a:t>
            </a:r>
            <a:r>
              <a:rPr lang="es-ES" dirty="0" err="1" smtClean="0"/>
              <a:t>elemen</a:t>
            </a:r>
            <a:r>
              <a:rPr lang="es-ES" dirty="0" smtClean="0"/>
              <a:t> </a:t>
            </a:r>
            <a:r>
              <a:rPr lang="es-ES" dirty="0" err="1" smtClean="0"/>
              <a:t>suksesor</a:t>
            </a:r>
            <a:r>
              <a:rPr lang="es-ES" dirty="0" smtClean="0"/>
              <a:t> dan juga </a:t>
            </a:r>
            <a:r>
              <a:rPr lang="es-ES" dirty="0" err="1" smtClean="0"/>
              <a:t>predesesor</a:t>
            </a:r>
            <a:endParaRPr lang="es-ES" dirty="0" smtClean="0"/>
          </a:p>
          <a:p>
            <a:r>
              <a:rPr lang="sv-SE" dirty="0" smtClean="0"/>
              <a:t>Operasi dasar menjadi sangat “banyak”</a:t>
            </a:r>
          </a:p>
          <a:p>
            <a:r>
              <a:rPr lang="id-ID" dirty="0" smtClean="0"/>
              <a:t>Memori yang dibutuhkan membesar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16471" t="21485" r="32467" b="40429"/>
          <a:stretch>
            <a:fillRect/>
          </a:stretch>
        </p:blipFill>
        <p:spPr bwMode="auto">
          <a:xfrm>
            <a:off x="500034" y="214290"/>
            <a:ext cx="8176903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Linked List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Deklarasi</a:t>
            </a:r>
            <a:r>
              <a:rPr lang="en-US" dirty="0" smtClean="0"/>
              <a:t> Double Linked List</a:t>
            </a:r>
          </a:p>
          <a:p>
            <a:pPr lvl="1"/>
            <a:r>
              <a:rPr lang="en-US" dirty="0" err="1" smtClean="0"/>
              <a:t>Ciri</a:t>
            </a:r>
            <a:r>
              <a:rPr lang="en-US" dirty="0" smtClean="0"/>
              <a:t>: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prev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next</a:t>
            </a:r>
            <a:endParaRPr lang="id-ID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17930" t="39592" r="62047" b="48198"/>
          <a:stretch>
            <a:fillRect/>
          </a:stretch>
        </p:blipFill>
        <p:spPr bwMode="auto">
          <a:xfrm>
            <a:off x="1571604" y="4214818"/>
            <a:ext cx="5072098" cy="1739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l="41191" t="32661" r="38523" b="50557"/>
          <a:stretch>
            <a:fillRect/>
          </a:stretch>
        </p:blipFill>
        <p:spPr bwMode="auto">
          <a:xfrm>
            <a:off x="2285983" y="2143116"/>
            <a:ext cx="3532609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Linked List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Pendefinisian</a:t>
            </a:r>
            <a:r>
              <a:rPr lang="en-US" dirty="0" smtClean="0"/>
              <a:t> list </a:t>
            </a:r>
            <a:r>
              <a:rPr lang="en-US" dirty="0" err="1" smtClean="0"/>
              <a:t>kosong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double linked list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menyertakan</a:t>
            </a:r>
            <a:r>
              <a:rPr lang="en-US" dirty="0" smtClean="0"/>
              <a:t> Last</a:t>
            </a:r>
            <a:endParaRPr lang="id-ID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18385" t="51802" r="36563" b="27963"/>
          <a:stretch>
            <a:fillRect/>
          </a:stretch>
        </p:blipFill>
        <p:spPr bwMode="auto">
          <a:xfrm>
            <a:off x="500034" y="2285992"/>
            <a:ext cx="8203939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l="48168" t="68444" r="44325" b="18945"/>
          <a:stretch>
            <a:fillRect/>
          </a:stretch>
        </p:blipFill>
        <p:spPr bwMode="auto">
          <a:xfrm>
            <a:off x="3714744" y="4488664"/>
            <a:ext cx="1643074" cy="155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10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Presentation10</Template>
  <TotalTime>2541</TotalTime>
  <Words>659</Words>
  <Application>Microsoft Office PowerPoint</Application>
  <PresentationFormat>On-screen Show (4:3)</PresentationFormat>
  <Paragraphs>170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Bookman Old Style</vt:lpstr>
      <vt:lpstr>Calibri</vt:lpstr>
      <vt:lpstr>Gill Sans MT</vt:lpstr>
      <vt:lpstr>Wingdings</vt:lpstr>
      <vt:lpstr>Wingdings 3</vt:lpstr>
      <vt:lpstr>Presentation10</vt:lpstr>
      <vt:lpstr>DOUBLE LINKED LIST</vt:lpstr>
      <vt:lpstr>Double Linked List</vt:lpstr>
      <vt:lpstr>Double Linked List</vt:lpstr>
      <vt:lpstr>Double Linked List</vt:lpstr>
      <vt:lpstr>Double Linked List</vt:lpstr>
      <vt:lpstr>Beberapa Catatan</vt:lpstr>
      <vt:lpstr>PowerPoint Presentation</vt:lpstr>
      <vt:lpstr>Double Linked List</vt:lpstr>
      <vt:lpstr>Double Linked List</vt:lpstr>
      <vt:lpstr>Contoh Header Pembuatan DLL</vt:lpstr>
      <vt:lpstr>Pengecekan List Kosong dengan Last</vt:lpstr>
      <vt:lpstr>Pembuatan List</vt:lpstr>
      <vt:lpstr>Fungsi Alokasi </vt:lpstr>
      <vt:lpstr>Fungsi Dealokasi</vt:lpstr>
      <vt:lpstr>PowerPoint Presentation</vt:lpstr>
      <vt:lpstr>PowerPoint Presentation</vt:lpstr>
      <vt:lpstr>Diketahui header DLL dengan First &amp; Last</vt:lpstr>
      <vt:lpstr>Representasi Double Linked List</vt:lpstr>
      <vt:lpstr>Pustaka DLL</vt:lpstr>
      <vt:lpstr>Tambah Depan</vt:lpstr>
      <vt:lpstr>Tambah Belakang</vt:lpstr>
      <vt:lpstr>Hapus Depan</vt:lpstr>
      <vt:lpstr>Tugas Perorangan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</dc:title>
  <dc:creator>asus</dc:creator>
  <cp:lastModifiedBy>Dave Kurniawan</cp:lastModifiedBy>
  <cp:revision>279</cp:revision>
  <dcterms:created xsi:type="dcterms:W3CDTF">2014-09-16T14:47:30Z</dcterms:created>
  <dcterms:modified xsi:type="dcterms:W3CDTF">2018-12-12T03:20:22Z</dcterms:modified>
</cp:coreProperties>
</file>