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66" r:id="rId8"/>
    <p:sldId id="267" r:id="rId9"/>
    <p:sldId id="259" r:id="rId10"/>
    <p:sldId id="268" r:id="rId11"/>
    <p:sldId id="269" r:id="rId12"/>
    <p:sldId id="270" r:id="rId13"/>
    <p:sldId id="271" r:id="rId14"/>
    <p:sldId id="272" r:id="rId15"/>
    <p:sldId id="261" r:id="rId16"/>
    <p:sldId id="26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B9E297-5AA3-448B-9F90-BF93C42681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18F70F-0385-44A5-A1BB-A5430D186C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Protocol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Management week 11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19800" y="6248400"/>
            <a:ext cx="2898648" cy="4572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err="1" smtClean="0"/>
              <a:t>Aisyatul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Karima</a:t>
            </a:r>
            <a:r>
              <a:rPr lang="en-US" sz="1600" i="1" dirty="0" smtClean="0"/>
              <a:t>, 2015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4317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Netconf</a:t>
            </a:r>
            <a:r>
              <a:rPr lang="en-US" dirty="0" smtClean="0"/>
              <a:t> </a:t>
            </a:r>
            <a:r>
              <a:rPr lang="en-US" dirty="0" err="1" smtClean="0"/>
              <a:t>Datastore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As a protocol, </a:t>
            </a:r>
            <a:r>
              <a:rPr lang="en-US" sz="2000" dirty="0" err="1"/>
              <a:t>Netconf</a:t>
            </a:r>
            <a:r>
              <a:rPr lang="en-US" sz="2000" dirty="0"/>
              <a:t> provides the operations that are necessary to manage those </a:t>
            </a:r>
            <a:r>
              <a:rPr lang="en-US" sz="2000" dirty="0" err="1"/>
              <a:t>datastores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For example</a:t>
            </a:r>
            <a:r>
              <a:rPr lang="en-US" sz="2000" dirty="0"/>
              <a:t>, </a:t>
            </a:r>
            <a:r>
              <a:rPr lang="en-US" sz="2000" dirty="0" err="1"/>
              <a:t>Netconf</a:t>
            </a:r>
            <a:r>
              <a:rPr lang="en-US" sz="2000" dirty="0"/>
              <a:t> offers operations that allow a manager to change the contents of what a </a:t>
            </a:r>
            <a:r>
              <a:rPr lang="en-US" sz="2000" dirty="0" smtClean="0"/>
              <a:t>particular </a:t>
            </a:r>
            <a:r>
              <a:rPr lang="en-US" sz="2000" dirty="0" err="1"/>
              <a:t>datastore</a:t>
            </a:r>
            <a:r>
              <a:rPr lang="en-US" sz="2000" dirty="0"/>
              <a:t> contains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5105400" cy="355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38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Netconf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49"/>
            <a:ext cx="6705600" cy="462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27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5963"/>
            <a:ext cx="7162800" cy="383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3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Netconf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Netconf</a:t>
            </a:r>
            <a:r>
              <a:rPr lang="en-US" sz="2800" dirty="0"/>
              <a:t> offers the following management </a:t>
            </a:r>
            <a:r>
              <a:rPr lang="en-US" sz="2800" dirty="0" smtClean="0"/>
              <a:t>operations :</a:t>
            </a:r>
          </a:p>
          <a:p>
            <a:endParaRPr lang="en-US" sz="2800" dirty="0" smtClean="0"/>
          </a:p>
          <a:p>
            <a:pPr lvl="1"/>
            <a:r>
              <a:rPr lang="en-US" sz="2000" dirty="0" smtClean="0"/>
              <a:t>Get-</a:t>
            </a:r>
            <a:r>
              <a:rPr lang="en-US" sz="2000" dirty="0" err="1" smtClean="0"/>
              <a:t>config</a:t>
            </a:r>
            <a:endParaRPr lang="en-US" sz="2000" dirty="0" smtClean="0"/>
          </a:p>
          <a:p>
            <a:pPr lvl="1"/>
            <a:r>
              <a:rPr lang="en-US" sz="2000" dirty="0" smtClean="0"/>
              <a:t>Get</a:t>
            </a:r>
          </a:p>
          <a:p>
            <a:pPr lvl="1"/>
            <a:r>
              <a:rPr lang="en-US" sz="2000" dirty="0" smtClean="0"/>
              <a:t>Edit-</a:t>
            </a:r>
            <a:r>
              <a:rPr lang="en-US" sz="2000" dirty="0" err="1" smtClean="0"/>
              <a:t>config</a:t>
            </a:r>
            <a:endParaRPr lang="en-US" sz="2000" dirty="0" smtClean="0"/>
          </a:p>
          <a:p>
            <a:pPr lvl="1"/>
            <a:r>
              <a:rPr lang="en-US" sz="2000" dirty="0" smtClean="0"/>
              <a:t>Copy-</a:t>
            </a:r>
            <a:r>
              <a:rPr lang="en-US" sz="2000" dirty="0" err="1" smtClean="0"/>
              <a:t>config</a:t>
            </a:r>
            <a:endParaRPr lang="en-US" sz="2000" dirty="0" smtClean="0"/>
          </a:p>
          <a:p>
            <a:pPr lvl="1"/>
            <a:r>
              <a:rPr lang="en-US" sz="2000" dirty="0" smtClean="0"/>
              <a:t>Delete-</a:t>
            </a:r>
            <a:r>
              <a:rPr lang="en-US" sz="2000" dirty="0" err="1" smtClean="0"/>
              <a:t>config</a:t>
            </a:r>
            <a:endParaRPr lang="en-US" sz="2000" dirty="0" smtClean="0"/>
          </a:p>
          <a:p>
            <a:pPr lvl="1"/>
            <a:r>
              <a:rPr lang="en-US" sz="2000" dirty="0" smtClean="0"/>
              <a:t>Lock and unlock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735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In addition to those management operations, </a:t>
            </a:r>
            <a:r>
              <a:rPr lang="en-US" sz="2000" dirty="0" err="1"/>
              <a:t>Netconf</a:t>
            </a:r>
            <a:r>
              <a:rPr lang="en-US" sz="2000" dirty="0"/>
              <a:t> offers two operations to terminate a </a:t>
            </a:r>
            <a:r>
              <a:rPr lang="en-US" sz="2000" dirty="0" err="1"/>
              <a:t>Netconf</a:t>
            </a:r>
            <a:r>
              <a:rPr lang="en-US" sz="2000" dirty="0"/>
              <a:t> </a:t>
            </a:r>
            <a:r>
              <a:rPr lang="en-US" sz="2000" dirty="0" smtClean="0"/>
              <a:t>session</a:t>
            </a:r>
            <a:r>
              <a:rPr lang="en-US" sz="2000" dirty="0"/>
              <a:t>: 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smtClean="0"/>
              <a:t>close </a:t>
            </a:r>
            <a:r>
              <a:rPr lang="en-US" sz="2000" dirty="0"/>
              <a:t>session is the graceful variant that allows operations that are already in progress to </a:t>
            </a:r>
            <a:r>
              <a:rPr lang="en-US" sz="2000" dirty="0" smtClean="0"/>
              <a:t> end </a:t>
            </a:r>
            <a:r>
              <a:rPr lang="en-US" sz="2000" dirty="0"/>
              <a:t>before the session is torn down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dirty="0" smtClean="0"/>
              <a:t>whereas </a:t>
            </a:r>
            <a:r>
              <a:rPr lang="en-US" sz="2000" dirty="0"/>
              <a:t>kill-session aborts the session abruptly.</a:t>
            </a:r>
          </a:p>
        </p:txBody>
      </p:sp>
    </p:spTree>
    <p:extLst>
      <p:ext uri="{BB962C8B-B14F-4D97-AF65-F5344CB8AC3E}">
        <p14:creationId xmlns:p14="http://schemas.microsoft.com/office/powerpoint/2010/main" val="3795190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2000" dirty="0" err="1"/>
              <a:t>Netﬂow</a:t>
            </a:r>
            <a:r>
              <a:rPr lang="en-US" sz="2000" dirty="0"/>
              <a:t> was ﬁrst introduced by Cisco and is geared toward collecting data about networking </a:t>
            </a:r>
            <a:r>
              <a:rPr lang="en-US" sz="2000" dirty="0" smtClean="0"/>
              <a:t>trafﬁc </a:t>
            </a:r>
            <a:r>
              <a:rPr lang="en-US" sz="2000" dirty="0"/>
              <a:t>from a device. </a:t>
            </a:r>
            <a:endParaRPr lang="en-US" sz="2000" dirty="0" smtClean="0"/>
          </a:p>
          <a:p>
            <a:r>
              <a:rPr lang="en-US" sz="2000" dirty="0" smtClean="0"/>
              <a:t>You </a:t>
            </a:r>
            <a:r>
              <a:rPr lang="en-US" sz="2000" dirty="0"/>
              <a:t>can use this data to answer questions such as the following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 lvl="1"/>
            <a:r>
              <a:rPr lang="en-US" sz="1600" dirty="0"/>
              <a:t>Who are the top “talkers” in the </a:t>
            </a:r>
            <a:r>
              <a:rPr lang="en-US" sz="1600" dirty="0" smtClean="0"/>
              <a:t>network ?</a:t>
            </a:r>
          </a:p>
          <a:p>
            <a:pPr lvl="1"/>
            <a:r>
              <a:rPr lang="en-US" sz="1600" dirty="0"/>
              <a:t>How much trafﬁc is being exchanged between two destinations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/>
              <a:t>How are links in the network being used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/>
              <a:t>Where are the trafﬁc bottlenecks in the network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3228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r>
              <a:rPr lang="en-US" sz="2000" dirty="0" err="1"/>
              <a:t>Netﬂow</a:t>
            </a:r>
            <a:r>
              <a:rPr lang="en-US" sz="2000" dirty="0"/>
              <a:t> communicates statistical information about IP-based data trafﬁc that “ﬂows” over a </a:t>
            </a:r>
            <a:r>
              <a:rPr lang="en-US" sz="2000" dirty="0" smtClean="0"/>
              <a:t>router</a:t>
            </a:r>
          </a:p>
          <a:p>
            <a:r>
              <a:rPr lang="en-US" sz="2000" dirty="0"/>
              <a:t>A ﬂow is uniquely identiﬁed by the following pieces of information (in database parlance, they </a:t>
            </a:r>
            <a:r>
              <a:rPr lang="en-US" sz="2000" dirty="0" smtClean="0"/>
              <a:t>would </a:t>
            </a:r>
            <a:r>
              <a:rPr lang="en-US" sz="2000" dirty="0"/>
              <a:t>be considered keys): </a:t>
            </a:r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sz="1600" dirty="0" smtClean="0"/>
              <a:t>Source </a:t>
            </a:r>
            <a:r>
              <a:rPr lang="en-US" sz="1600" dirty="0"/>
              <a:t>address</a:t>
            </a:r>
          </a:p>
          <a:p>
            <a:pPr lvl="1"/>
            <a:r>
              <a:rPr lang="en-US" sz="1600" dirty="0" smtClean="0"/>
              <a:t>Source </a:t>
            </a:r>
            <a:r>
              <a:rPr lang="en-US" sz="1600" dirty="0"/>
              <a:t>port</a:t>
            </a:r>
          </a:p>
          <a:p>
            <a:pPr lvl="1"/>
            <a:r>
              <a:rPr lang="en-US" sz="1600" dirty="0" smtClean="0"/>
              <a:t>Destination </a:t>
            </a:r>
            <a:r>
              <a:rPr lang="en-US" sz="1600" dirty="0"/>
              <a:t>address</a:t>
            </a:r>
          </a:p>
          <a:p>
            <a:pPr lvl="1"/>
            <a:r>
              <a:rPr lang="en-US" sz="1600" dirty="0" smtClean="0"/>
              <a:t>Destination </a:t>
            </a:r>
            <a:r>
              <a:rPr lang="en-US" sz="1600" dirty="0"/>
              <a:t>port</a:t>
            </a:r>
          </a:p>
          <a:p>
            <a:pPr lvl="1"/>
            <a:r>
              <a:rPr lang="en-US" sz="1600" dirty="0"/>
              <a:t>Protocol </a:t>
            </a:r>
            <a:r>
              <a:rPr lang="en-US" sz="1600" dirty="0"/>
              <a:t>type (for example, whether the IP packet carries TCP or UDP)</a:t>
            </a:r>
          </a:p>
          <a:p>
            <a:pPr lvl="1"/>
            <a:r>
              <a:rPr lang="en-US" sz="1600" dirty="0"/>
              <a:t>Type </a:t>
            </a:r>
            <a:r>
              <a:rPr lang="en-US" sz="1600" dirty="0"/>
              <a:t>of Service (TOS) byte (a byte in IP that identiﬁes the type of service, used to </a:t>
            </a:r>
            <a:r>
              <a:rPr lang="en-US" sz="1600" dirty="0"/>
              <a:t> differentiate </a:t>
            </a:r>
            <a:r>
              <a:rPr lang="en-US" sz="1600" dirty="0"/>
              <a:t>different categories of trafﬁc) </a:t>
            </a:r>
            <a:endParaRPr lang="en-US" sz="1600" dirty="0"/>
          </a:p>
          <a:p>
            <a:pPr lvl="1"/>
            <a:r>
              <a:rPr lang="en-US" sz="1600" dirty="0"/>
              <a:t>Input logical interface</a:t>
            </a:r>
          </a:p>
        </p:txBody>
      </p:sp>
    </p:spTree>
    <p:extLst>
      <p:ext uri="{BB962C8B-B14F-4D97-AF65-F5344CB8AC3E}">
        <p14:creationId xmlns:p14="http://schemas.microsoft.com/office/powerpoint/2010/main" val="3938086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81261"/>
            <a:ext cx="7870114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83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Syslog</a:t>
            </a:r>
          </a:p>
          <a:p>
            <a:r>
              <a:rPr lang="en-US" dirty="0" err="1" smtClean="0"/>
              <a:t>Netconf</a:t>
            </a:r>
            <a:endParaRPr lang="en-US" dirty="0" smtClean="0"/>
          </a:p>
          <a:p>
            <a:r>
              <a:rPr lang="en-US" dirty="0" err="1" smtClean="0"/>
              <a:t>Netflow</a:t>
            </a:r>
            <a:endParaRPr lang="en-US" dirty="0" smtClean="0"/>
          </a:p>
          <a:p>
            <a:r>
              <a:rPr lang="en-US" dirty="0" smtClean="0"/>
              <a:t>IPFIX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: to write the system message on log</a:t>
            </a:r>
            <a:endParaRPr lang="en-US" dirty="0" smtClean="0"/>
          </a:p>
          <a:p>
            <a:r>
              <a:rPr lang="en-US" dirty="0" smtClean="0"/>
              <a:t>Syslog design similarity with CLI</a:t>
            </a:r>
            <a:endParaRPr lang="en-US" dirty="0" smtClean="0"/>
          </a:p>
          <a:p>
            <a:r>
              <a:rPr lang="en-US" dirty="0" smtClean="0"/>
              <a:t>Part of</a:t>
            </a:r>
            <a:r>
              <a:rPr lang="en-US" dirty="0" smtClean="0"/>
              <a:t> </a:t>
            </a:r>
            <a:r>
              <a:rPr lang="en-US" dirty="0" smtClean="0"/>
              <a:t>syslog :</a:t>
            </a:r>
          </a:p>
          <a:p>
            <a:pPr lvl="1"/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Message </a:t>
            </a:r>
            <a:r>
              <a:rPr lang="en-US" dirty="0" smtClean="0"/>
              <a:t>body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37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syslog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" y="4152900"/>
            <a:ext cx="7954010" cy="59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" y="3200400"/>
            <a:ext cx="7954010" cy="616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50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Syslog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Syslog message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7010400" cy="267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92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Syslog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roles are distinguished with respect to the systems that are involved in the exchange of syslog </a:t>
            </a:r>
            <a:r>
              <a:rPr lang="en-US" dirty="0" smtClean="0"/>
              <a:t>messages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syslog sender sends the syslog messages.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syslog receiver is the recipient </a:t>
            </a:r>
            <a:r>
              <a:rPr lang="en-US" dirty="0" smtClean="0"/>
              <a:t>of syslog </a:t>
            </a:r>
            <a:r>
              <a:rPr lang="en-US" dirty="0"/>
              <a:t>messages.</a:t>
            </a:r>
          </a:p>
        </p:txBody>
      </p:sp>
    </p:spTree>
    <p:extLst>
      <p:ext uri="{BB962C8B-B14F-4D97-AF65-F5344CB8AC3E}">
        <p14:creationId xmlns:p14="http://schemas.microsoft.com/office/powerpoint/2010/main" val="136348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14549"/>
            <a:ext cx="6010275" cy="306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37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4" y="2057400"/>
            <a:ext cx="688278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54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Netconf</a:t>
            </a:r>
            <a:r>
              <a:rPr lang="en-US" sz="2000" dirty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one such management protocol. </a:t>
            </a:r>
            <a:endParaRPr lang="en-US" sz="2000" dirty="0" smtClean="0"/>
          </a:p>
          <a:p>
            <a:pPr algn="just"/>
            <a:r>
              <a:rPr lang="en-US" sz="2000" dirty="0" smtClean="0"/>
              <a:t>It </a:t>
            </a:r>
            <a:r>
              <a:rPr lang="en-US" sz="2000" dirty="0"/>
              <a:t>is geared speciﬁcally toward managing </a:t>
            </a:r>
            <a:r>
              <a:rPr lang="en-US" sz="2000" dirty="0" smtClean="0"/>
              <a:t>the conﬁguration </a:t>
            </a:r>
            <a:r>
              <a:rPr lang="en-US" sz="2000" dirty="0"/>
              <a:t>of data-networking devices.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Netconf</a:t>
            </a:r>
            <a:r>
              <a:rPr lang="en-US" sz="2000" dirty="0" smtClean="0"/>
              <a:t> </a:t>
            </a:r>
            <a:r>
              <a:rPr lang="en-US" sz="2000" dirty="0"/>
              <a:t>is best positioned in the conﬁguration </a:t>
            </a:r>
            <a:r>
              <a:rPr lang="en-US" sz="2000" dirty="0" smtClean="0"/>
              <a:t>management space,</a:t>
            </a:r>
          </a:p>
          <a:p>
            <a:pPr algn="just"/>
            <a:r>
              <a:rPr lang="en-US" sz="2000" dirty="0" smtClean="0"/>
              <a:t>it </a:t>
            </a:r>
            <a:r>
              <a:rPr lang="en-US" sz="2000" dirty="0"/>
              <a:t>can ﬁll the void left by SNMP, as explained earlier, and by CLI</a:t>
            </a:r>
            <a:r>
              <a:rPr lang="en-US" sz="2000" dirty="0" smtClean="0"/>
              <a:t>,</a:t>
            </a:r>
            <a:endParaRPr lang="en-US" sz="2000" dirty="0"/>
          </a:p>
          <a:p>
            <a:pPr algn="just"/>
            <a:r>
              <a:rPr lang="en-US" sz="2000" dirty="0" smtClean="0"/>
              <a:t>It is </a:t>
            </a:r>
            <a:r>
              <a:rPr lang="en-US" sz="2000" dirty="0"/>
              <a:t>geared more to human users </a:t>
            </a:r>
            <a:endParaRPr lang="en-US" sz="2000" dirty="0" smtClean="0"/>
          </a:p>
          <a:p>
            <a:pPr algn="just"/>
            <a:r>
              <a:rPr lang="en-US" sz="2000" dirty="0" smtClean="0"/>
              <a:t>It is not </a:t>
            </a:r>
            <a:r>
              <a:rPr lang="en-US" sz="2000" dirty="0"/>
              <a:t>easily accessible to management applications.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343356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413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Protocol management</vt:lpstr>
      <vt:lpstr>Outline</vt:lpstr>
      <vt:lpstr>Syslog</vt:lpstr>
      <vt:lpstr>PowerPoint Presentation</vt:lpstr>
      <vt:lpstr>Syslog protocol</vt:lpstr>
      <vt:lpstr>Syslog deployment</vt:lpstr>
      <vt:lpstr>PowerPoint Presentation</vt:lpstr>
      <vt:lpstr>PowerPoint Presentation</vt:lpstr>
      <vt:lpstr>Netconf</vt:lpstr>
      <vt:lpstr>Netconf Datastore</vt:lpstr>
      <vt:lpstr>Netconf Architecture</vt:lpstr>
      <vt:lpstr>PowerPoint Presentation</vt:lpstr>
      <vt:lpstr>Netconf Operation</vt:lpstr>
      <vt:lpstr>PowerPoint Presentation</vt:lpstr>
      <vt:lpstr>Netflow</vt:lpstr>
      <vt:lpstr>IPFlows</vt:lpstr>
      <vt:lpstr>Netflow Protocol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management</dc:title>
  <dc:creator>karima</dc:creator>
  <cp:lastModifiedBy>karima</cp:lastModifiedBy>
  <cp:revision>43</cp:revision>
  <dcterms:created xsi:type="dcterms:W3CDTF">2015-12-08T02:19:25Z</dcterms:created>
  <dcterms:modified xsi:type="dcterms:W3CDTF">2015-12-08T04:09:33Z</dcterms:modified>
</cp:coreProperties>
</file>