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B9E297-5AA3-448B-9F90-BF93C42681C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network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 Management week 12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19800" y="6248400"/>
            <a:ext cx="2898648" cy="4572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Aisyatul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Karima</a:t>
            </a:r>
            <a:r>
              <a:rPr lang="en-US" sz="1600" i="1" smtClean="0"/>
              <a:t>,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4317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Firewall</a:t>
            </a:r>
          </a:p>
          <a:p>
            <a:r>
              <a:rPr lang="en-US" dirty="0" smtClean="0"/>
              <a:t>Using SNMP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2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Threats</a:t>
            </a:r>
          </a:p>
          <a:p>
            <a:r>
              <a:rPr lang="en-US" dirty="0" smtClean="0"/>
              <a:t>Control Access</a:t>
            </a:r>
          </a:p>
          <a:p>
            <a:r>
              <a:rPr lang="en-US" dirty="0" smtClean="0"/>
              <a:t>Security </a:t>
            </a:r>
            <a:r>
              <a:rPr lang="en-US" dirty="0" err="1"/>
              <a:t>M</a:t>
            </a:r>
            <a:r>
              <a:rPr lang="en-US" dirty="0" err="1" smtClean="0"/>
              <a:t>ethode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51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ko-KR" sz="2400" dirty="0">
                <a:ea typeface="굴림" pitchFamily="34" charset="-127"/>
              </a:rPr>
              <a:t>What should be secured in networks?</a:t>
            </a:r>
          </a:p>
          <a:p>
            <a:pPr lvl="1">
              <a:spcBef>
                <a:spcPct val="0"/>
              </a:spcBef>
            </a:pPr>
            <a:r>
              <a:rPr lang="en-US" altLang="ko-KR" sz="2400" b="1" dirty="0">
                <a:solidFill>
                  <a:srgbClr val="00B0F0"/>
                </a:solidFill>
                <a:ea typeface="굴림" pitchFamily="34" charset="-127"/>
              </a:rPr>
              <a:t>information</a:t>
            </a:r>
            <a:r>
              <a:rPr lang="en-US" altLang="ko-KR" sz="2400" dirty="0">
                <a:ea typeface="굴림" pitchFamily="34" charset="-127"/>
              </a:rPr>
              <a:t> security</a:t>
            </a:r>
          </a:p>
          <a:p>
            <a:pPr lvl="1">
              <a:spcBef>
                <a:spcPct val="0"/>
              </a:spcBef>
            </a:pPr>
            <a:r>
              <a:rPr lang="en-US" altLang="ko-KR" sz="2400" b="1" dirty="0">
                <a:solidFill>
                  <a:srgbClr val="00B0F0"/>
                </a:solidFill>
                <a:ea typeface="굴림" pitchFamily="34" charset="-127"/>
              </a:rPr>
              <a:t>computer</a:t>
            </a:r>
            <a:r>
              <a:rPr lang="en-US" altLang="ko-KR" sz="2400" dirty="0">
                <a:ea typeface="굴림" pitchFamily="34" charset="-127"/>
              </a:rPr>
              <a:t> security</a:t>
            </a:r>
          </a:p>
          <a:p>
            <a:pPr lvl="1">
              <a:spcBef>
                <a:spcPct val="0"/>
              </a:spcBef>
            </a:pPr>
            <a:r>
              <a:rPr lang="en-US" altLang="ko-KR" sz="2400" b="1" dirty="0">
                <a:solidFill>
                  <a:srgbClr val="00B0F0"/>
                </a:solidFill>
                <a:ea typeface="굴림" pitchFamily="34" charset="-127"/>
              </a:rPr>
              <a:t>network</a:t>
            </a:r>
            <a:r>
              <a:rPr lang="en-US" altLang="ko-KR" sz="2400" dirty="0">
                <a:ea typeface="굴림" pitchFamily="34" charset="-127"/>
              </a:rPr>
              <a:t>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2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dirty="0">
                <a:ea typeface="굴림" pitchFamily="34" charset="-127"/>
              </a:rPr>
              <a:t>Security </a:t>
            </a:r>
            <a:r>
              <a:rPr lang="en-US" altLang="ko-KR" sz="4800" dirty="0" smtClean="0">
                <a:ea typeface="굴림" pitchFamily="34" charset="-127"/>
              </a:rPr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0"/>
              </a:spcBef>
            </a:pPr>
            <a:r>
              <a:rPr lang="en-US" altLang="ko-KR" sz="2400" b="1" dirty="0">
                <a:solidFill>
                  <a:srgbClr val="00B0F0"/>
                </a:solidFill>
                <a:ea typeface="굴림" pitchFamily="34" charset="-127"/>
              </a:rPr>
              <a:t>Secrecy</a:t>
            </a:r>
          </a:p>
          <a:p>
            <a:pPr lvl="2">
              <a:spcBef>
                <a:spcPct val="0"/>
              </a:spcBef>
            </a:pPr>
            <a:r>
              <a:rPr lang="en-US" altLang="ko-KR" dirty="0">
                <a:latin typeface="Arial" pitchFamily="34" charset="0"/>
                <a:ea typeface="굴림" pitchFamily="34" charset="-127"/>
              </a:rPr>
              <a:t>making information accessible to only authorized users</a:t>
            </a:r>
          </a:p>
          <a:p>
            <a:pPr lvl="2">
              <a:spcBef>
                <a:spcPct val="0"/>
              </a:spcBef>
            </a:pPr>
            <a:r>
              <a:rPr lang="en-US" altLang="ko-KR" dirty="0">
                <a:latin typeface="Arial" pitchFamily="34" charset="0"/>
                <a:ea typeface="굴림" pitchFamily="34" charset="-127"/>
              </a:rPr>
              <a:t>includes the hiding of the existence of information</a:t>
            </a:r>
          </a:p>
          <a:p>
            <a:pPr lvl="1">
              <a:spcBef>
                <a:spcPct val="0"/>
              </a:spcBef>
            </a:pPr>
            <a:r>
              <a:rPr lang="en-US" altLang="ko-KR" sz="2400" b="1" dirty="0">
                <a:solidFill>
                  <a:srgbClr val="00B0F0"/>
                </a:solidFill>
                <a:ea typeface="굴림" pitchFamily="34" charset="-127"/>
              </a:rPr>
              <a:t>Integrity</a:t>
            </a:r>
          </a:p>
          <a:p>
            <a:pPr lvl="2">
              <a:spcBef>
                <a:spcPct val="0"/>
              </a:spcBef>
            </a:pPr>
            <a:r>
              <a:rPr lang="en-US" altLang="ko-KR" dirty="0">
                <a:latin typeface="Arial" pitchFamily="34" charset="0"/>
                <a:ea typeface="굴림" pitchFamily="34" charset="-127"/>
              </a:rPr>
              <a:t>making information modifiable to only authorized users</a:t>
            </a:r>
          </a:p>
          <a:p>
            <a:pPr lvl="1">
              <a:spcBef>
                <a:spcPct val="0"/>
              </a:spcBef>
            </a:pPr>
            <a:r>
              <a:rPr lang="en-US" altLang="ko-KR" sz="2400" b="1" dirty="0">
                <a:solidFill>
                  <a:srgbClr val="00B0F0"/>
                </a:solidFill>
                <a:ea typeface="굴림" pitchFamily="34" charset="-127"/>
              </a:rPr>
              <a:t>Availability</a:t>
            </a:r>
          </a:p>
          <a:p>
            <a:pPr lvl="2">
              <a:spcBef>
                <a:spcPct val="0"/>
              </a:spcBef>
            </a:pPr>
            <a:r>
              <a:rPr lang="en-US" altLang="ko-KR" dirty="0">
                <a:latin typeface="Arial" pitchFamily="34" charset="0"/>
                <a:ea typeface="굴림" pitchFamily="34" charset="-127"/>
              </a:rPr>
              <a:t>making resources available to only authorized </a:t>
            </a:r>
            <a:r>
              <a:rPr lang="en-US" altLang="ko-KR" dirty="0" smtClean="0">
                <a:latin typeface="Arial" pitchFamily="34" charset="0"/>
                <a:ea typeface="굴림" pitchFamily="34" charset="-127"/>
              </a:rPr>
              <a:t>users</a:t>
            </a:r>
            <a:endParaRPr lang="en-US" altLang="ko-KR" dirty="0">
              <a:latin typeface="Arial" pitchFamily="34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622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altLang="ko-KR" sz="2600" b="1" dirty="0">
                <a:solidFill>
                  <a:srgbClr val="00B0F0"/>
                </a:solidFill>
                <a:ea typeface="굴림" pitchFamily="34" charset="-127"/>
              </a:rPr>
              <a:t>Interruption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ea typeface="굴림" pitchFamily="34" charset="-127"/>
              </a:rPr>
              <a:t>destroyed or becomes unavailable or unusable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ea typeface="굴림" pitchFamily="34" charset="-127"/>
              </a:rPr>
              <a:t>threat to “availability”</a:t>
            </a:r>
          </a:p>
          <a:p>
            <a:pPr>
              <a:spcBef>
                <a:spcPct val="0"/>
              </a:spcBef>
            </a:pPr>
            <a:r>
              <a:rPr lang="en-US" altLang="ko-KR" sz="2600" b="1" dirty="0">
                <a:solidFill>
                  <a:srgbClr val="00B0F0"/>
                </a:solidFill>
                <a:ea typeface="굴림" pitchFamily="34" charset="-127"/>
              </a:rPr>
              <a:t>Interception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ea typeface="굴림" pitchFamily="34" charset="-127"/>
              </a:rPr>
              <a:t>an unauthorized party gains access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ea typeface="굴림" pitchFamily="34" charset="-127"/>
              </a:rPr>
              <a:t>threat to “secrecy”</a:t>
            </a:r>
          </a:p>
          <a:p>
            <a:pPr>
              <a:spcBef>
                <a:spcPct val="0"/>
              </a:spcBef>
            </a:pPr>
            <a:r>
              <a:rPr lang="en-US" altLang="ko-KR" sz="2600" b="1" dirty="0">
                <a:solidFill>
                  <a:srgbClr val="00B0F0"/>
                </a:solidFill>
                <a:ea typeface="굴림" pitchFamily="34" charset="-127"/>
              </a:rPr>
              <a:t>Modification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ea typeface="굴림" pitchFamily="34" charset="-127"/>
              </a:rPr>
              <a:t>an unauthorized party makes modification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ea typeface="굴림" pitchFamily="34" charset="-127"/>
              </a:rPr>
              <a:t>threat to “integrity”</a:t>
            </a:r>
          </a:p>
          <a:p>
            <a:pPr>
              <a:spcBef>
                <a:spcPct val="0"/>
              </a:spcBef>
            </a:pPr>
            <a:r>
              <a:rPr lang="en-US" altLang="ko-KR" sz="2600" b="1" dirty="0">
                <a:solidFill>
                  <a:srgbClr val="00B0F0"/>
                </a:solidFill>
                <a:ea typeface="굴림" pitchFamily="34" charset="-127"/>
              </a:rPr>
              <a:t>Fabrication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ea typeface="굴림" pitchFamily="34" charset="-127"/>
              </a:rPr>
              <a:t>an unauthorized party inserts false information</a:t>
            </a:r>
          </a:p>
          <a:p>
            <a:pPr>
              <a:spcBef>
                <a:spcPct val="0"/>
              </a:spcBef>
            </a:pPr>
            <a:r>
              <a:rPr lang="en-US" altLang="ko-KR" sz="2600" b="1" dirty="0">
                <a:solidFill>
                  <a:srgbClr val="00B0F0"/>
                </a:solidFill>
                <a:ea typeface="굴림" pitchFamily="34" charset="-127"/>
              </a:rPr>
              <a:t>Masquerade</a:t>
            </a:r>
          </a:p>
          <a:p>
            <a:pPr lvl="1">
              <a:spcBef>
                <a:spcPct val="0"/>
              </a:spcBef>
            </a:pPr>
            <a:r>
              <a:rPr lang="en-US" altLang="ko-KR" dirty="0">
                <a:ea typeface="굴림" pitchFamily="34" charset="-127"/>
              </a:rPr>
              <a:t>an entity pretends to be a different </a:t>
            </a:r>
            <a:r>
              <a:rPr lang="en-US" altLang="ko-KR" dirty="0" smtClean="0">
                <a:ea typeface="굴림" pitchFamily="34" charset="-127"/>
              </a:rPr>
              <a:t>entity</a:t>
            </a:r>
            <a:endParaRPr lang="en-US" altLang="ko-KR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240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Security </a:t>
            </a:r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12323"/>
            <a:ext cx="7467600" cy="4988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17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Security Threats and Network </a:t>
            </a:r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772400" cy="491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65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ko-KR" sz="4800" dirty="0">
                <a:latin typeface="Arial" pitchFamily="34" charset="0"/>
                <a:ea typeface="굴림" pitchFamily="34" charset="-127"/>
              </a:rPr>
              <a:t>Security Management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altLang="ko-KR" sz="2600" b="1" dirty="0">
                <a:solidFill>
                  <a:srgbClr val="00B0F0"/>
                </a:solidFill>
                <a:ea typeface="굴림" pitchFamily="34" charset="-127"/>
              </a:rPr>
              <a:t>Maintain Security Information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ea typeface="굴림" pitchFamily="34" charset="-127"/>
              </a:rPr>
              <a:t>event logging, monitoring usage of security-related resources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ea typeface="굴림" pitchFamily="34" charset="-127"/>
              </a:rPr>
              <a:t>receiving notification and reporting security violations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ea typeface="굴림" pitchFamily="34" charset="-127"/>
              </a:rPr>
              <a:t>maintaining and examining security logs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ea typeface="굴림" pitchFamily="34" charset="-127"/>
              </a:rPr>
              <a:t>maintaining backup copies of security-related files</a:t>
            </a:r>
          </a:p>
          <a:p>
            <a:pPr>
              <a:spcBef>
                <a:spcPct val="0"/>
              </a:spcBef>
            </a:pPr>
            <a:r>
              <a:rPr lang="en-US" altLang="ko-KR" sz="2600" b="1" dirty="0">
                <a:solidFill>
                  <a:srgbClr val="00B0F0"/>
                </a:solidFill>
                <a:ea typeface="굴림" pitchFamily="34" charset="-127"/>
              </a:rPr>
              <a:t>Control Resource Access Service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ea typeface="굴림" pitchFamily="34" charset="-127"/>
              </a:rPr>
              <a:t>use access control (authentication and authorization)</a:t>
            </a:r>
          </a:p>
          <a:p>
            <a:pPr lvl="2">
              <a:spcBef>
                <a:spcPct val="0"/>
              </a:spcBef>
            </a:pPr>
            <a:r>
              <a:rPr lang="en-US" altLang="ko-KR" dirty="0">
                <a:latin typeface="Arial" pitchFamily="34" charset="0"/>
                <a:ea typeface="굴림" pitchFamily="34" charset="-127"/>
              </a:rPr>
              <a:t>security codes (e.g., passwords)</a:t>
            </a:r>
          </a:p>
          <a:p>
            <a:pPr lvl="2">
              <a:spcBef>
                <a:spcPct val="0"/>
              </a:spcBef>
            </a:pPr>
            <a:r>
              <a:rPr lang="en-US" altLang="ko-KR" dirty="0">
                <a:latin typeface="Arial" pitchFamily="34" charset="0"/>
                <a:ea typeface="굴림" pitchFamily="34" charset="-127"/>
              </a:rPr>
              <a:t>routing tables, accounting tables, etc.</a:t>
            </a:r>
          </a:p>
          <a:p>
            <a:pPr>
              <a:spcBef>
                <a:spcPct val="0"/>
              </a:spcBef>
            </a:pPr>
            <a:r>
              <a:rPr lang="en-US" altLang="ko-KR" sz="2600" b="1" dirty="0">
                <a:solidFill>
                  <a:srgbClr val="00B0F0"/>
                </a:solidFill>
                <a:ea typeface="굴림" pitchFamily="34" charset="-127"/>
              </a:rPr>
              <a:t>Control the Encryption Process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ea typeface="굴림" pitchFamily="34" charset="-127"/>
              </a:rPr>
              <a:t>must be able to encrypt messages between managers &amp; agents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ea typeface="굴림" pitchFamily="34" charset="-127"/>
              </a:rPr>
              <a:t>specify encryption </a:t>
            </a:r>
            <a:r>
              <a:rPr lang="en-US" altLang="ko-KR" sz="2400" dirty="0" smtClean="0">
                <a:ea typeface="굴림" pitchFamily="34" charset="-127"/>
              </a:rPr>
              <a:t>algorithms</a:t>
            </a:r>
            <a:endParaRPr lang="en-US" altLang="ko-KR" sz="2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248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>
                <a:latin typeface="Arial" pitchFamily="34" charset="0"/>
                <a:ea typeface="굴림" pitchFamily="34" charset="-127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34" charset="-127"/>
              </a:rPr>
              <a:t>Network control is concerned with </a:t>
            </a:r>
            <a:r>
              <a:rPr lang="en-US" altLang="ko-KR" i="1" dirty="0">
                <a:ea typeface="굴림" pitchFamily="34" charset="-127"/>
              </a:rPr>
              <a:t>setting and changing</a:t>
            </a:r>
            <a:r>
              <a:rPr lang="en-US" altLang="ko-KR" dirty="0">
                <a:ea typeface="굴림" pitchFamily="34" charset="-127"/>
              </a:rPr>
              <a:t> </a:t>
            </a:r>
            <a:r>
              <a:rPr lang="en-US" altLang="ko-KR" i="1" dirty="0">
                <a:ea typeface="굴림" pitchFamily="34" charset="-127"/>
              </a:rPr>
              <a:t>parameters</a:t>
            </a:r>
            <a:r>
              <a:rPr lang="en-US" altLang="ko-KR" dirty="0">
                <a:ea typeface="굴림" pitchFamily="34" charset="-127"/>
              </a:rPr>
              <a:t> of various parts of network resources as consequences of network monitoring and analysis</a:t>
            </a:r>
          </a:p>
          <a:p>
            <a:r>
              <a:rPr lang="en-US" altLang="ko-KR" dirty="0">
                <a:ea typeface="굴림" pitchFamily="34" charset="-127"/>
              </a:rPr>
              <a:t>Configuration control and security control are two essential aspects of network </a:t>
            </a:r>
            <a:r>
              <a:rPr lang="en-US" altLang="ko-KR" dirty="0" smtClean="0">
                <a:ea typeface="굴림" pitchFamily="34" charset="-127"/>
              </a:rPr>
              <a:t>control</a:t>
            </a:r>
            <a:endParaRPr lang="en-US" altLang="ko-KR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083865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149</TotalTime>
  <Words>243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Security network management</vt:lpstr>
      <vt:lpstr>Outline</vt:lpstr>
      <vt:lpstr>Security Management</vt:lpstr>
      <vt:lpstr>Security Requirements</vt:lpstr>
      <vt:lpstr>Security Threats</vt:lpstr>
      <vt:lpstr>Types of Security Threats</vt:lpstr>
      <vt:lpstr>Security Threats and Network Assets</vt:lpstr>
      <vt:lpstr>Security Management Functions</vt:lpstr>
      <vt:lpstr>Summary</vt:lpstr>
      <vt:lpstr>Control Access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management</dc:title>
  <dc:creator>karima</dc:creator>
  <cp:lastModifiedBy>karima</cp:lastModifiedBy>
  <cp:revision>75</cp:revision>
  <dcterms:created xsi:type="dcterms:W3CDTF">2015-12-08T02:19:25Z</dcterms:created>
  <dcterms:modified xsi:type="dcterms:W3CDTF">2018-08-15T03:43:54Z</dcterms:modified>
</cp:coreProperties>
</file>