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57" r:id="rId3"/>
    <p:sldId id="260" r:id="rId4"/>
    <p:sldId id="280" r:id="rId5"/>
    <p:sldId id="281" r:id="rId6"/>
    <p:sldId id="283" r:id="rId7"/>
    <p:sldId id="279" r:id="rId8"/>
    <p:sldId id="282" r:id="rId9"/>
    <p:sldId id="258" r:id="rId10"/>
    <p:sldId id="266" r:id="rId11"/>
    <p:sldId id="277" r:id="rId12"/>
    <p:sldId id="261" r:id="rId13"/>
    <p:sldId id="262" r:id="rId14"/>
    <p:sldId id="263" r:id="rId15"/>
    <p:sldId id="264" r:id="rId16"/>
    <p:sldId id="267" r:id="rId17"/>
    <p:sldId id="268" r:id="rId18"/>
    <p:sldId id="269" r:id="rId19"/>
    <p:sldId id="270" r:id="rId20"/>
    <p:sldId id="271" r:id="rId21"/>
    <p:sldId id="272" r:id="rId22"/>
    <p:sldId id="273" r:id="rId23"/>
    <p:sldId id="274" r:id="rId24"/>
    <p:sldId id="275" r:id="rId25"/>
    <p:sldId id="276" r:id="rId26"/>
  </p:sldIdLst>
  <p:sldSz cx="9144000" cy="5400675"/>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0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972" y="72"/>
      </p:cViewPr>
      <p:guideLst>
        <p:guide orient="horz" pos="170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00188"/>
            <a:ext cx="7543800" cy="204275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600450"/>
            <a:ext cx="6461760" cy="840105"/>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4539F9-FF30-4E40-AB81-10469F3D39BF}" type="datetimeFigureOut">
              <a:rPr lang="id-ID" smtClean="0"/>
              <a:pPr/>
              <a:t>18/12/2019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CABC19F-3113-467A-99EE-89AFA0FBD8D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4539F9-FF30-4E40-AB81-10469F3D39BF}" type="datetimeFigureOut">
              <a:rPr lang="id-ID" smtClean="0"/>
              <a:pPr/>
              <a:t>18/12/2019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CABC19F-3113-467A-99EE-89AFA0FBD8D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16278"/>
            <a:ext cx="1752600" cy="460807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16278"/>
            <a:ext cx="6019800" cy="46080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4539F9-FF30-4E40-AB81-10469F3D39BF}" type="datetimeFigureOut">
              <a:rPr lang="id-ID" smtClean="0"/>
              <a:pPr/>
              <a:t>18/12/2019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CABC19F-3113-467A-99EE-89AFA0FBD8D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4539F9-FF30-4E40-AB81-10469F3D39BF}" type="datetimeFigureOut">
              <a:rPr lang="id-ID" smtClean="0"/>
              <a:pPr/>
              <a:t>18/12/2019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CABC19F-3113-467A-99EE-89AFA0FBD8D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320540"/>
            <a:ext cx="7659687" cy="920115"/>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4" y="3034130"/>
            <a:ext cx="6135687" cy="128641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4539F9-FF30-4E40-AB81-10469F3D39BF}" type="datetimeFigureOut">
              <a:rPr lang="id-ID" smtClean="0"/>
              <a:pPr/>
              <a:t>18/12/2019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CABC19F-3113-467A-99EE-89AFA0FBD8D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9751"/>
            <a:ext cx="3657600" cy="36148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209751"/>
            <a:ext cx="3657600" cy="36148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4539F9-FF30-4E40-AB81-10469F3D39BF}" type="datetimeFigureOut">
              <a:rPr lang="id-ID" smtClean="0"/>
              <a:pPr/>
              <a:t>18/12/2019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CABC19F-3113-467A-99EE-89AFA0FBD8D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08901"/>
            <a:ext cx="3657600" cy="503813"/>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712714"/>
            <a:ext cx="3657600" cy="3111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208901"/>
            <a:ext cx="3657600" cy="503813"/>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1712714"/>
            <a:ext cx="3657600" cy="3111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4539F9-FF30-4E40-AB81-10469F3D39BF}" type="datetimeFigureOut">
              <a:rPr lang="id-ID" smtClean="0"/>
              <a:pPr/>
              <a:t>18/12/2019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CABC19F-3113-467A-99EE-89AFA0FBD8D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4539F9-FF30-4E40-AB81-10469F3D39BF}" type="datetimeFigureOut">
              <a:rPr lang="id-ID" smtClean="0"/>
              <a:pPr/>
              <a:t>18/12/2019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CABC19F-3113-467A-99EE-89AFA0FBD8D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539F9-FF30-4E40-AB81-10469F3D39BF}" type="datetimeFigureOut">
              <a:rPr lang="id-ID" smtClean="0"/>
              <a:pPr/>
              <a:t>18/12/2019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CABC19F-3113-467A-99EE-89AFA0FBD8D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4327741"/>
            <a:ext cx="7772400" cy="468059"/>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800" y="4800600"/>
            <a:ext cx="7772401" cy="48006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4539F9-FF30-4E40-AB81-10469F3D39BF}" type="datetimeFigureOut">
              <a:rPr lang="id-ID" smtClean="0"/>
              <a:pPr/>
              <a:t>18/12/2019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CABC19F-3113-467A-99EE-89AFA0FBD8D8}" type="slidenum">
              <a:rPr lang="id-ID" smtClean="0"/>
              <a:pPr/>
              <a:t>‹#›</a:t>
            </a:fld>
            <a:endParaRPr lang="id-ID"/>
          </a:p>
        </p:txBody>
      </p:sp>
      <p:sp>
        <p:nvSpPr>
          <p:cNvPr id="9" name="Content Placeholder 8"/>
          <p:cNvSpPr>
            <a:spLocks noGrp="1"/>
          </p:cNvSpPr>
          <p:nvPr>
            <p:ph sz="quarter" idx="13"/>
          </p:nvPr>
        </p:nvSpPr>
        <p:spPr>
          <a:xfrm>
            <a:off x="304800" y="300037"/>
            <a:ext cx="7772400" cy="3892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4327531"/>
            <a:ext cx="7772400" cy="468268"/>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4320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4800600"/>
            <a:ext cx="7772400" cy="48246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E4539F9-FF30-4E40-AB81-10469F3D39BF}" type="datetimeFigureOut">
              <a:rPr lang="id-ID" smtClean="0"/>
              <a:pPr/>
              <a:t>18/12/2019</a:t>
            </a:fld>
            <a:endParaRPr lang="id-ID"/>
          </a:p>
        </p:txBody>
      </p:sp>
      <p:sp>
        <p:nvSpPr>
          <p:cNvPr id="9" name="Slide Number Placeholder 8"/>
          <p:cNvSpPr>
            <a:spLocks noGrp="1"/>
          </p:cNvSpPr>
          <p:nvPr>
            <p:ph type="sldNum" sz="quarter" idx="11"/>
          </p:nvPr>
        </p:nvSpPr>
        <p:spPr/>
        <p:txBody>
          <a:bodyPr/>
          <a:lstStyle/>
          <a:p>
            <a:fld id="{9CABC19F-3113-467A-99EE-89AFA0FBD8D8}" type="slidenum">
              <a:rPr lang="id-ID" smtClean="0"/>
              <a:pPr/>
              <a:t>‹#›</a:t>
            </a:fld>
            <a:endParaRPr lang="id-ID"/>
          </a:p>
        </p:txBody>
      </p:sp>
      <p:sp>
        <p:nvSpPr>
          <p:cNvPr id="10" name="Footer Placeholder 9"/>
          <p:cNvSpPr>
            <a:spLocks noGrp="1"/>
          </p:cNvSpPr>
          <p:nvPr>
            <p:ph type="ftr" sz="quarter" idx="12"/>
          </p:nvPr>
        </p:nvSpPr>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6277"/>
            <a:ext cx="7620000" cy="90011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260157"/>
            <a:ext cx="7620000" cy="37804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5400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4320540"/>
            <a:ext cx="685800" cy="5400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4448556"/>
            <a:ext cx="548640" cy="312039"/>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CABC19F-3113-467A-99EE-89AFA0FBD8D8}" type="slidenum">
              <a:rPr lang="id-ID" smtClean="0"/>
              <a:pPr/>
              <a:t>‹#›</a:t>
            </a:fld>
            <a:endParaRPr lang="id-ID"/>
          </a:p>
        </p:txBody>
      </p:sp>
      <p:sp>
        <p:nvSpPr>
          <p:cNvPr id="5" name="Footer Placeholder 4"/>
          <p:cNvSpPr>
            <a:spLocks noGrp="1"/>
          </p:cNvSpPr>
          <p:nvPr>
            <p:ph type="ftr" sz="quarter" idx="3"/>
          </p:nvPr>
        </p:nvSpPr>
        <p:spPr>
          <a:xfrm rot="16200000">
            <a:off x="7838434" y="3149537"/>
            <a:ext cx="1864234" cy="365760"/>
          </a:xfrm>
          <a:prstGeom prst="rect">
            <a:avLst/>
          </a:prstGeom>
        </p:spPr>
        <p:txBody>
          <a:bodyPr vert="horz" lIns="91440" tIns="45720" rIns="91440" bIns="45720" rtlCol="0" anchor="ctr"/>
          <a:lstStyle>
            <a:lvl1pPr algn="r">
              <a:defRPr sz="1200">
                <a:solidFill>
                  <a:schemeClr val="bg2"/>
                </a:solidFill>
              </a:defRPr>
            </a:lvl1pPr>
          </a:lstStyle>
          <a:p>
            <a:endParaRPr lang="id-ID"/>
          </a:p>
        </p:txBody>
      </p:sp>
      <p:sp>
        <p:nvSpPr>
          <p:cNvPr id="4" name="Date Placeholder 3"/>
          <p:cNvSpPr>
            <a:spLocks noGrp="1"/>
          </p:cNvSpPr>
          <p:nvPr>
            <p:ph type="dt" sz="half" idx="2"/>
          </p:nvPr>
        </p:nvSpPr>
        <p:spPr>
          <a:xfrm rot="16200000">
            <a:off x="7810432" y="1257300"/>
            <a:ext cx="1920239" cy="365760"/>
          </a:xfrm>
          <a:prstGeom prst="rect">
            <a:avLst/>
          </a:prstGeom>
        </p:spPr>
        <p:txBody>
          <a:bodyPr vert="horz" lIns="91440" tIns="45720" rIns="91440" bIns="45720" rtlCol="0" anchor="ctr"/>
          <a:lstStyle>
            <a:lvl1pPr algn="l">
              <a:defRPr sz="1200">
                <a:solidFill>
                  <a:schemeClr val="bg2"/>
                </a:solidFill>
              </a:defRPr>
            </a:lvl1pPr>
          </a:lstStyle>
          <a:p>
            <a:fld id="{2E4539F9-FF30-4E40-AB81-10469F3D39BF}" type="datetimeFigureOut">
              <a:rPr lang="id-ID" smtClean="0"/>
              <a:pPr/>
              <a:t>18/12/2019</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357158" y="225011"/>
            <a:ext cx="4143404" cy="3143255"/>
            <a:chOff x="467544" y="2204864"/>
            <a:chExt cx="4810125" cy="4200526"/>
          </a:xfrm>
        </p:grpSpPr>
        <p:pic>
          <p:nvPicPr>
            <p:cNvPr id="1026" name="Picture 2" descr="http://www.risk3sixty.com/wp-content/uploads/2015/03/dr-pl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204864"/>
              <a:ext cx="4810125" cy="420052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19872" y="5589240"/>
              <a:ext cx="1656184" cy="8161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
        <p:nvSpPr>
          <p:cNvPr id="2" name="Title 1"/>
          <p:cNvSpPr>
            <a:spLocks noGrp="1"/>
          </p:cNvSpPr>
          <p:nvPr>
            <p:ph type="ctrTitle"/>
          </p:nvPr>
        </p:nvSpPr>
        <p:spPr>
          <a:xfrm>
            <a:off x="500034" y="3397993"/>
            <a:ext cx="7744374" cy="1890187"/>
          </a:xfrm>
        </p:spPr>
        <p:txBody>
          <a:bodyPr/>
          <a:lstStyle/>
          <a:p>
            <a:pPr algn="r"/>
            <a:br>
              <a:rPr lang="id-ID" sz="4800" i="1" dirty="0"/>
            </a:br>
            <a:r>
              <a:rPr lang="id-ID" sz="4800" b="1" i="1" dirty="0"/>
              <a:t>Business Continuity and </a:t>
            </a:r>
            <a:br>
              <a:rPr lang="id-ID" sz="4800" b="1" i="1" dirty="0"/>
            </a:br>
            <a:r>
              <a:rPr lang="id-ID" sz="4800" b="1" i="1" dirty="0"/>
              <a:t>Disaster Recovery Plan </a:t>
            </a:r>
            <a:endParaRPr lang="id-ID" sz="4800" i="1" dirty="0">
              <a:effectLst>
                <a:outerShdw blurRad="38100" dist="38100" dir="2700000" algn="tl">
                  <a:srgbClr val="000000">
                    <a:alpha val="43137"/>
                  </a:srgbClr>
                </a:outerShdw>
              </a:effectLst>
              <a:latin typeface="Berlin Sans FB Demi" pitchFamily="34" charset="0"/>
            </a:endParaRPr>
          </a:p>
        </p:txBody>
      </p:sp>
    </p:spTree>
    <p:extLst>
      <p:ext uri="{BB962C8B-B14F-4D97-AF65-F5344CB8AC3E}">
        <p14:creationId xmlns:p14="http://schemas.microsoft.com/office/powerpoint/2010/main" val="370615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i="1" dirty="0">
                <a:effectLst>
                  <a:outerShdw blurRad="38100" dist="38100" dir="2700000" algn="tl">
                    <a:srgbClr val="000000">
                      <a:alpha val="43137"/>
                    </a:srgbClr>
                  </a:outerShdw>
                </a:effectLst>
              </a:rPr>
              <a:t>Disaster Recovery Plan</a:t>
            </a:r>
            <a:endParaRPr lang="id-ID" sz="4000" dirty="0"/>
          </a:p>
        </p:txBody>
      </p:sp>
      <p:sp>
        <p:nvSpPr>
          <p:cNvPr id="3" name="Content Placeholder 2"/>
          <p:cNvSpPr>
            <a:spLocks noGrp="1"/>
          </p:cNvSpPr>
          <p:nvPr>
            <p:ph idx="1"/>
          </p:nvPr>
        </p:nvSpPr>
        <p:spPr>
          <a:xfrm>
            <a:off x="107504" y="1271577"/>
            <a:ext cx="8352928" cy="3980544"/>
          </a:xfrm>
        </p:spPr>
        <p:txBody>
          <a:bodyPr>
            <a:normAutofit/>
          </a:bodyPr>
          <a:lstStyle/>
          <a:p>
            <a:pPr>
              <a:spcBef>
                <a:spcPts val="1200"/>
              </a:spcBef>
            </a:pPr>
            <a:r>
              <a:rPr lang="id-ID" sz="2000" i="1" dirty="0"/>
              <a:t>Disaster Recovery Plan </a:t>
            </a:r>
            <a:r>
              <a:rPr lang="id-ID" sz="2000" dirty="0">
                <a:solidFill>
                  <a:srgbClr val="C00000"/>
                </a:solidFill>
              </a:rPr>
              <a:t>menyediakan operasi cadangan </a:t>
            </a:r>
            <a:r>
              <a:rPr lang="id-ID" sz="2000" dirty="0"/>
              <a:t>selama sistem terhenti, dan </a:t>
            </a:r>
            <a:r>
              <a:rPr lang="id-ID" sz="2000" dirty="0">
                <a:solidFill>
                  <a:srgbClr val="C00000"/>
                </a:solidFill>
              </a:rPr>
              <a:t>mengelola proses pemulihan </a:t>
            </a:r>
            <a:r>
              <a:rPr lang="id-ID" sz="2000" dirty="0"/>
              <a:t>serta </a:t>
            </a:r>
            <a:r>
              <a:rPr lang="id-ID" sz="2000" dirty="0">
                <a:solidFill>
                  <a:srgbClr val="C00000"/>
                </a:solidFill>
              </a:rPr>
              <a:t>penyelamatan</a:t>
            </a:r>
            <a:r>
              <a:rPr lang="id-ID" sz="2000" dirty="0"/>
              <a:t> sehingga mampu </a:t>
            </a:r>
            <a:r>
              <a:rPr lang="id-ID" sz="2000" dirty="0">
                <a:solidFill>
                  <a:srgbClr val="C00000"/>
                </a:solidFill>
              </a:rPr>
              <a:t>meminimalisir kerugian </a:t>
            </a:r>
            <a:r>
              <a:rPr lang="id-ID" sz="2000" dirty="0"/>
              <a:t>yang dialami oleh organisasi. </a:t>
            </a:r>
          </a:p>
          <a:p>
            <a:pPr>
              <a:spcBef>
                <a:spcPts val="1200"/>
              </a:spcBef>
            </a:pPr>
            <a:r>
              <a:rPr lang="id-ID" sz="2000" dirty="0"/>
              <a:t>Karena bertindak sebagai pegangan saat terjadi keadaan darurat, DRP tidak dapat disusun secara sembarangan. </a:t>
            </a:r>
          </a:p>
          <a:p>
            <a:pPr>
              <a:spcBef>
                <a:spcPts val="1200"/>
              </a:spcBef>
            </a:pPr>
            <a:r>
              <a:rPr lang="id-ID" sz="2000" dirty="0"/>
              <a:t>DRP yang tidak sesuai dapat berakibat lebih buruk bagi keberlangsungan organisasi daripada bencana itu sendiri. </a:t>
            </a:r>
          </a:p>
          <a:p>
            <a:pPr>
              <a:spcBef>
                <a:spcPts val="1200"/>
              </a:spcBef>
            </a:pPr>
            <a:r>
              <a:rPr lang="id-ID" sz="2000" i="1" dirty="0"/>
              <a:t>Disaster Recovery Planning </a:t>
            </a:r>
            <a:r>
              <a:rPr lang="id-ID" sz="2000" dirty="0"/>
              <a:t>merupakan bagian dari rangkaian </a:t>
            </a:r>
            <a:r>
              <a:rPr lang="id-ID" sz="2000" b="1" i="1" dirty="0"/>
              <a:t>Business Continuity Planning (BCP)</a:t>
            </a:r>
            <a:r>
              <a:rPr lang="id-ID" sz="2000" b="1" dirty="0"/>
              <a:t>. </a:t>
            </a:r>
          </a:p>
        </p:txBody>
      </p:sp>
    </p:spTree>
    <p:extLst>
      <p:ext uri="{BB962C8B-B14F-4D97-AF65-F5344CB8AC3E}">
        <p14:creationId xmlns:p14="http://schemas.microsoft.com/office/powerpoint/2010/main" val="3016807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Tujuan </a:t>
            </a:r>
            <a:r>
              <a:rPr lang="id-ID" sz="4000" i="1" dirty="0">
                <a:effectLst>
                  <a:outerShdw blurRad="38100" dist="38100" dir="2700000" algn="tl">
                    <a:srgbClr val="000000">
                      <a:alpha val="43137"/>
                    </a:srgbClr>
                  </a:outerShdw>
                </a:effectLst>
              </a:rPr>
              <a:t>Disaster Recovery Plan</a:t>
            </a:r>
            <a:endParaRPr lang="id-ID" sz="4000" dirty="0"/>
          </a:p>
        </p:txBody>
      </p:sp>
      <p:sp>
        <p:nvSpPr>
          <p:cNvPr id="3" name="Content Placeholder 2"/>
          <p:cNvSpPr>
            <a:spLocks noGrp="1"/>
          </p:cNvSpPr>
          <p:nvPr>
            <p:ph idx="1"/>
          </p:nvPr>
        </p:nvSpPr>
        <p:spPr>
          <a:xfrm>
            <a:off x="107504" y="1200139"/>
            <a:ext cx="8352928" cy="4051982"/>
          </a:xfrm>
        </p:spPr>
        <p:txBody>
          <a:bodyPr>
            <a:normAutofit/>
          </a:bodyPr>
          <a:lstStyle/>
          <a:p>
            <a:pPr>
              <a:spcBef>
                <a:spcPts val="1200"/>
              </a:spcBef>
            </a:pPr>
            <a:r>
              <a:rPr lang="id-ID" sz="2000" dirty="0"/>
              <a:t>Secara umum manfaat atau tujuan penyusunan DRP bagi perusahaan adalah sebagai berikut;</a:t>
            </a:r>
          </a:p>
          <a:p>
            <a:pPr lvl="1">
              <a:spcBef>
                <a:spcPts val="1200"/>
              </a:spcBef>
            </a:pPr>
            <a:r>
              <a:rPr lang="id-ID" sz="1800" dirty="0"/>
              <a:t>Melindungi organisasi dari kegagalan layanan komputer utama </a:t>
            </a:r>
          </a:p>
          <a:p>
            <a:pPr lvl="1">
              <a:spcBef>
                <a:spcPts val="1200"/>
              </a:spcBef>
            </a:pPr>
            <a:r>
              <a:rPr lang="id-ID" sz="1800" dirty="0"/>
              <a:t>Meminimalisasi risiko organisasi terhadap penundaan (</a:t>
            </a:r>
            <a:r>
              <a:rPr lang="id-ID" sz="1800" i="1" dirty="0"/>
              <a:t>delay</a:t>
            </a:r>
            <a:r>
              <a:rPr lang="id-ID" sz="1800" dirty="0"/>
              <a:t>) dalam penyediaan layanan </a:t>
            </a:r>
          </a:p>
          <a:p>
            <a:pPr lvl="1">
              <a:spcBef>
                <a:spcPts val="1200"/>
              </a:spcBef>
            </a:pPr>
            <a:r>
              <a:rPr lang="id-ID" sz="1800" dirty="0"/>
              <a:t>Menjamin kehandalan dari sistem yang tersedia melalui pengetesan dan simulasi</a:t>
            </a:r>
          </a:p>
          <a:p>
            <a:pPr lvl="1">
              <a:spcBef>
                <a:spcPts val="1200"/>
              </a:spcBef>
            </a:pPr>
            <a:r>
              <a:rPr lang="id-ID" sz="1800" dirty="0"/>
              <a:t>Meminimalisasi proses pengambilan keputusan oleh personal/manusia selama bencana. </a:t>
            </a:r>
            <a:endParaRPr lang="id-ID" sz="1800" b="1" dirty="0"/>
          </a:p>
        </p:txBody>
      </p:sp>
    </p:spTree>
    <p:extLst>
      <p:ext uri="{BB962C8B-B14F-4D97-AF65-F5344CB8AC3E}">
        <p14:creationId xmlns:p14="http://schemas.microsoft.com/office/powerpoint/2010/main" val="939277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BCP &amp; DRP </a:t>
            </a:r>
          </a:p>
        </p:txBody>
      </p:sp>
      <p:sp>
        <p:nvSpPr>
          <p:cNvPr id="3" name="Content Placeholder 2"/>
          <p:cNvSpPr>
            <a:spLocks noGrp="1"/>
          </p:cNvSpPr>
          <p:nvPr>
            <p:ph idx="1"/>
          </p:nvPr>
        </p:nvSpPr>
        <p:spPr>
          <a:xfrm>
            <a:off x="107504" y="1271578"/>
            <a:ext cx="8352928" cy="3786214"/>
          </a:xfrm>
        </p:spPr>
        <p:txBody>
          <a:bodyPr>
            <a:noAutofit/>
          </a:bodyPr>
          <a:lstStyle/>
          <a:p>
            <a:pPr>
              <a:spcBef>
                <a:spcPts val="1200"/>
              </a:spcBef>
            </a:pPr>
            <a:r>
              <a:rPr lang="id-ID" sz="2000" dirty="0"/>
              <a:t>BCP &amp; DRP merupakan  dua hal yang sangat penting dalam proses bisnis, namun </a:t>
            </a:r>
            <a:r>
              <a:rPr lang="id-ID" sz="2000" dirty="0">
                <a:solidFill>
                  <a:srgbClr val="C00000"/>
                </a:solidFill>
              </a:rPr>
              <a:t>jarang menjadi prioritas </a:t>
            </a:r>
            <a:r>
              <a:rPr lang="id-ID" sz="2000" dirty="0"/>
              <a:t>karena alasan memerlukan </a:t>
            </a:r>
            <a:r>
              <a:rPr lang="id-ID" sz="2000" dirty="0">
                <a:solidFill>
                  <a:srgbClr val="C00000"/>
                </a:solidFill>
              </a:rPr>
              <a:t>biaya yang mahal </a:t>
            </a:r>
            <a:r>
              <a:rPr lang="id-ID" sz="2000" dirty="0"/>
              <a:t>dan </a:t>
            </a:r>
            <a:r>
              <a:rPr lang="id-ID" sz="2000" dirty="0">
                <a:solidFill>
                  <a:srgbClr val="C00000"/>
                </a:solidFill>
              </a:rPr>
              <a:t>sulit penerapannya</a:t>
            </a:r>
            <a:r>
              <a:rPr lang="id-ID" sz="2000" dirty="0"/>
              <a:t>. </a:t>
            </a:r>
          </a:p>
          <a:p>
            <a:pPr>
              <a:spcBef>
                <a:spcPts val="1200"/>
              </a:spcBef>
            </a:pPr>
            <a:r>
              <a:rPr lang="id-ID" sz="2000" dirty="0"/>
              <a:t>Alasan : </a:t>
            </a:r>
            <a:r>
              <a:rPr lang="id-ID" sz="2000" dirty="0">
                <a:solidFill>
                  <a:srgbClr val="C00000"/>
                </a:solidFill>
              </a:rPr>
              <a:t>bencana </a:t>
            </a:r>
            <a:r>
              <a:rPr lang="id-ID" sz="2000" dirty="0"/>
              <a:t>adalah hal yang umumnya diyakini karena </a:t>
            </a:r>
            <a:r>
              <a:rPr lang="id-ID" sz="2000" dirty="0">
                <a:solidFill>
                  <a:srgbClr val="C00000"/>
                </a:solidFill>
              </a:rPr>
              <a:t>faktor alam </a:t>
            </a:r>
            <a:r>
              <a:rPr lang="id-ID" sz="2000" dirty="0"/>
              <a:t>yang </a:t>
            </a:r>
            <a:r>
              <a:rPr lang="id-ID" sz="2000" dirty="0">
                <a:solidFill>
                  <a:srgbClr val="C00000"/>
                </a:solidFill>
              </a:rPr>
              <a:t>tak dapat diprediksi </a:t>
            </a:r>
            <a:r>
              <a:rPr lang="id-ID" sz="2000" dirty="0"/>
              <a:t>, </a:t>
            </a:r>
            <a:r>
              <a:rPr lang="id-ID" sz="2000" dirty="0">
                <a:solidFill>
                  <a:srgbClr val="C00000"/>
                </a:solidFill>
              </a:rPr>
              <a:t>tak dapat dicegah </a:t>
            </a:r>
            <a:r>
              <a:rPr lang="id-ID" sz="2000" dirty="0"/>
              <a:t>atau pun </a:t>
            </a:r>
            <a:r>
              <a:rPr lang="id-ID" sz="2000" dirty="0">
                <a:solidFill>
                  <a:srgbClr val="C00000"/>
                </a:solidFill>
              </a:rPr>
              <a:t>dihindari,</a:t>
            </a:r>
            <a:r>
              <a:rPr lang="id-ID" sz="2000" dirty="0"/>
              <a:t> sehingga kalangan bisnis </a:t>
            </a:r>
            <a:r>
              <a:rPr lang="id-ID" sz="2000" dirty="0">
                <a:solidFill>
                  <a:srgbClr val="C00000"/>
                </a:solidFill>
              </a:rPr>
              <a:t>berkeyakinan bahwa pelanggan mereka akan memaklumi </a:t>
            </a:r>
            <a:r>
              <a:rPr lang="id-ID" sz="2000" dirty="0"/>
              <a:t>hal ini. </a:t>
            </a:r>
          </a:p>
          <a:p>
            <a:pPr>
              <a:spcBef>
                <a:spcPts val="1200"/>
              </a:spcBef>
            </a:pPr>
            <a:r>
              <a:rPr lang="id-ID" sz="2000" dirty="0"/>
              <a:t>Hal </a:t>
            </a:r>
            <a:r>
              <a:rPr lang="id-ID" sz="2000" dirty="0">
                <a:solidFill>
                  <a:srgbClr val="C00000"/>
                </a:solidFill>
              </a:rPr>
              <a:t>terpenting</a:t>
            </a:r>
            <a:r>
              <a:rPr lang="id-ID" sz="2000" dirty="0"/>
              <a:t> bagi setiap perusahaan yang berniat membangun BCP adalah mendapatkan </a:t>
            </a:r>
            <a:r>
              <a:rPr lang="id-ID" sz="2000" dirty="0">
                <a:solidFill>
                  <a:srgbClr val="C00000"/>
                </a:solidFill>
              </a:rPr>
              <a:t>dukungan</a:t>
            </a:r>
            <a:r>
              <a:rPr lang="id-ID" sz="2000" dirty="0"/>
              <a:t> dari pihak manajemen. </a:t>
            </a:r>
          </a:p>
        </p:txBody>
      </p:sp>
    </p:spTree>
    <p:extLst>
      <p:ext uri="{BB962C8B-B14F-4D97-AF65-F5344CB8AC3E}">
        <p14:creationId xmlns:p14="http://schemas.microsoft.com/office/powerpoint/2010/main" val="3149895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BCP &amp; DRP </a:t>
            </a:r>
            <a:endParaRPr lang="id-ID" sz="4000"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131840" y="1017210"/>
            <a:ext cx="5254428" cy="3969143"/>
          </a:xfrm>
        </p:spPr>
        <p:txBody>
          <a:bodyPr>
            <a:noAutofit/>
          </a:bodyPr>
          <a:lstStyle/>
          <a:p>
            <a:pPr>
              <a:spcBef>
                <a:spcPts val="600"/>
              </a:spcBef>
            </a:pPr>
            <a:r>
              <a:rPr lang="id-ID" sz="2000" dirty="0"/>
              <a:t>Contoh  penerapan BCP :</a:t>
            </a:r>
          </a:p>
          <a:p>
            <a:pPr lvl="1">
              <a:spcBef>
                <a:spcPts val="600"/>
              </a:spcBef>
            </a:pPr>
            <a:r>
              <a:rPr lang="id-ID" dirty="0"/>
              <a:t>BCP  pada perusahaan </a:t>
            </a:r>
            <a:r>
              <a:rPr lang="id-ID" i="1" dirty="0"/>
              <a:t>Merrill Lynch </a:t>
            </a:r>
            <a:r>
              <a:rPr lang="id-ID" dirty="0"/>
              <a:t>dan </a:t>
            </a:r>
            <a:r>
              <a:rPr lang="id-ID" i="1" dirty="0"/>
              <a:t>Deutsch Bank </a:t>
            </a:r>
            <a:r>
              <a:rPr lang="id-ID" dirty="0"/>
              <a:t>di New York pada 11 September 2001. </a:t>
            </a:r>
          </a:p>
          <a:p>
            <a:pPr marL="631825" lvl="1" indent="0">
              <a:spcBef>
                <a:spcPts val="600"/>
              </a:spcBef>
              <a:buNone/>
            </a:pPr>
            <a:r>
              <a:rPr lang="id-ID" dirty="0"/>
              <a:t>Bencana ini menghancurkan kantor pusat  dan menewaskan ratusan karyawannya. </a:t>
            </a:r>
          </a:p>
          <a:p>
            <a:pPr marL="631825" lvl="1" indent="0">
              <a:spcBef>
                <a:spcPts val="600"/>
              </a:spcBef>
              <a:buNone/>
            </a:pPr>
            <a:r>
              <a:rPr lang="id-ID" dirty="0"/>
              <a:t>Namun setelah situasi stabil, masing-masing mampu melanjutkan operasinya dengan mulus dari sebuah lokasi alternatif tanpa hilangnya data-data yang kritis.</a:t>
            </a:r>
            <a:endParaRPr lang="id-ID" b="1" dirty="0"/>
          </a:p>
        </p:txBody>
      </p:sp>
      <p:pic>
        <p:nvPicPr>
          <p:cNvPr id="3074" name="Picture 2" descr="http://hafizamri.com/wp-content/uploads/2011/09/Tragedi-11-September-WTC-Dan-Pantagon-www.hafizamri.com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450" y="985825"/>
            <a:ext cx="3081399" cy="4071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4146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3600" dirty="0">
                <a:effectLst>
                  <a:outerShdw blurRad="38100" dist="38100" dir="2700000" algn="tl">
                    <a:srgbClr val="000000">
                      <a:alpha val="43137"/>
                    </a:srgbClr>
                  </a:outerShdw>
                </a:effectLst>
              </a:rPr>
              <a:t>Komponen</a:t>
            </a:r>
            <a:r>
              <a:rPr lang="id-ID" sz="3600" i="1" dirty="0">
                <a:effectLst>
                  <a:outerShdw blurRad="38100" dist="38100" dir="2700000" algn="tl">
                    <a:srgbClr val="000000">
                      <a:alpha val="43137"/>
                    </a:srgbClr>
                  </a:outerShdw>
                </a:effectLst>
              </a:rPr>
              <a:t> Disaster Recovery Planning </a:t>
            </a:r>
          </a:p>
        </p:txBody>
      </p:sp>
      <p:sp>
        <p:nvSpPr>
          <p:cNvPr id="3" name="Content Placeholder 2"/>
          <p:cNvSpPr>
            <a:spLocks noGrp="1"/>
          </p:cNvSpPr>
          <p:nvPr>
            <p:ph idx="1"/>
          </p:nvPr>
        </p:nvSpPr>
        <p:spPr>
          <a:xfrm>
            <a:off x="395536" y="1254327"/>
            <a:ext cx="7990732" cy="3629203"/>
          </a:xfrm>
        </p:spPr>
        <p:txBody>
          <a:bodyPr>
            <a:noAutofit/>
          </a:bodyPr>
          <a:lstStyle/>
          <a:p>
            <a:r>
              <a:rPr lang="id-ID" sz="2000" dirty="0"/>
              <a:t>Informasi kontak personil (</a:t>
            </a:r>
            <a:r>
              <a:rPr lang="id-ID" sz="2000" i="1" dirty="0"/>
              <a:t>personnel contact information</a:t>
            </a:r>
            <a:r>
              <a:rPr lang="id-ID" sz="2000" dirty="0"/>
              <a:t>)</a:t>
            </a:r>
          </a:p>
          <a:p>
            <a:r>
              <a:rPr lang="id-ID" sz="2000" dirty="0"/>
              <a:t>Back up situs (</a:t>
            </a:r>
            <a:r>
              <a:rPr lang="id-ID" sz="2000" i="1" dirty="0"/>
              <a:t>back up site</a:t>
            </a:r>
            <a:r>
              <a:rPr lang="id-ID" sz="2000" dirty="0"/>
              <a:t>)</a:t>
            </a:r>
          </a:p>
          <a:p>
            <a:r>
              <a:rPr lang="id-ID" sz="2000" dirty="0"/>
              <a:t>Pedoman perencanaan (</a:t>
            </a:r>
            <a:r>
              <a:rPr lang="id-ID" sz="2000" i="1" dirty="0"/>
              <a:t>manual plan</a:t>
            </a:r>
            <a:r>
              <a:rPr lang="id-ID" sz="2000" dirty="0"/>
              <a:t>)</a:t>
            </a:r>
          </a:p>
          <a:p>
            <a:r>
              <a:rPr lang="id-ID" sz="2000" dirty="0"/>
              <a:t>Inventaris hardware</a:t>
            </a:r>
          </a:p>
          <a:p>
            <a:r>
              <a:rPr lang="id-ID" sz="2000" dirty="0"/>
              <a:t>Inventaris software</a:t>
            </a:r>
          </a:p>
          <a:p>
            <a:r>
              <a:rPr lang="id-ID" sz="2000" dirty="0"/>
              <a:t>Vendors</a:t>
            </a:r>
          </a:p>
          <a:p>
            <a:r>
              <a:rPr lang="id-ID" sz="2000" dirty="0"/>
              <a:t>Backup Data</a:t>
            </a:r>
          </a:p>
          <a:p>
            <a:r>
              <a:rPr lang="id-ID" sz="2000" i="1" dirty="0"/>
              <a:t>Disaster Action Checklist</a:t>
            </a:r>
          </a:p>
          <a:p>
            <a:r>
              <a:rPr lang="id-ID" sz="2000" dirty="0"/>
              <a:t>Uji perencanaan (</a:t>
            </a:r>
            <a:r>
              <a:rPr lang="id-ID" sz="2000" i="1" dirty="0"/>
              <a:t>test the plan</a:t>
            </a:r>
            <a:r>
              <a:rPr lang="id-ID" sz="2000" dirty="0"/>
              <a:t>)</a:t>
            </a:r>
          </a:p>
        </p:txBody>
      </p:sp>
    </p:spTree>
    <p:extLst>
      <p:ext uri="{BB962C8B-B14F-4D97-AF65-F5344CB8AC3E}">
        <p14:creationId xmlns:p14="http://schemas.microsoft.com/office/powerpoint/2010/main" val="17661548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Tahapan Pembangunan DRP</a:t>
            </a:r>
          </a:p>
        </p:txBody>
      </p:sp>
      <p:sp>
        <p:nvSpPr>
          <p:cNvPr id="3" name="Content Placeholder 2"/>
          <p:cNvSpPr>
            <a:spLocks noGrp="1"/>
          </p:cNvSpPr>
          <p:nvPr>
            <p:ph idx="1"/>
          </p:nvPr>
        </p:nvSpPr>
        <p:spPr>
          <a:xfrm>
            <a:off x="179512" y="1343015"/>
            <a:ext cx="8136904" cy="3909106"/>
          </a:xfrm>
        </p:spPr>
        <p:txBody>
          <a:bodyPr>
            <a:noAutofit/>
          </a:bodyPr>
          <a:lstStyle/>
          <a:p>
            <a:pPr>
              <a:spcBef>
                <a:spcPts val="1200"/>
              </a:spcBef>
            </a:pPr>
            <a:r>
              <a:rPr lang="id-ID" sz="2000" dirty="0"/>
              <a:t>Tahapan pembangunan sebuah </a:t>
            </a:r>
            <a:r>
              <a:rPr lang="id-ID" sz="2000" i="1" dirty="0"/>
              <a:t>Disaster Recovery Plan </a:t>
            </a:r>
            <a:r>
              <a:rPr lang="id-ID" sz="2000" dirty="0"/>
              <a:t>tidak selalu sama, karena sangat bergantung pada kebutuhan dan tujuan pembuatannya. </a:t>
            </a:r>
          </a:p>
          <a:p>
            <a:pPr>
              <a:spcBef>
                <a:spcPts val="1200"/>
              </a:spcBef>
            </a:pPr>
            <a:r>
              <a:rPr lang="id-ID" sz="2000" dirty="0"/>
              <a:t>Namun secara garis besar, tahapan tersebut dapat dirangkum sebagai berikut: </a:t>
            </a:r>
          </a:p>
          <a:p>
            <a:pPr marL="868680" lvl="1" indent="-457200">
              <a:spcBef>
                <a:spcPts val="1200"/>
              </a:spcBef>
              <a:buFont typeface="+mj-lt"/>
              <a:buAutoNum type="arabicPeriod"/>
            </a:pPr>
            <a:r>
              <a:rPr lang="id-ID" i="1" dirty="0"/>
              <a:t>Risk Assessment </a:t>
            </a:r>
          </a:p>
          <a:p>
            <a:pPr marL="868680" lvl="1" indent="-457200">
              <a:spcBef>
                <a:spcPts val="1200"/>
              </a:spcBef>
              <a:buFont typeface="+mj-lt"/>
              <a:buAutoNum type="arabicPeriod"/>
            </a:pPr>
            <a:r>
              <a:rPr lang="id-ID" i="1" dirty="0"/>
              <a:t>Priority Assessment </a:t>
            </a:r>
          </a:p>
          <a:p>
            <a:pPr marL="868680" lvl="1" indent="-457200">
              <a:spcBef>
                <a:spcPts val="1200"/>
              </a:spcBef>
              <a:buFont typeface="+mj-lt"/>
              <a:buAutoNum type="arabicPeriod"/>
            </a:pPr>
            <a:r>
              <a:rPr lang="id-ID" i="1" dirty="0"/>
              <a:t>Recovery Strategy Selection </a:t>
            </a:r>
          </a:p>
          <a:p>
            <a:pPr marL="868680" lvl="1" indent="-457200">
              <a:spcBef>
                <a:spcPts val="1200"/>
              </a:spcBef>
              <a:buFont typeface="+mj-lt"/>
              <a:buAutoNum type="arabicPeriod"/>
            </a:pPr>
            <a:r>
              <a:rPr lang="id-ID" i="1" dirty="0"/>
              <a:t>Plan Documenting</a:t>
            </a:r>
          </a:p>
        </p:txBody>
      </p:sp>
    </p:spTree>
    <p:extLst>
      <p:ext uri="{BB962C8B-B14F-4D97-AF65-F5344CB8AC3E}">
        <p14:creationId xmlns:p14="http://schemas.microsoft.com/office/powerpoint/2010/main" val="1217607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Tahapan Pembangunan DRP</a:t>
            </a:r>
          </a:p>
        </p:txBody>
      </p:sp>
      <p:sp>
        <p:nvSpPr>
          <p:cNvPr id="3" name="Content Placeholder 2"/>
          <p:cNvSpPr>
            <a:spLocks noGrp="1"/>
          </p:cNvSpPr>
          <p:nvPr>
            <p:ph idx="1"/>
          </p:nvPr>
        </p:nvSpPr>
        <p:spPr>
          <a:xfrm>
            <a:off x="179512" y="1112561"/>
            <a:ext cx="8136904" cy="4139560"/>
          </a:xfrm>
        </p:spPr>
        <p:txBody>
          <a:bodyPr>
            <a:noAutofit/>
          </a:bodyPr>
          <a:lstStyle/>
          <a:p>
            <a:pPr>
              <a:spcBef>
                <a:spcPts val="1200"/>
              </a:spcBef>
            </a:pPr>
            <a:r>
              <a:rPr lang="id-ID" sz="2000" b="1" i="1" dirty="0"/>
              <a:t>Risk Assessment </a:t>
            </a:r>
          </a:p>
          <a:p>
            <a:pPr marL="350838" indent="0">
              <a:spcBef>
                <a:spcPts val="1200"/>
              </a:spcBef>
              <a:buNone/>
            </a:pPr>
            <a:r>
              <a:rPr lang="id-ID" sz="2000" dirty="0"/>
              <a:t>Risk Assessment adaLah proses </a:t>
            </a:r>
            <a:r>
              <a:rPr lang="id-ID" sz="2000" dirty="0">
                <a:solidFill>
                  <a:srgbClr val="C00000"/>
                </a:solidFill>
              </a:rPr>
              <a:t>identifikasi ancaman-ancaman</a:t>
            </a:r>
            <a:r>
              <a:rPr lang="id-ID" sz="2000" dirty="0"/>
              <a:t> yang mungkin terjadi, baik yang berasal dari dalam, maupun dari luar. </a:t>
            </a:r>
          </a:p>
          <a:p>
            <a:pPr marL="350838" indent="0">
              <a:spcBef>
                <a:spcPts val="1200"/>
              </a:spcBef>
              <a:buNone/>
            </a:pPr>
            <a:r>
              <a:rPr lang="id-ID" sz="2000" dirty="0"/>
              <a:t>Bencana yang dianalisa termasuk bencana alam, bencana kegagalan teknis, maupun ancaman-ancaman faktor manusia. </a:t>
            </a:r>
          </a:p>
          <a:p>
            <a:pPr marL="350838" indent="0">
              <a:spcBef>
                <a:spcPts val="1200"/>
              </a:spcBef>
              <a:buNone/>
            </a:pPr>
            <a:r>
              <a:rPr lang="id-ID" sz="2000" dirty="0"/>
              <a:t>Risk Assessment berperan sebagai landasan awal yang akan mempengaruhi tahapan-tahapan selanjutnya. </a:t>
            </a:r>
          </a:p>
          <a:p>
            <a:pPr marL="350838" indent="0">
              <a:spcBef>
                <a:spcPts val="1200"/>
              </a:spcBef>
              <a:buNone/>
            </a:pPr>
            <a:r>
              <a:rPr lang="id-ID" sz="2000" dirty="0"/>
              <a:t>Risk Assessment biasanya diikuti dengan </a:t>
            </a:r>
            <a:r>
              <a:rPr lang="id-ID" sz="2000" dirty="0">
                <a:solidFill>
                  <a:srgbClr val="C00000"/>
                </a:solidFill>
              </a:rPr>
              <a:t>Impact Analysis</a:t>
            </a:r>
            <a:r>
              <a:rPr lang="id-ID" sz="2000" dirty="0"/>
              <a:t>, dimana kemungkinan-kemungkinan bencana yang sudah teridentifikasi kemudian dianalisis dampaknya.</a:t>
            </a:r>
            <a:endParaRPr lang="id-ID" sz="2000" i="1" dirty="0"/>
          </a:p>
        </p:txBody>
      </p:sp>
    </p:spTree>
    <p:extLst>
      <p:ext uri="{BB962C8B-B14F-4D97-AF65-F5344CB8AC3E}">
        <p14:creationId xmlns:p14="http://schemas.microsoft.com/office/powerpoint/2010/main" val="2082618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Tahapan Pembangunan DRP</a:t>
            </a:r>
          </a:p>
        </p:txBody>
      </p:sp>
      <p:sp>
        <p:nvSpPr>
          <p:cNvPr id="3" name="Content Placeholder 2"/>
          <p:cNvSpPr>
            <a:spLocks noGrp="1"/>
          </p:cNvSpPr>
          <p:nvPr>
            <p:ph idx="1"/>
          </p:nvPr>
        </p:nvSpPr>
        <p:spPr>
          <a:xfrm>
            <a:off x="179512" y="1112561"/>
            <a:ext cx="8136904" cy="4139560"/>
          </a:xfrm>
        </p:spPr>
        <p:txBody>
          <a:bodyPr>
            <a:noAutofit/>
          </a:bodyPr>
          <a:lstStyle/>
          <a:p>
            <a:pPr marL="114300" indent="0">
              <a:spcBef>
                <a:spcPts val="1200"/>
              </a:spcBef>
              <a:buNone/>
            </a:pPr>
            <a:r>
              <a:rPr lang="id-ID" sz="2000" b="1" i="1" dirty="0"/>
              <a:t>Risk Assessment........ </a:t>
            </a:r>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9677" t="24792" r="23281" b="9167"/>
          <a:stretch/>
        </p:blipFill>
        <p:spPr bwMode="auto">
          <a:xfrm>
            <a:off x="1115616" y="1622917"/>
            <a:ext cx="6336704" cy="324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4320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Tahapan Pembangunan DRP</a:t>
            </a:r>
          </a:p>
        </p:txBody>
      </p:sp>
      <p:sp>
        <p:nvSpPr>
          <p:cNvPr id="3" name="Content Placeholder 2"/>
          <p:cNvSpPr>
            <a:spLocks noGrp="1"/>
          </p:cNvSpPr>
          <p:nvPr>
            <p:ph idx="1"/>
          </p:nvPr>
        </p:nvSpPr>
        <p:spPr>
          <a:xfrm>
            <a:off x="179512" y="1271577"/>
            <a:ext cx="8136904" cy="3980544"/>
          </a:xfrm>
        </p:spPr>
        <p:txBody>
          <a:bodyPr>
            <a:noAutofit/>
          </a:bodyPr>
          <a:lstStyle/>
          <a:p>
            <a:pPr>
              <a:spcBef>
                <a:spcPts val="1200"/>
              </a:spcBef>
            </a:pPr>
            <a:r>
              <a:rPr lang="id-ID" sz="2000" b="1" i="1" dirty="0"/>
              <a:t>Priority Assessment </a:t>
            </a:r>
          </a:p>
          <a:p>
            <a:pPr marL="350838" indent="0">
              <a:spcBef>
                <a:spcPts val="1200"/>
              </a:spcBef>
              <a:buNone/>
            </a:pPr>
            <a:r>
              <a:rPr lang="id-ID" sz="2000" dirty="0"/>
              <a:t>Mendefinisikan </a:t>
            </a:r>
            <a:r>
              <a:rPr lang="id-ID" sz="2000" dirty="0">
                <a:solidFill>
                  <a:srgbClr val="C00000"/>
                </a:solidFill>
              </a:rPr>
              <a:t>urutan prioritas proses</a:t>
            </a:r>
            <a:r>
              <a:rPr lang="id-ID" sz="2000" dirty="0"/>
              <a:t> dengan jelas:</a:t>
            </a:r>
          </a:p>
          <a:p>
            <a:pPr marL="990918" lvl="1" indent="-342900">
              <a:spcBef>
                <a:spcPts val="1200"/>
              </a:spcBef>
            </a:pPr>
            <a:r>
              <a:rPr lang="id-ID" dirty="0"/>
              <a:t>Dari segi arsitektur misalnya, server/ router manakah yang menjadi prioritas untuk  dipulihkan? </a:t>
            </a:r>
          </a:p>
          <a:p>
            <a:pPr marL="990918" lvl="1" indent="-342900">
              <a:spcBef>
                <a:spcPts val="1200"/>
              </a:spcBef>
            </a:pPr>
            <a:r>
              <a:rPr lang="id-ID" dirty="0"/>
              <a:t>Data mana yang harus lebih dahulu diselamatkan</a:t>
            </a:r>
          </a:p>
          <a:p>
            <a:pPr marL="990918" lvl="1" indent="-342900">
              <a:spcBef>
                <a:spcPts val="1200"/>
              </a:spcBef>
            </a:pPr>
            <a:r>
              <a:rPr lang="id-ID" dirty="0"/>
              <a:t>Proses mana yang harus didahulukan </a:t>
            </a:r>
          </a:p>
          <a:p>
            <a:pPr marL="350838" indent="0">
              <a:spcBef>
                <a:spcPts val="1200"/>
              </a:spcBef>
              <a:buNone/>
            </a:pPr>
            <a:r>
              <a:rPr lang="id-ID" sz="2000" dirty="0"/>
              <a:t>Proses yang dianggap paling vital untuk keberlangsungan sistem akan mendapatkan alokasi perhatian paling besar untuk dipulihkan kembali sebelum proses-proses lainnya. </a:t>
            </a:r>
          </a:p>
        </p:txBody>
      </p:sp>
    </p:spTree>
    <p:extLst>
      <p:ext uri="{BB962C8B-B14F-4D97-AF65-F5344CB8AC3E}">
        <p14:creationId xmlns:p14="http://schemas.microsoft.com/office/powerpoint/2010/main" val="33839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Tahapan Pembangunan DRP</a:t>
            </a:r>
          </a:p>
        </p:txBody>
      </p:sp>
      <p:sp>
        <p:nvSpPr>
          <p:cNvPr id="3" name="Content Placeholder 2"/>
          <p:cNvSpPr>
            <a:spLocks noGrp="1"/>
          </p:cNvSpPr>
          <p:nvPr>
            <p:ph idx="1"/>
          </p:nvPr>
        </p:nvSpPr>
        <p:spPr>
          <a:xfrm>
            <a:off x="179512" y="1112561"/>
            <a:ext cx="8136904" cy="4139560"/>
          </a:xfrm>
        </p:spPr>
        <p:txBody>
          <a:bodyPr>
            <a:noAutofit/>
          </a:bodyPr>
          <a:lstStyle/>
          <a:p>
            <a:pPr marL="114300" indent="0">
              <a:spcBef>
                <a:spcPts val="1200"/>
              </a:spcBef>
              <a:buNone/>
            </a:pPr>
            <a:r>
              <a:rPr lang="id-ID" sz="2000" b="1" i="1" dirty="0"/>
              <a:t>Priority Assessment .......</a:t>
            </a:r>
          </a:p>
          <a:p>
            <a:pPr marL="350838" indent="0">
              <a:spcBef>
                <a:spcPts val="1200"/>
              </a:spcBef>
              <a:buNone/>
            </a:pPr>
            <a:r>
              <a:rPr lang="id-ID" sz="2000" i="1" dirty="0"/>
              <a:t>Priority Assessment </a:t>
            </a:r>
            <a:r>
              <a:rPr lang="id-ID" sz="2000" dirty="0"/>
              <a:t>untuk proses biasanya sangat relatif terhadap </a:t>
            </a:r>
            <a:r>
              <a:rPr lang="id-ID" sz="2000" dirty="0">
                <a:solidFill>
                  <a:srgbClr val="C00000"/>
                </a:solidFill>
              </a:rPr>
              <a:t>waktu </a:t>
            </a:r>
            <a:r>
              <a:rPr lang="id-ID" sz="2000" dirty="0"/>
              <a:t>dan </a:t>
            </a:r>
            <a:r>
              <a:rPr lang="id-ID" sz="2000" dirty="0">
                <a:solidFill>
                  <a:srgbClr val="C00000"/>
                </a:solidFill>
              </a:rPr>
              <a:t>tempat</a:t>
            </a:r>
            <a:r>
              <a:rPr lang="id-ID" sz="2000" dirty="0"/>
              <a:t> terjadinya suatu bencana. </a:t>
            </a:r>
          </a:p>
          <a:p>
            <a:pPr marL="801688" indent="0">
              <a:spcBef>
                <a:spcPts val="1200"/>
              </a:spcBef>
              <a:buNone/>
            </a:pPr>
            <a:r>
              <a:rPr lang="id-ID" sz="2000" dirty="0"/>
              <a:t>Misal kejadian pada sekolahan, jika bencana terjadi pada saat penerimaan murid baru, proses yang pertama kali harus dipulihkan mungkin adalah proses terkait tes masuk dan pembayaran. </a:t>
            </a:r>
          </a:p>
          <a:p>
            <a:pPr marL="808038" indent="0">
              <a:spcBef>
                <a:spcPts val="1200"/>
              </a:spcBef>
              <a:buNone/>
            </a:pPr>
            <a:r>
              <a:rPr lang="id-ID" sz="2000" dirty="0"/>
              <a:t>Tapi jika bencana terjadi saat liburan, dimana kebanyakan proses akan berada dalam kondisi statis, mungkin penyelamatan hanya akan berfokus pada penyelamatan data saja. </a:t>
            </a:r>
            <a:endParaRPr lang="id-ID" sz="2000" b="1" i="1" dirty="0"/>
          </a:p>
        </p:txBody>
      </p:sp>
    </p:spTree>
    <p:extLst>
      <p:ext uri="{BB962C8B-B14F-4D97-AF65-F5344CB8AC3E}">
        <p14:creationId xmlns:p14="http://schemas.microsoft.com/office/powerpoint/2010/main" val="3398865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Pendahuluan</a:t>
            </a:r>
          </a:p>
        </p:txBody>
      </p:sp>
      <p:sp>
        <p:nvSpPr>
          <p:cNvPr id="3" name="Content Placeholder 2"/>
          <p:cNvSpPr>
            <a:spLocks noGrp="1"/>
          </p:cNvSpPr>
          <p:nvPr>
            <p:ph idx="1"/>
          </p:nvPr>
        </p:nvSpPr>
        <p:spPr>
          <a:xfrm>
            <a:off x="107504" y="999148"/>
            <a:ext cx="8352928" cy="1558313"/>
          </a:xfrm>
        </p:spPr>
        <p:txBody>
          <a:bodyPr>
            <a:normAutofit/>
          </a:bodyPr>
          <a:lstStyle/>
          <a:p>
            <a:r>
              <a:rPr lang="id-ID" dirty="0"/>
              <a:t>Selain domain yang concern dengan </a:t>
            </a:r>
            <a:r>
              <a:rPr lang="id-ID" dirty="0">
                <a:solidFill>
                  <a:srgbClr val="C00000"/>
                </a:solidFill>
              </a:rPr>
              <a:t>pencegahan risiko dan melindungi infrastruktur dari serangan</a:t>
            </a:r>
            <a:r>
              <a:rPr lang="id-ID" dirty="0"/>
              <a:t>, keamanan sistem juga membahas satu domain  dengan  asumsi bahwa </a:t>
            </a:r>
            <a:r>
              <a:rPr lang="id-ID" dirty="0">
                <a:solidFill>
                  <a:srgbClr val="C00000"/>
                </a:solidFill>
              </a:rPr>
              <a:t>kejadian terburuk telah terjadi</a:t>
            </a:r>
            <a:r>
              <a:rPr lang="id-ID" dirty="0"/>
              <a:t>. </a:t>
            </a:r>
          </a:p>
        </p:txBody>
      </p:sp>
      <p:pic>
        <p:nvPicPr>
          <p:cNvPr id="2050" name="Picture 2" descr="http://www.eddalovesheels.com/wp-content/uploads/2013/05/2005_2013-940x127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1538" y="2410382"/>
            <a:ext cx="2389374" cy="299029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bikehugger.com/images/blog/rain_f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7686" y="2700337"/>
            <a:ext cx="3669759" cy="2250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727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Tahapan Pembangunan DRP</a:t>
            </a:r>
          </a:p>
        </p:txBody>
      </p:sp>
      <p:sp>
        <p:nvSpPr>
          <p:cNvPr id="3" name="Content Placeholder 2"/>
          <p:cNvSpPr>
            <a:spLocks noGrp="1"/>
          </p:cNvSpPr>
          <p:nvPr>
            <p:ph idx="1"/>
          </p:nvPr>
        </p:nvSpPr>
        <p:spPr>
          <a:xfrm>
            <a:off x="179512" y="1112561"/>
            <a:ext cx="8136904" cy="4139560"/>
          </a:xfrm>
        </p:spPr>
        <p:txBody>
          <a:bodyPr>
            <a:noAutofit/>
          </a:bodyPr>
          <a:lstStyle/>
          <a:p>
            <a:pPr>
              <a:spcBef>
                <a:spcPts val="1200"/>
              </a:spcBef>
            </a:pPr>
            <a:r>
              <a:rPr lang="id-ID" sz="2000" b="1" i="1" dirty="0"/>
              <a:t>Recovery Strategy Selection </a:t>
            </a:r>
          </a:p>
          <a:p>
            <a:pPr marL="350838" indent="0">
              <a:spcBef>
                <a:spcPts val="1200"/>
              </a:spcBef>
              <a:buNone/>
            </a:pPr>
            <a:r>
              <a:rPr lang="id-ID" sz="2000" dirty="0"/>
              <a:t>Strategi pemulihan yang baik harus memenuhi beberapa kriteria, yaitu: </a:t>
            </a:r>
          </a:p>
          <a:p>
            <a:pPr marL="808038" indent="-457200">
              <a:spcBef>
                <a:spcPts val="1200"/>
              </a:spcBef>
              <a:buAutoNum type="arabicPeriod"/>
            </a:pPr>
            <a:r>
              <a:rPr lang="id-ID" sz="2000" dirty="0"/>
              <a:t>Strategi pemulihan harus memenuhi </a:t>
            </a:r>
            <a:r>
              <a:rPr lang="id-ID" sz="2000" i="1" dirty="0"/>
              <a:t>key requirement  </a:t>
            </a:r>
            <a:r>
              <a:rPr lang="id-ID" sz="2000" dirty="0"/>
              <a:t>(prasyarat utama) yang sudah didefinisikan di tahap sebelumnya. </a:t>
            </a:r>
          </a:p>
          <a:p>
            <a:pPr marL="808038" indent="-457200">
              <a:spcBef>
                <a:spcPts val="1200"/>
              </a:spcBef>
              <a:buAutoNum type="arabicPeriod"/>
            </a:pPr>
            <a:r>
              <a:rPr lang="id-ID" sz="2000" dirty="0"/>
              <a:t>Strategi pemulihan harus </a:t>
            </a:r>
            <a:r>
              <a:rPr lang="id-ID" sz="2000" i="1" dirty="0"/>
              <a:t>cost effective </a:t>
            </a:r>
            <a:r>
              <a:rPr lang="id-ID" sz="2000" dirty="0"/>
              <a:t>berbanding dengan risiko dan prioritasnya. </a:t>
            </a:r>
          </a:p>
          <a:p>
            <a:pPr marL="808038" indent="-457200">
              <a:spcBef>
                <a:spcPts val="1200"/>
              </a:spcBef>
              <a:buAutoNum type="arabicPeriod"/>
            </a:pPr>
            <a:r>
              <a:rPr lang="id-ID" sz="2000" dirty="0"/>
              <a:t>Strategi pemulihan harus dapat diterapkan dengan kondisi yang terdapat sekarang dan memungkinkan untuk ditingkatkan jika teknologi atau bisnis yang terkait berkembang di masa depan. </a:t>
            </a:r>
          </a:p>
        </p:txBody>
      </p:sp>
    </p:spTree>
    <p:extLst>
      <p:ext uri="{BB962C8B-B14F-4D97-AF65-F5344CB8AC3E}">
        <p14:creationId xmlns:p14="http://schemas.microsoft.com/office/powerpoint/2010/main" val="2356184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Tahapan Pembangunan DRP</a:t>
            </a:r>
          </a:p>
        </p:txBody>
      </p:sp>
      <p:sp>
        <p:nvSpPr>
          <p:cNvPr id="3" name="Content Placeholder 2"/>
          <p:cNvSpPr>
            <a:spLocks noGrp="1"/>
          </p:cNvSpPr>
          <p:nvPr>
            <p:ph idx="1"/>
          </p:nvPr>
        </p:nvSpPr>
        <p:spPr>
          <a:xfrm>
            <a:off x="179512" y="1200139"/>
            <a:ext cx="8136904" cy="4051982"/>
          </a:xfrm>
        </p:spPr>
        <p:txBody>
          <a:bodyPr>
            <a:noAutofit/>
          </a:bodyPr>
          <a:lstStyle/>
          <a:p>
            <a:pPr marL="114300" indent="0">
              <a:spcBef>
                <a:spcPts val="1200"/>
              </a:spcBef>
              <a:buNone/>
            </a:pPr>
            <a:r>
              <a:rPr lang="id-ID" sz="2000" b="1" i="1" dirty="0"/>
              <a:t>Recovery Strategy Selection ..........</a:t>
            </a:r>
          </a:p>
          <a:p>
            <a:pPr marL="350838" indent="0">
              <a:spcBef>
                <a:spcPts val="1200"/>
              </a:spcBef>
              <a:buNone/>
            </a:pPr>
            <a:r>
              <a:rPr lang="id-ID" sz="2000" dirty="0"/>
              <a:t>Strategi pemulihan yang sudah dirancang kemudian harus dituangkan ke dalam DRP yang terdokumentasi secara baik sehingga dapat dengan mudah dilaksanakan jika suatu saat terjadi bencana. </a:t>
            </a:r>
          </a:p>
          <a:p>
            <a:pPr marL="350838" indent="0">
              <a:spcBef>
                <a:spcPts val="1200"/>
              </a:spcBef>
              <a:buNone/>
            </a:pPr>
            <a:r>
              <a:rPr lang="id-ID" sz="2000" dirty="0"/>
              <a:t>Inti dari strategi-strategi pemulihan adalah menyiapkan sistem dan data cadangan sehingga proses yang terganggu dapat berjalan kembali.</a:t>
            </a:r>
            <a:endParaRPr lang="id-ID" sz="2000" b="1" i="1" dirty="0"/>
          </a:p>
        </p:txBody>
      </p:sp>
    </p:spTree>
    <p:extLst>
      <p:ext uri="{BB962C8B-B14F-4D97-AF65-F5344CB8AC3E}">
        <p14:creationId xmlns:p14="http://schemas.microsoft.com/office/powerpoint/2010/main" val="2010348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Tahapan Pembangunan DRP</a:t>
            </a:r>
          </a:p>
        </p:txBody>
      </p:sp>
      <p:sp>
        <p:nvSpPr>
          <p:cNvPr id="3" name="Content Placeholder 2"/>
          <p:cNvSpPr>
            <a:spLocks noGrp="1"/>
          </p:cNvSpPr>
          <p:nvPr>
            <p:ph idx="1"/>
          </p:nvPr>
        </p:nvSpPr>
        <p:spPr>
          <a:xfrm>
            <a:off x="179512" y="1112561"/>
            <a:ext cx="8178702" cy="4139560"/>
          </a:xfrm>
        </p:spPr>
        <p:txBody>
          <a:bodyPr>
            <a:noAutofit/>
          </a:bodyPr>
          <a:lstStyle/>
          <a:p>
            <a:pPr marL="114300" indent="0">
              <a:spcBef>
                <a:spcPts val="1200"/>
              </a:spcBef>
              <a:buNone/>
            </a:pPr>
            <a:r>
              <a:rPr lang="id-ID" sz="2000" b="1" i="1" dirty="0"/>
              <a:t>Recovery Strategy Selection ..........</a:t>
            </a:r>
          </a:p>
          <a:p>
            <a:pPr marL="350838" indent="0">
              <a:spcBef>
                <a:spcPts val="1200"/>
              </a:spcBef>
              <a:buNone/>
            </a:pPr>
            <a:r>
              <a:rPr lang="id-ID" sz="2000" dirty="0"/>
              <a:t>Strategi pemulihan tersebut diantaranya adalah: </a:t>
            </a:r>
          </a:p>
          <a:p>
            <a:pPr marL="808038" indent="-457200">
              <a:spcBef>
                <a:spcPts val="1200"/>
              </a:spcBef>
              <a:buAutoNum type="arabicPeriod"/>
            </a:pPr>
            <a:r>
              <a:rPr lang="id-ID" sz="2000" b="1" i="1" dirty="0"/>
              <a:t>Hot Site </a:t>
            </a:r>
          </a:p>
          <a:p>
            <a:pPr marL="808038" indent="0">
              <a:spcBef>
                <a:spcPts val="600"/>
              </a:spcBef>
              <a:buNone/>
            </a:pPr>
            <a:r>
              <a:rPr lang="id-ID" sz="2000" dirty="0"/>
              <a:t>Strategi pemulihan dengan cara mengadakan </a:t>
            </a:r>
            <a:r>
              <a:rPr lang="id-ID" sz="2000" dirty="0">
                <a:solidFill>
                  <a:srgbClr val="C00000"/>
                </a:solidFill>
              </a:rPr>
              <a:t>lokasi duplikat</a:t>
            </a:r>
            <a:r>
              <a:rPr lang="id-ID" sz="2000" dirty="0"/>
              <a:t> dari lokasi asli. </a:t>
            </a:r>
          </a:p>
          <a:p>
            <a:pPr marL="808038" indent="0">
              <a:spcBef>
                <a:spcPts val="600"/>
              </a:spcBef>
              <a:buNone/>
            </a:pPr>
            <a:r>
              <a:rPr lang="id-ID" sz="2000" dirty="0"/>
              <a:t>Strategi ini menawarkan cara yang </a:t>
            </a:r>
            <a:r>
              <a:rPr lang="id-ID" sz="2000" dirty="0">
                <a:solidFill>
                  <a:srgbClr val="C00000"/>
                </a:solidFill>
              </a:rPr>
              <a:t>cepat untuk menjalankan bisnis kembali</a:t>
            </a:r>
            <a:r>
              <a:rPr lang="id-ID" sz="2000" dirty="0"/>
              <a:t>, namun juga dapat dikatakan sebagai strategi yang paling mahal.</a:t>
            </a:r>
          </a:p>
          <a:p>
            <a:pPr marL="808038" indent="0">
              <a:spcBef>
                <a:spcPts val="600"/>
              </a:spcBef>
              <a:buNone/>
            </a:pPr>
            <a:r>
              <a:rPr lang="id-ID" sz="2000" dirty="0">
                <a:solidFill>
                  <a:srgbClr val="C00000"/>
                </a:solidFill>
              </a:rPr>
              <a:t>Biaya tinggi </a:t>
            </a:r>
            <a:r>
              <a:rPr lang="id-ID" sz="2000" dirty="0"/>
              <a:t>karena perangkat-perangkat yang dimiliki oleh lokasi asli juga harus diadakan di lokasi cadangan, begitu juga dengan lalu lintas data yang sangat besar di antara kedua lokasi untuk menjaga data tetap update. </a:t>
            </a:r>
            <a:endParaRPr lang="id-ID" sz="2000" b="1" i="1" dirty="0"/>
          </a:p>
        </p:txBody>
      </p:sp>
    </p:spTree>
    <p:extLst>
      <p:ext uri="{BB962C8B-B14F-4D97-AF65-F5344CB8AC3E}">
        <p14:creationId xmlns:p14="http://schemas.microsoft.com/office/powerpoint/2010/main" val="681891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Tahapan Pembangunan DRP</a:t>
            </a:r>
          </a:p>
        </p:txBody>
      </p:sp>
      <p:sp>
        <p:nvSpPr>
          <p:cNvPr id="3" name="Content Placeholder 2"/>
          <p:cNvSpPr>
            <a:spLocks noGrp="1"/>
          </p:cNvSpPr>
          <p:nvPr>
            <p:ph idx="1"/>
          </p:nvPr>
        </p:nvSpPr>
        <p:spPr>
          <a:xfrm>
            <a:off x="179512" y="1112561"/>
            <a:ext cx="8136904" cy="4139560"/>
          </a:xfrm>
        </p:spPr>
        <p:txBody>
          <a:bodyPr>
            <a:noAutofit/>
          </a:bodyPr>
          <a:lstStyle/>
          <a:p>
            <a:pPr marL="114300" indent="0">
              <a:spcBef>
                <a:spcPts val="1200"/>
              </a:spcBef>
              <a:buNone/>
            </a:pPr>
            <a:r>
              <a:rPr lang="id-ID" sz="2000" b="1" i="1" dirty="0"/>
              <a:t>Recovery Strategy Selection ..........</a:t>
            </a:r>
          </a:p>
          <a:p>
            <a:pPr marL="350838" indent="0">
              <a:spcBef>
                <a:spcPts val="1200"/>
              </a:spcBef>
              <a:buNone/>
            </a:pPr>
            <a:r>
              <a:rPr lang="id-ID" sz="2000" dirty="0"/>
              <a:t>Strategi pemulihan ........ </a:t>
            </a:r>
          </a:p>
          <a:p>
            <a:pPr marL="808038" indent="-457200">
              <a:spcBef>
                <a:spcPts val="1200"/>
              </a:spcBef>
              <a:buFont typeface="+mj-lt"/>
              <a:buAutoNum type="arabicPeriod" startAt="2"/>
            </a:pPr>
            <a:r>
              <a:rPr lang="id-ID" sz="2000" b="1" i="1" dirty="0"/>
              <a:t>Warm Site </a:t>
            </a:r>
          </a:p>
          <a:p>
            <a:pPr marL="808038" indent="0">
              <a:spcBef>
                <a:spcPts val="1200"/>
              </a:spcBef>
              <a:buNone/>
            </a:pPr>
            <a:r>
              <a:rPr lang="id-ID" sz="2000" dirty="0"/>
              <a:t>Strategi ini menggunakan </a:t>
            </a:r>
            <a:r>
              <a:rPr lang="id-ID" sz="2000" dirty="0">
                <a:solidFill>
                  <a:srgbClr val="C00000"/>
                </a:solidFill>
              </a:rPr>
              <a:t>lokasi yang memiliki sistem dan jaringan komunikasi yang siap digunakan</a:t>
            </a:r>
            <a:r>
              <a:rPr lang="id-ID" sz="2000" dirty="0"/>
              <a:t>, cukup untuk menjalankan kembali proses bisnis. </a:t>
            </a:r>
          </a:p>
          <a:p>
            <a:pPr marL="808038" indent="0">
              <a:spcBef>
                <a:spcPts val="1200"/>
              </a:spcBef>
              <a:buNone/>
            </a:pPr>
            <a:r>
              <a:rPr lang="id-ID" sz="2000" dirty="0"/>
              <a:t>Namun data dan informasi elektronis lainnya tidak ter-update sehingga harus di restore sebelumnya. </a:t>
            </a:r>
          </a:p>
        </p:txBody>
      </p:sp>
    </p:spTree>
    <p:extLst>
      <p:ext uri="{BB962C8B-B14F-4D97-AF65-F5344CB8AC3E}">
        <p14:creationId xmlns:p14="http://schemas.microsoft.com/office/powerpoint/2010/main" val="3482839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Tahapan Pembangunan DRP</a:t>
            </a:r>
          </a:p>
        </p:txBody>
      </p:sp>
      <p:sp>
        <p:nvSpPr>
          <p:cNvPr id="3" name="Content Placeholder 2"/>
          <p:cNvSpPr>
            <a:spLocks noGrp="1"/>
          </p:cNvSpPr>
          <p:nvPr>
            <p:ph idx="1"/>
          </p:nvPr>
        </p:nvSpPr>
        <p:spPr>
          <a:xfrm>
            <a:off x="179512" y="1112561"/>
            <a:ext cx="8136904" cy="4139560"/>
          </a:xfrm>
        </p:spPr>
        <p:txBody>
          <a:bodyPr>
            <a:noAutofit/>
          </a:bodyPr>
          <a:lstStyle/>
          <a:p>
            <a:pPr marL="114300" indent="0">
              <a:spcBef>
                <a:spcPts val="1200"/>
              </a:spcBef>
              <a:buNone/>
            </a:pPr>
            <a:r>
              <a:rPr lang="id-ID" sz="2000" b="1" i="1" dirty="0"/>
              <a:t>Recovery Strategy Selection ..........</a:t>
            </a:r>
          </a:p>
          <a:p>
            <a:pPr marL="350838" indent="0">
              <a:spcBef>
                <a:spcPts val="1200"/>
              </a:spcBef>
              <a:buNone/>
            </a:pPr>
            <a:r>
              <a:rPr lang="id-ID" sz="2000" dirty="0"/>
              <a:t>Strategi pemulihan ........ </a:t>
            </a:r>
          </a:p>
          <a:p>
            <a:pPr marL="808038" indent="-457200">
              <a:spcBef>
                <a:spcPts val="1200"/>
              </a:spcBef>
              <a:buFont typeface="+mj-lt"/>
              <a:buAutoNum type="arabicPeriod" startAt="3"/>
            </a:pPr>
            <a:r>
              <a:rPr lang="id-ID" sz="2000" b="1" i="1" dirty="0"/>
              <a:t>Cold Site / Shell Site/ Backup Site / Alternate Site</a:t>
            </a:r>
          </a:p>
          <a:p>
            <a:pPr marL="808038" indent="0">
              <a:spcBef>
                <a:spcPts val="1200"/>
              </a:spcBef>
              <a:buNone/>
            </a:pPr>
            <a:r>
              <a:rPr lang="id-ID" sz="2000" dirty="0"/>
              <a:t>Strategi ini hanya menyediakan lokasi saja. </a:t>
            </a:r>
          </a:p>
          <a:p>
            <a:pPr marL="808038" indent="0">
              <a:spcBef>
                <a:spcPts val="1200"/>
              </a:spcBef>
              <a:buNone/>
            </a:pPr>
            <a:r>
              <a:rPr lang="id-ID" sz="2000" dirty="0"/>
              <a:t>Perangkat dan jaringan yang tersedia sangat minim.</a:t>
            </a:r>
          </a:p>
          <a:p>
            <a:pPr marL="808038" indent="0">
              <a:spcBef>
                <a:spcPts val="1200"/>
              </a:spcBef>
              <a:buNone/>
            </a:pPr>
            <a:r>
              <a:rPr lang="id-ID" sz="2000" dirty="0"/>
              <a:t>Keuntungan : biaya rendah dalam mengadakan dan merawat lokasi</a:t>
            </a:r>
          </a:p>
          <a:p>
            <a:pPr marL="808038" indent="0">
              <a:spcBef>
                <a:spcPts val="1200"/>
              </a:spcBef>
              <a:buNone/>
            </a:pPr>
            <a:r>
              <a:rPr lang="id-ID" sz="2000" dirty="0"/>
              <a:t>Kekurangan :  pada saat terjadi bencana, dibutuhkan biaya yang cukup besar karena harus mengadakan berbagai perangkat, sistem, dan jaringan agar dapat mendukung berjalannya bisnis. </a:t>
            </a:r>
            <a:endParaRPr lang="id-ID" sz="2000" b="1" i="1" dirty="0"/>
          </a:p>
        </p:txBody>
      </p:sp>
    </p:spTree>
    <p:extLst>
      <p:ext uri="{BB962C8B-B14F-4D97-AF65-F5344CB8AC3E}">
        <p14:creationId xmlns:p14="http://schemas.microsoft.com/office/powerpoint/2010/main" val="3438685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Tahapan Pembangunan DRP</a:t>
            </a:r>
          </a:p>
        </p:txBody>
      </p:sp>
      <p:sp>
        <p:nvSpPr>
          <p:cNvPr id="3" name="Content Placeholder 2"/>
          <p:cNvSpPr>
            <a:spLocks noGrp="1"/>
          </p:cNvSpPr>
          <p:nvPr>
            <p:ph idx="1"/>
          </p:nvPr>
        </p:nvSpPr>
        <p:spPr>
          <a:xfrm>
            <a:off x="179512" y="1112561"/>
            <a:ext cx="8136904" cy="4139560"/>
          </a:xfrm>
        </p:spPr>
        <p:txBody>
          <a:bodyPr>
            <a:noAutofit/>
          </a:bodyPr>
          <a:lstStyle/>
          <a:p>
            <a:pPr>
              <a:spcBef>
                <a:spcPts val="1200"/>
              </a:spcBef>
            </a:pPr>
            <a:r>
              <a:rPr lang="id-ID" sz="2000" b="1" i="1" dirty="0"/>
              <a:t>Plan Documenting </a:t>
            </a:r>
          </a:p>
          <a:p>
            <a:pPr marL="350838" indent="0">
              <a:spcBef>
                <a:spcPts val="1200"/>
              </a:spcBef>
              <a:buNone/>
            </a:pPr>
            <a:r>
              <a:rPr lang="id-ID" sz="2000" i="1" dirty="0"/>
              <a:t>Disaster Recovery Plan </a:t>
            </a:r>
            <a:r>
              <a:rPr lang="id-ID" sz="2000" dirty="0"/>
              <a:t>harus didokumentasikan dengan terstruktur sehingga mudah dipahami saat dibutuhkan.</a:t>
            </a:r>
          </a:p>
          <a:p>
            <a:pPr marL="350838" indent="0">
              <a:spcBef>
                <a:spcPts val="1200"/>
              </a:spcBef>
              <a:buNone/>
            </a:pPr>
            <a:r>
              <a:rPr lang="id-ID" sz="2000" dirty="0"/>
              <a:t>Pendokumentasian sebuah DRP harus disesuaikan dengan standar dan pedoman-pedoman yang sudah banyak tersedia. </a:t>
            </a:r>
            <a:endParaRPr lang="id-ID" sz="2000" b="1" i="1" dirty="0"/>
          </a:p>
        </p:txBody>
      </p:sp>
    </p:spTree>
    <p:extLst>
      <p:ext uri="{BB962C8B-B14F-4D97-AF65-F5344CB8AC3E}">
        <p14:creationId xmlns:p14="http://schemas.microsoft.com/office/powerpoint/2010/main" val="1763420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dirty="0">
                <a:effectLst>
                  <a:outerShdw blurRad="38100" dist="38100" dir="2700000" algn="tl">
                    <a:srgbClr val="000000">
                      <a:alpha val="43137"/>
                    </a:srgbClr>
                  </a:outerShdw>
                </a:effectLst>
              </a:rPr>
              <a:t>Pendahuluan</a:t>
            </a:r>
          </a:p>
        </p:txBody>
      </p:sp>
      <p:sp>
        <p:nvSpPr>
          <p:cNvPr id="3" name="Content Placeholder 2"/>
          <p:cNvSpPr>
            <a:spLocks noGrp="1"/>
          </p:cNvSpPr>
          <p:nvPr>
            <p:ph idx="1"/>
          </p:nvPr>
        </p:nvSpPr>
        <p:spPr>
          <a:xfrm>
            <a:off x="107504" y="999148"/>
            <a:ext cx="8352928" cy="4401527"/>
          </a:xfrm>
        </p:spPr>
        <p:txBody>
          <a:bodyPr>
            <a:normAutofit fontScale="92500" lnSpcReduction="20000"/>
          </a:bodyPr>
          <a:lstStyle/>
          <a:p>
            <a:pPr>
              <a:spcBef>
                <a:spcPts val="1200"/>
              </a:spcBef>
            </a:pPr>
            <a:r>
              <a:rPr lang="id-ID" sz="2400" dirty="0"/>
              <a:t>Berbagai bencana yang mungkin terjadi antara lain adalah:</a:t>
            </a:r>
          </a:p>
          <a:p>
            <a:pPr lvl="1">
              <a:spcBef>
                <a:spcPts val="1200"/>
              </a:spcBef>
            </a:pPr>
            <a:r>
              <a:rPr lang="id-ID" sz="2400" dirty="0"/>
              <a:t>Bencana alam karena kondisi geografis dan geologis dari lokasi</a:t>
            </a:r>
          </a:p>
          <a:p>
            <a:pPr lvl="1">
              <a:spcBef>
                <a:spcPts val="1200"/>
              </a:spcBef>
            </a:pPr>
            <a:r>
              <a:rPr lang="id-ID" sz="2400" dirty="0"/>
              <a:t>Kebakaran karena faktor lingkungan dan pengaturan sistem elektrik yang dapat menyebabkan korsleting</a:t>
            </a:r>
          </a:p>
          <a:p>
            <a:pPr lvl="1">
              <a:spcBef>
                <a:spcPts val="1200"/>
              </a:spcBef>
            </a:pPr>
            <a:r>
              <a:rPr lang="id-ID" sz="2400" dirty="0"/>
              <a:t>Kerusakan pada jaringan listrik karena sistem elektrik</a:t>
            </a:r>
          </a:p>
          <a:p>
            <a:pPr lvl="1">
              <a:spcBef>
                <a:spcPts val="1200"/>
              </a:spcBef>
            </a:pPr>
            <a:r>
              <a:rPr lang="id-ID" sz="2400" dirty="0"/>
              <a:t>Serangan teroris karena lemahnya keamanan fisik dan non fisik data center</a:t>
            </a:r>
          </a:p>
          <a:p>
            <a:pPr lvl="1">
              <a:spcBef>
                <a:spcPts val="1200"/>
              </a:spcBef>
            </a:pPr>
            <a:r>
              <a:rPr lang="id-ID" sz="2400" dirty="0"/>
              <a:t>Sistem atau perangkat yang rusak terkait dengan kesalahan manajemen pengawasan perangkat</a:t>
            </a:r>
          </a:p>
          <a:p>
            <a:pPr lvl="1">
              <a:spcBef>
                <a:spcPts val="1200"/>
              </a:spcBef>
            </a:pPr>
            <a:r>
              <a:rPr lang="id-ID" sz="2400" dirty="0"/>
              <a:t>Kesalahan operasional akibat ulah manusia</a:t>
            </a:r>
          </a:p>
          <a:p>
            <a:pPr lvl="1">
              <a:spcBef>
                <a:spcPts val="1200"/>
              </a:spcBef>
            </a:pPr>
            <a:r>
              <a:rPr lang="id-ID" sz="2400" dirty="0"/>
              <a:t>Virus yang disebabkan oleh kesalahan pemilihan anti virus</a:t>
            </a:r>
          </a:p>
        </p:txBody>
      </p:sp>
    </p:spTree>
    <p:extLst>
      <p:ext uri="{BB962C8B-B14F-4D97-AF65-F5344CB8AC3E}">
        <p14:creationId xmlns:p14="http://schemas.microsoft.com/office/powerpoint/2010/main" val="1996210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i="1" dirty="0">
                <a:effectLst>
                  <a:outerShdw blurRad="38100" dist="38100" dir="2700000" algn="tl">
                    <a:srgbClr val="000000">
                      <a:alpha val="43137"/>
                    </a:srgbClr>
                  </a:outerShdw>
                </a:effectLst>
              </a:rPr>
              <a:t>Business Continuity Plan</a:t>
            </a:r>
          </a:p>
        </p:txBody>
      </p:sp>
      <p:sp>
        <p:nvSpPr>
          <p:cNvPr id="3" name="Content Placeholder 2"/>
          <p:cNvSpPr>
            <a:spLocks noGrp="1"/>
          </p:cNvSpPr>
          <p:nvPr>
            <p:ph idx="1"/>
          </p:nvPr>
        </p:nvSpPr>
        <p:spPr>
          <a:xfrm>
            <a:off x="214282" y="1260157"/>
            <a:ext cx="8143932" cy="4140518"/>
          </a:xfrm>
        </p:spPr>
        <p:txBody>
          <a:bodyPr>
            <a:normAutofit fontScale="92500" lnSpcReduction="20000"/>
          </a:bodyPr>
          <a:lstStyle/>
          <a:p>
            <a:pPr>
              <a:lnSpc>
                <a:spcPct val="110000"/>
              </a:lnSpc>
              <a:spcBef>
                <a:spcPts val="1200"/>
              </a:spcBef>
            </a:pPr>
            <a:r>
              <a:rPr lang="id-ID" dirty="0"/>
              <a:t>BCP adalah proses otomatis atau pun manual yang </a:t>
            </a:r>
            <a:r>
              <a:rPr lang="id-ID" dirty="0">
                <a:solidFill>
                  <a:srgbClr val="C00000"/>
                </a:solidFill>
              </a:rPr>
              <a:t>dirancang untuk mengurangi ancaman </a:t>
            </a:r>
            <a:r>
              <a:rPr lang="id-ID" dirty="0"/>
              <a:t>terhadap fungsi-fungsi penting organisasi, sehingga menjamin kontinuitas layanan bagi operasi yang penting. </a:t>
            </a:r>
          </a:p>
          <a:p>
            <a:pPr>
              <a:lnSpc>
                <a:spcPct val="110000"/>
              </a:lnSpc>
              <a:spcBef>
                <a:spcPts val="1200"/>
              </a:spcBef>
            </a:pPr>
            <a:r>
              <a:rPr lang="id-ID" dirty="0"/>
              <a:t>Perencanaan keberlangsungan bisnis dibuat untuk </a:t>
            </a:r>
            <a:r>
              <a:rPr lang="id-ID" dirty="0">
                <a:solidFill>
                  <a:srgbClr val="C00000"/>
                </a:solidFill>
              </a:rPr>
              <a:t>mencegah tertundanya aktivitas bisnis normal</a:t>
            </a:r>
            <a:r>
              <a:rPr lang="id-ID" dirty="0"/>
              <a:t>. </a:t>
            </a:r>
          </a:p>
          <a:p>
            <a:pPr>
              <a:lnSpc>
                <a:spcPct val="110000"/>
              </a:lnSpc>
              <a:spcBef>
                <a:spcPts val="1200"/>
              </a:spcBef>
            </a:pPr>
            <a:r>
              <a:rPr lang="id-ID" dirty="0"/>
              <a:t>BCP didisain untuk melindungi proses bisnis vital dari kerusakan atau bencana yang terjadi secara alamiah atau perbuatan manusia, dan kerugian yang ditimbulkan dari tidak tersedianya proses bisnis normal (rutin, seperti biasa). </a:t>
            </a:r>
          </a:p>
          <a:p>
            <a:pPr>
              <a:lnSpc>
                <a:spcPct val="110000"/>
              </a:lnSpc>
              <a:spcBef>
                <a:spcPts val="1200"/>
              </a:spcBef>
            </a:pPr>
            <a:r>
              <a:rPr lang="id-ID" i="1" dirty="0"/>
              <a:t>Business Continuity Plan </a:t>
            </a:r>
            <a:r>
              <a:rPr lang="id-ID" dirty="0"/>
              <a:t>merupakan strategi untuk meminimalisir efek dari gangguan dan mengupayakan berjalannya kembali proses bisnis suatu organisasi atau perusahaan.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i="1" dirty="0">
                <a:effectLst>
                  <a:outerShdw blurRad="38100" dist="38100" dir="2700000" algn="tl">
                    <a:srgbClr val="000000">
                      <a:alpha val="43137"/>
                    </a:srgbClr>
                  </a:outerShdw>
                </a:effectLst>
              </a:rPr>
              <a:t>Business Continuity Plan</a:t>
            </a:r>
          </a:p>
        </p:txBody>
      </p:sp>
      <p:sp>
        <p:nvSpPr>
          <p:cNvPr id="3" name="Content Placeholder 2"/>
          <p:cNvSpPr>
            <a:spLocks noGrp="1"/>
          </p:cNvSpPr>
          <p:nvPr>
            <p:ph idx="1"/>
          </p:nvPr>
        </p:nvSpPr>
        <p:spPr>
          <a:xfrm>
            <a:off x="285720" y="1343015"/>
            <a:ext cx="8072494" cy="3697615"/>
          </a:xfrm>
        </p:spPr>
        <p:txBody>
          <a:bodyPr>
            <a:normAutofit/>
          </a:bodyPr>
          <a:lstStyle/>
          <a:p>
            <a:pPr>
              <a:spcBef>
                <a:spcPts val="1200"/>
              </a:spcBef>
            </a:pPr>
            <a:r>
              <a:rPr lang="id-ID" dirty="0"/>
              <a:t>Tujuan dari BCP adalah untuk meminimalisir efek dari kejadian atau bencana tersebut dalam sebuah perusahaan atau organisasi. </a:t>
            </a:r>
          </a:p>
          <a:p>
            <a:pPr>
              <a:spcBef>
                <a:spcPts val="1200"/>
              </a:spcBef>
            </a:pPr>
            <a:r>
              <a:rPr lang="id-ID" dirty="0"/>
              <a:t>Manfaat utama : untuk </a:t>
            </a:r>
            <a:r>
              <a:rPr lang="id-ID" dirty="0">
                <a:solidFill>
                  <a:srgbClr val="C00000"/>
                </a:solidFill>
              </a:rPr>
              <a:t>mereduksi risiko </a:t>
            </a:r>
            <a:r>
              <a:rPr lang="id-ID" dirty="0"/>
              <a:t>kerugiaan keuangan dan </a:t>
            </a:r>
            <a:r>
              <a:rPr lang="id-ID" dirty="0">
                <a:solidFill>
                  <a:srgbClr val="C00000"/>
                </a:solidFill>
              </a:rPr>
              <a:t>meningkatkan kemampuan </a:t>
            </a:r>
            <a:r>
              <a:rPr lang="id-ID" dirty="0"/>
              <a:t>perusahaan untuk </a:t>
            </a:r>
            <a:r>
              <a:rPr lang="id-ID" dirty="0">
                <a:solidFill>
                  <a:srgbClr val="C00000"/>
                </a:solidFill>
              </a:rPr>
              <a:t>memulihkan diri </a:t>
            </a:r>
            <a:r>
              <a:rPr lang="id-ID" dirty="0"/>
              <a:t>dari bencana atau gangguan sesegera mungkin. </a:t>
            </a:r>
          </a:p>
          <a:p>
            <a:pPr>
              <a:spcBef>
                <a:spcPts val="1200"/>
              </a:spcBef>
            </a:pPr>
            <a:r>
              <a:rPr lang="id-ID" dirty="0"/>
              <a:t>Perencanaan keberlangsungan bisnis juga harus dapat membantu </a:t>
            </a:r>
            <a:r>
              <a:rPr lang="id-ID" dirty="0">
                <a:solidFill>
                  <a:srgbClr val="C00000"/>
                </a:solidFill>
              </a:rPr>
              <a:t>meminimalisir biaya </a:t>
            </a:r>
            <a:r>
              <a:rPr lang="id-ID" dirty="0"/>
              <a:t>dan mengurangi risiko sehubungan dengan kejadian bencana tersebut. </a:t>
            </a:r>
          </a:p>
          <a:p>
            <a:pPr>
              <a:spcBef>
                <a:spcPts val="1200"/>
              </a:spcBef>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i="1" dirty="0">
                <a:effectLst>
                  <a:outerShdw blurRad="38100" dist="38100" dir="2700000" algn="tl">
                    <a:srgbClr val="000000">
                      <a:alpha val="43137"/>
                    </a:srgbClr>
                  </a:outerShdw>
                </a:effectLst>
              </a:rPr>
              <a:t>Business Continuity Plan</a:t>
            </a:r>
          </a:p>
        </p:txBody>
      </p:sp>
      <p:sp>
        <p:nvSpPr>
          <p:cNvPr id="3" name="Content Placeholder 2"/>
          <p:cNvSpPr>
            <a:spLocks noGrp="1"/>
          </p:cNvSpPr>
          <p:nvPr>
            <p:ph idx="1"/>
          </p:nvPr>
        </p:nvSpPr>
        <p:spPr>
          <a:xfrm>
            <a:off x="285720" y="1343015"/>
            <a:ext cx="8072494" cy="3697615"/>
          </a:xfrm>
        </p:spPr>
        <p:txBody>
          <a:bodyPr>
            <a:normAutofit/>
          </a:bodyPr>
          <a:lstStyle/>
          <a:p>
            <a:r>
              <a:rPr lang="id-ID" dirty="0"/>
              <a:t>BCP perlu memperhatikan semua area proses informasi kritis dari perusahaan, seperti “</a:t>
            </a:r>
          </a:p>
          <a:p>
            <a:pPr lvl="1"/>
            <a:r>
              <a:rPr lang="id-ID" dirty="0"/>
              <a:t>LAN, WAN, dan server </a:t>
            </a:r>
          </a:p>
          <a:p>
            <a:pPr lvl="1"/>
            <a:r>
              <a:rPr lang="id-ID" dirty="0"/>
              <a:t>Hubungan telekomunikasi dan komunikasi data </a:t>
            </a:r>
          </a:p>
          <a:p>
            <a:pPr lvl="1"/>
            <a:r>
              <a:rPr lang="id-ID" dirty="0"/>
              <a:t>Lokasi dan ruang kerja </a:t>
            </a:r>
          </a:p>
          <a:p>
            <a:pPr lvl="1"/>
            <a:r>
              <a:rPr lang="id-ID" dirty="0"/>
              <a:t>Aplikasi, software, dan data </a:t>
            </a:r>
          </a:p>
          <a:p>
            <a:pPr lvl="1"/>
            <a:r>
              <a:rPr lang="id-ID" dirty="0"/>
              <a:t>Media dan tempat penyimpanan rekaman/data </a:t>
            </a:r>
          </a:p>
          <a:p>
            <a:pPr lvl="1"/>
            <a:r>
              <a:rPr lang="id-ID" dirty="0"/>
              <a:t>Proses produksi dan staf-staf yang bekerja </a:t>
            </a:r>
          </a:p>
          <a:p>
            <a:pPr>
              <a:spcBef>
                <a:spcPts val="1200"/>
              </a:spcBef>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277"/>
            <a:ext cx="7972452" cy="900113"/>
          </a:xfrm>
        </p:spPr>
        <p:txBody>
          <a:bodyPr/>
          <a:lstStyle/>
          <a:p>
            <a:r>
              <a:rPr lang="id-ID" sz="4000" dirty="0">
                <a:effectLst>
                  <a:outerShdw blurRad="38100" dist="38100" dir="2700000" algn="tl">
                    <a:srgbClr val="000000">
                      <a:alpha val="43137"/>
                    </a:srgbClr>
                  </a:outerShdw>
                </a:effectLst>
              </a:rPr>
              <a:t>Langkah-langkah Membangun  BCP </a:t>
            </a:r>
          </a:p>
        </p:txBody>
      </p:sp>
      <p:sp>
        <p:nvSpPr>
          <p:cNvPr id="3" name="Content Placeholder 2"/>
          <p:cNvSpPr>
            <a:spLocks noGrp="1"/>
          </p:cNvSpPr>
          <p:nvPr>
            <p:ph idx="1"/>
          </p:nvPr>
        </p:nvSpPr>
        <p:spPr>
          <a:xfrm>
            <a:off x="214282" y="1260157"/>
            <a:ext cx="8143932" cy="4011948"/>
          </a:xfrm>
        </p:spPr>
        <p:txBody>
          <a:bodyPr>
            <a:normAutofit/>
          </a:bodyPr>
          <a:lstStyle/>
          <a:p>
            <a:pPr marL="452438" indent="-338138">
              <a:spcBef>
                <a:spcPts val="1200"/>
              </a:spcBef>
              <a:buFont typeface="+mj-lt"/>
              <a:buAutoNum type="arabicPeriod"/>
            </a:pPr>
            <a:r>
              <a:rPr lang="id-ID" dirty="0"/>
              <a:t>Pembuatan Cakupan dan Rencana. </a:t>
            </a:r>
          </a:p>
          <a:p>
            <a:pPr marL="749300" lvl="1" indent="-211138">
              <a:spcBef>
                <a:spcPts val="1200"/>
              </a:spcBef>
            </a:pPr>
            <a:r>
              <a:rPr lang="id-ID" dirty="0"/>
              <a:t>Membuat lingkup dan elemen lainnya yang diperlukan untuk menentukan parameter dari rencana. </a:t>
            </a:r>
          </a:p>
          <a:p>
            <a:pPr marL="571500" indent="-457200">
              <a:spcBef>
                <a:spcPts val="1200"/>
              </a:spcBef>
              <a:buFont typeface="+mj-lt"/>
              <a:buAutoNum type="arabicPeriod"/>
            </a:pPr>
            <a:r>
              <a:rPr lang="id-ID" i="1" dirty="0"/>
              <a:t>Business Impact Assessment </a:t>
            </a:r>
            <a:r>
              <a:rPr lang="id-ID" dirty="0"/>
              <a:t>(BIA). </a:t>
            </a:r>
          </a:p>
          <a:p>
            <a:pPr marL="806450" lvl="1" indent="-268288">
              <a:spcBef>
                <a:spcPts val="1200"/>
              </a:spcBef>
            </a:pPr>
            <a:r>
              <a:rPr lang="id-ID" dirty="0"/>
              <a:t>Proses ini dilakukan sebelum membuat  </a:t>
            </a:r>
            <a:r>
              <a:rPr lang="id-ID" i="1" dirty="0"/>
              <a:t>Disaster  Recovery Plan</a:t>
            </a:r>
            <a:r>
              <a:rPr lang="id-ID" dirty="0"/>
              <a:t>. </a:t>
            </a:r>
          </a:p>
          <a:p>
            <a:pPr marL="806450" lvl="1" indent="-268288">
              <a:spcBef>
                <a:spcPts val="1200"/>
              </a:spcBef>
            </a:pPr>
            <a:r>
              <a:rPr lang="id-ID" dirty="0"/>
              <a:t>BIA digunakan untuk membantu unit bisnis memahami dampak dari bencana. </a:t>
            </a:r>
          </a:p>
          <a:p>
            <a:pPr marL="806450" lvl="1" indent="-268288">
              <a:spcBef>
                <a:spcPts val="1200"/>
              </a:spcBef>
            </a:pPr>
            <a:r>
              <a:rPr lang="id-ID" dirty="0"/>
              <a:t>Tahapan ini adalah meliputi pelaksanaan analisa risiko dan menentukan dampak terhadap perusahaan jika potential </a:t>
            </a:r>
            <a:r>
              <a:rPr lang="id-ID" i="1" dirty="0"/>
              <a:t>loss</a:t>
            </a:r>
            <a:r>
              <a:rPr lang="id-ID" dirty="0"/>
              <a:t> yang teridentifikasi oleh </a:t>
            </a:r>
            <a:r>
              <a:rPr lang="id-ID" i="1" dirty="0"/>
              <a:t>risk analysis </a:t>
            </a:r>
            <a:r>
              <a:rPr lang="id-ID" dirty="0"/>
              <a:t>sungguh-sungguh terjadi.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277"/>
            <a:ext cx="7972452" cy="900113"/>
          </a:xfrm>
        </p:spPr>
        <p:txBody>
          <a:bodyPr/>
          <a:lstStyle/>
          <a:p>
            <a:r>
              <a:rPr lang="id-ID" sz="4000" dirty="0">
                <a:effectLst>
                  <a:outerShdw blurRad="38100" dist="38100" dir="2700000" algn="tl">
                    <a:srgbClr val="000000">
                      <a:alpha val="43137"/>
                    </a:srgbClr>
                  </a:outerShdw>
                </a:effectLst>
              </a:rPr>
              <a:t>Langkah-langkah Membangun  BCP </a:t>
            </a:r>
          </a:p>
        </p:txBody>
      </p:sp>
      <p:sp>
        <p:nvSpPr>
          <p:cNvPr id="3" name="Content Placeholder 2"/>
          <p:cNvSpPr>
            <a:spLocks noGrp="1"/>
          </p:cNvSpPr>
          <p:nvPr>
            <p:ph idx="1"/>
          </p:nvPr>
        </p:nvSpPr>
        <p:spPr>
          <a:xfrm>
            <a:off x="214282" y="1260157"/>
            <a:ext cx="8143932" cy="4011948"/>
          </a:xfrm>
        </p:spPr>
        <p:txBody>
          <a:bodyPr>
            <a:normAutofit fontScale="92500" lnSpcReduction="10000"/>
          </a:bodyPr>
          <a:lstStyle/>
          <a:p>
            <a:pPr marL="452438" indent="-338138">
              <a:buFont typeface="+mj-lt"/>
              <a:buAutoNum type="arabicPeriod" startAt="3"/>
            </a:pPr>
            <a:r>
              <a:rPr lang="id-ID" dirty="0"/>
              <a:t>Pembuatan </a:t>
            </a:r>
            <a:r>
              <a:rPr lang="id-ID" i="1" dirty="0"/>
              <a:t>Business Continuity Plan</a:t>
            </a:r>
            <a:r>
              <a:rPr lang="id-ID" dirty="0"/>
              <a:t>. </a:t>
            </a:r>
          </a:p>
          <a:p>
            <a:pPr marL="868363" lvl="1" indent="-330200"/>
            <a:r>
              <a:rPr lang="id-ID" dirty="0"/>
              <a:t>Menggunakan informasi yang didapat pada proses BIA untuk mengembangkan BCP yang sebenarnya. </a:t>
            </a:r>
          </a:p>
          <a:p>
            <a:pPr marL="868363" lvl="1" indent="-330200"/>
            <a:r>
              <a:rPr lang="id-ID" dirty="0"/>
              <a:t>Proses pengembangan meliputi rencana implementasi, rencana pengujian, dan pemeliharaan rencana yang dijalankan. </a:t>
            </a:r>
          </a:p>
          <a:p>
            <a:pPr marL="868363" lvl="1" indent="-330200"/>
            <a:r>
              <a:rPr lang="id-ID" dirty="0"/>
              <a:t>Tahapan ini juga menentukan strategi pengoperasian </a:t>
            </a:r>
            <a:r>
              <a:rPr lang="id-ID" i="1" dirty="0"/>
              <a:t>business recovery alternatif </a:t>
            </a:r>
            <a:r>
              <a:rPr lang="id-ID" dirty="0"/>
              <a:t>untuk pemulihan bisnis dan kapabilitas TI di dalam periode </a:t>
            </a:r>
            <a:r>
              <a:rPr lang="id-ID" i="1" dirty="0"/>
              <a:t>recovery time </a:t>
            </a:r>
            <a:r>
              <a:rPr lang="id-ID" dirty="0"/>
              <a:t>yang sudah ditentukan. </a:t>
            </a:r>
          </a:p>
          <a:p>
            <a:pPr marL="452438" indent="-338138">
              <a:buFont typeface="+mj-lt"/>
              <a:buAutoNum type="arabicPeriod" startAt="4"/>
            </a:pPr>
            <a:r>
              <a:rPr lang="id-ID" dirty="0"/>
              <a:t>Persetujuan dan Implementasi. </a:t>
            </a:r>
          </a:p>
          <a:p>
            <a:pPr marL="868363" lvl="1" indent="-330200"/>
            <a:r>
              <a:rPr lang="id-ID" dirty="0"/>
              <a:t>Proses untuk mendapatkan persetujuan akhir dari manajemen senior, penyiapan sebuah program </a:t>
            </a:r>
            <a:r>
              <a:rPr lang="id-ID" i="1" dirty="0"/>
              <a:t>awareness </a:t>
            </a:r>
            <a:r>
              <a:rPr lang="id-ID" dirty="0"/>
              <a:t>korporat dan menerapkan prosedur pemeliharaan untuk meng-</a:t>
            </a:r>
            <a:r>
              <a:rPr lang="id-ID" i="1" dirty="0"/>
              <a:t>update</a:t>
            </a:r>
            <a:r>
              <a:rPr lang="id-ID" dirty="0"/>
              <a:t> rencana sesuai dengan kebutuhan.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446"/>
            <a:ext cx="8229600" cy="900113"/>
          </a:xfrm>
        </p:spPr>
        <p:txBody>
          <a:bodyPr/>
          <a:lstStyle/>
          <a:p>
            <a:r>
              <a:rPr lang="id-ID" sz="4000" i="1" dirty="0">
                <a:effectLst>
                  <a:outerShdw blurRad="38100" dist="38100" dir="2700000" algn="tl">
                    <a:srgbClr val="000000">
                      <a:alpha val="43137"/>
                    </a:srgbClr>
                  </a:outerShdw>
                </a:effectLst>
              </a:rPr>
              <a:t>Disaster Recovery Plan</a:t>
            </a:r>
            <a:endParaRPr lang="id-ID" sz="4000" dirty="0"/>
          </a:p>
        </p:txBody>
      </p:sp>
      <p:sp>
        <p:nvSpPr>
          <p:cNvPr id="3" name="Content Placeholder 2"/>
          <p:cNvSpPr>
            <a:spLocks noGrp="1"/>
          </p:cNvSpPr>
          <p:nvPr>
            <p:ph idx="1"/>
          </p:nvPr>
        </p:nvSpPr>
        <p:spPr>
          <a:xfrm>
            <a:off x="107504" y="1200139"/>
            <a:ext cx="8352928" cy="4051982"/>
          </a:xfrm>
        </p:spPr>
        <p:txBody>
          <a:bodyPr>
            <a:normAutofit/>
          </a:bodyPr>
          <a:lstStyle/>
          <a:p>
            <a:pPr>
              <a:spcBef>
                <a:spcPts val="1200"/>
              </a:spcBef>
            </a:pPr>
            <a:r>
              <a:rPr lang="id-ID" sz="2000" b="1" i="1" dirty="0">
                <a:effectLst>
                  <a:outerShdw blurRad="38100" dist="38100" dir="2700000" algn="tl">
                    <a:srgbClr val="000000">
                      <a:alpha val="43137"/>
                    </a:srgbClr>
                  </a:outerShdw>
                </a:effectLst>
              </a:rPr>
              <a:t>Disaster Recovery Plan (DRP) </a:t>
            </a:r>
            <a:r>
              <a:rPr lang="id-ID" sz="2000" dirty="0"/>
              <a:t>adalah </a:t>
            </a:r>
            <a:r>
              <a:rPr lang="id-ID" sz="2000" dirty="0">
                <a:solidFill>
                  <a:srgbClr val="C00000"/>
                </a:solidFill>
              </a:rPr>
              <a:t>sekumpulan aksi dan proses</a:t>
            </a:r>
            <a:r>
              <a:rPr lang="id-ID" sz="2000" dirty="0"/>
              <a:t> yang mendefinisikan rangkaian </a:t>
            </a:r>
            <a:r>
              <a:rPr lang="id-ID" sz="2000" dirty="0">
                <a:solidFill>
                  <a:srgbClr val="C00000"/>
                </a:solidFill>
              </a:rPr>
              <a:t>prosedur</a:t>
            </a:r>
            <a:r>
              <a:rPr lang="id-ID" sz="2000" dirty="0"/>
              <a:t> yang </a:t>
            </a:r>
            <a:r>
              <a:rPr lang="id-ID" sz="2000" dirty="0">
                <a:solidFill>
                  <a:srgbClr val="C00000"/>
                </a:solidFill>
              </a:rPr>
              <a:t>harus dilakukan saat terjadi keadaan darurat</a:t>
            </a:r>
            <a:r>
              <a:rPr lang="id-ID" sz="2000" dirty="0"/>
              <a:t>, untuk </a:t>
            </a:r>
            <a:r>
              <a:rPr lang="id-ID" sz="2000" dirty="0">
                <a:solidFill>
                  <a:srgbClr val="C00000"/>
                </a:solidFill>
              </a:rPr>
              <a:t>memastikan tercapainya suatu kondisi pulih </a:t>
            </a:r>
            <a:r>
              <a:rPr lang="id-ID" sz="2000" dirty="0"/>
              <a:t>dalam waktu yang ditentukan sehingga perusahaan tersebut mampu </a:t>
            </a:r>
            <a:r>
              <a:rPr lang="id-ID" sz="2000" dirty="0">
                <a:solidFill>
                  <a:srgbClr val="C00000"/>
                </a:solidFill>
              </a:rPr>
              <a:t>melanjutkan fungsinya </a:t>
            </a:r>
            <a:r>
              <a:rPr lang="id-ID" sz="2000" dirty="0"/>
              <a:t>dengan </a:t>
            </a:r>
            <a:r>
              <a:rPr lang="id-ID" sz="2000" dirty="0">
                <a:solidFill>
                  <a:srgbClr val="C00000"/>
                </a:solidFill>
              </a:rPr>
              <a:t>kerugian minimal</a:t>
            </a:r>
            <a:r>
              <a:rPr lang="id-ID" sz="2000" dirty="0"/>
              <a:t>.</a:t>
            </a:r>
          </a:p>
          <a:p>
            <a:pPr>
              <a:spcBef>
                <a:spcPts val="1200"/>
              </a:spcBef>
            </a:pPr>
            <a:r>
              <a:rPr lang="id-ID" sz="2000" b="1" dirty="0"/>
              <a:t>DRP</a:t>
            </a:r>
            <a:r>
              <a:rPr lang="id-ID" sz="2000" dirty="0"/>
              <a:t> adalah </a:t>
            </a:r>
            <a:r>
              <a:rPr lang="id-ID" sz="2000" dirty="0">
                <a:solidFill>
                  <a:srgbClr val="C00000"/>
                </a:solidFill>
              </a:rPr>
              <a:t>proses, kebijakan</a:t>
            </a:r>
            <a:r>
              <a:rPr lang="id-ID" sz="2000" dirty="0"/>
              <a:t>, dan </a:t>
            </a:r>
            <a:r>
              <a:rPr lang="id-ID" sz="2000" dirty="0">
                <a:solidFill>
                  <a:srgbClr val="C00000"/>
                </a:solidFill>
              </a:rPr>
              <a:t>prosedur</a:t>
            </a:r>
            <a:r>
              <a:rPr lang="id-ID" sz="2000" dirty="0"/>
              <a:t> yang berkaitan dengan </a:t>
            </a:r>
            <a:r>
              <a:rPr lang="id-ID" sz="2000" dirty="0">
                <a:solidFill>
                  <a:srgbClr val="C00000"/>
                </a:solidFill>
              </a:rPr>
              <a:t>persiapan untuk pemulihan </a:t>
            </a:r>
            <a:r>
              <a:rPr lang="id-ID" sz="2000" dirty="0"/>
              <a:t>atau kelanjutan dari infrastruktur teknologi yang penting bagi organisasi </a:t>
            </a:r>
            <a:r>
              <a:rPr lang="id-ID" sz="2000" dirty="0">
                <a:solidFill>
                  <a:srgbClr val="C00000"/>
                </a:solidFill>
              </a:rPr>
              <a:t>setelah terjadi bencana</a:t>
            </a:r>
            <a:r>
              <a:rPr lang="id-ID" sz="2000" dirty="0"/>
              <a:t>, baik karena alam ataupun ulah manusia.</a:t>
            </a:r>
          </a:p>
          <a:p>
            <a:pPr>
              <a:spcBef>
                <a:spcPts val="1200"/>
              </a:spcBef>
            </a:pPr>
            <a:r>
              <a:rPr lang="en-US" sz="2000" dirty="0"/>
              <a:t>Proses </a:t>
            </a:r>
            <a:r>
              <a:rPr lang="en-US" sz="2000" dirty="0" err="1"/>
              <a:t>pembangunan</a:t>
            </a:r>
            <a:r>
              <a:rPr lang="en-US" sz="2000" dirty="0"/>
              <a:t> </a:t>
            </a:r>
            <a:r>
              <a:rPr lang="en-US" sz="2000" i="1" dirty="0"/>
              <a:t>Disaster Recovery Plan </a:t>
            </a:r>
            <a:r>
              <a:rPr lang="en-US" sz="2000" dirty="0" err="1"/>
              <a:t>disebut</a:t>
            </a:r>
            <a:r>
              <a:rPr lang="en-US" sz="2000" dirty="0"/>
              <a:t> </a:t>
            </a:r>
            <a:r>
              <a:rPr lang="en-US" sz="2000" i="1" dirty="0"/>
              <a:t>Disaster Recovery Planning.</a:t>
            </a:r>
            <a:endParaRPr lang="id-ID" sz="2000" i="1" dirty="0"/>
          </a:p>
        </p:txBody>
      </p:sp>
    </p:spTree>
    <p:extLst>
      <p:ext uri="{BB962C8B-B14F-4D97-AF65-F5344CB8AC3E}">
        <p14:creationId xmlns:p14="http://schemas.microsoft.com/office/powerpoint/2010/main" val="29435629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1268</TotalTime>
  <Words>1483</Words>
  <Application>Microsoft Office PowerPoint</Application>
  <PresentationFormat>Custom</PresentationFormat>
  <Paragraphs>139</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Berlin Sans FB Demi</vt:lpstr>
      <vt:lpstr>Calibri</vt:lpstr>
      <vt:lpstr>Cambria</vt:lpstr>
      <vt:lpstr>Adjacency</vt:lpstr>
      <vt:lpstr> Business Continuity and  Disaster Recovery Plan </vt:lpstr>
      <vt:lpstr>Pendahuluan</vt:lpstr>
      <vt:lpstr>Pendahuluan</vt:lpstr>
      <vt:lpstr>Business Continuity Plan</vt:lpstr>
      <vt:lpstr>Business Continuity Plan</vt:lpstr>
      <vt:lpstr>Business Continuity Plan</vt:lpstr>
      <vt:lpstr>Langkah-langkah Membangun  BCP </vt:lpstr>
      <vt:lpstr>Langkah-langkah Membangun  BCP </vt:lpstr>
      <vt:lpstr>Disaster Recovery Plan</vt:lpstr>
      <vt:lpstr>Disaster Recovery Plan</vt:lpstr>
      <vt:lpstr>Tujuan Disaster Recovery Plan</vt:lpstr>
      <vt:lpstr>BCP &amp; DRP </vt:lpstr>
      <vt:lpstr>BCP &amp; DRP </vt:lpstr>
      <vt:lpstr>Komponen Disaster Recovery Planning </vt:lpstr>
      <vt:lpstr>Tahapan Pembangunan DRP</vt:lpstr>
      <vt:lpstr>Tahapan Pembangunan DRP</vt:lpstr>
      <vt:lpstr>Tahapan Pembangunan DRP</vt:lpstr>
      <vt:lpstr>Tahapan Pembangunan DRP</vt:lpstr>
      <vt:lpstr>Tahapan Pembangunan DRP</vt:lpstr>
      <vt:lpstr>Tahapan Pembangunan DRP</vt:lpstr>
      <vt:lpstr>Tahapan Pembangunan DRP</vt:lpstr>
      <vt:lpstr>Tahapan Pembangunan DRP</vt:lpstr>
      <vt:lpstr>Tahapan Pembangunan DRP</vt:lpstr>
      <vt:lpstr>Tahapan Pembangunan DRP</vt:lpstr>
      <vt:lpstr>Tahapan Pembangunan DRP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DISASTER RECOVERY</dc:title>
  <dc:creator>DELL</dc:creator>
  <cp:lastModifiedBy>Rama</cp:lastModifiedBy>
  <cp:revision>25</cp:revision>
  <dcterms:created xsi:type="dcterms:W3CDTF">2015-12-18T00:44:35Z</dcterms:created>
  <dcterms:modified xsi:type="dcterms:W3CDTF">2019-12-18T11:00:40Z</dcterms:modified>
</cp:coreProperties>
</file>