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73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6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5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6978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3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94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74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21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7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2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9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8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0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C95F04-0851-417A-9D50-8F70F97F92DE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49130-1455-4945-9489-DF00AF5B4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34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9383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PASAR MONOPOLISTIK</a:t>
            </a:r>
            <a:endParaRPr lang="en-US" sz="7200" b="1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320040"/>
            <a:ext cx="77343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DEFERENSIASI PRODUK</a:t>
            </a:r>
            <a:endParaRPr lang="en-US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463040"/>
            <a:ext cx="10901362" cy="5066348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 err="1" smtClean="0">
                <a:latin typeface="Berlin Sans FB Demi" panose="020E0802020502020306" pitchFamily="34" charset="0"/>
              </a:rPr>
              <a:t>Variasi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komoditas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menimbulkan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keuntungan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bagi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produsen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maupun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konsumen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 err="1" smtClean="0">
                <a:latin typeface="Berlin Sans FB Demi" panose="020E0802020502020306" pitchFamily="34" charset="0"/>
              </a:rPr>
              <a:t>Bagi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Konsumen</a:t>
            </a:r>
            <a:r>
              <a:rPr lang="en-US" sz="2800" dirty="0" smtClean="0">
                <a:latin typeface="Berlin Sans FB Demi" panose="020E0802020502020306" pitchFamily="34" charset="0"/>
              </a:rPr>
              <a:t> :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pilihan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produk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menjadi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lebih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beraneka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ragam</a:t>
            </a:r>
            <a:r>
              <a:rPr lang="en-US" sz="2800" dirty="0" smtClean="0">
                <a:latin typeface="Berlin Sans FB Demi" panose="020E0802020502020306" pitchFamily="34" charset="0"/>
              </a:rPr>
              <a:t>,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sehingga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konsumen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dapat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memilih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produk</a:t>
            </a:r>
            <a:r>
              <a:rPr lang="en-US" sz="2800" dirty="0" smtClean="0">
                <a:latin typeface="Berlin Sans FB Demi" panose="020E0802020502020306" pitchFamily="34" charset="0"/>
              </a:rPr>
              <a:t> yang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benar-benar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sesuai</a:t>
            </a:r>
            <a:r>
              <a:rPr lang="en-US" sz="2800" dirty="0" smtClean="0">
                <a:latin typeface="Berlin Sans FB Demi" panose="020E0802020502020306" pitchFamily="34" charset="0"/>
              </a:rPr>
              <a:t> dg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keinginannya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 err="1" smtClean="0">
                <a:latin typeface="Berlin Sans FB Demi" panose="020E0802020502020306" pitchFamily="34" charset="0"/>
              </a:rPr>
              <a:t>Bagi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Produsen</a:t>
            </a:r>
            <a:r>
              <a:rPr lang="en-US" sz="2800" dirty="0" smtClean="0">
                <a:latin typeface="Berlin Sans FB Demi" panose="020E0802020502020306" pitchFamily="34" charset="0"/>
              </a:rPr>
              <a:t> : agar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produk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memiliki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daya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tarik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khusus</a:t>
            </a:r>
            <a:r>
              <a:rPr lang="en-US" sz="2800" dirty="0" smtClean="0">
                <a:latin typeface="Berlin Sans FB Demi" panose="020E0802020502020306" pitchFamily="34" charset="0"/>
              </a:rPr>
              <a:t>,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maka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prsh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melakukan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deferensiasi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produk</a:t>
            </a:r>
            <a:r>
              <a:rPr lang="en-US" sz="2800" dirty="0" smtClean="0">
                <a:latin typeface="Berlin Sans FB Demi" panose="020E0802020502020306" pitchFamily="34" charset="0"/>
              </a:rPr>
              <a:t>. Dg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dmkn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deferensiasi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produk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dpt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menciptakan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suatu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bentuk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monopoli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krn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dpt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menghambat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prsh</a:t>
            </a:r>
            <a:r>
              <a:rPr lang="en-US" sz="2800" dirty="0" smtClean="0">
                <a:latin typeface="Berlin Sans FB Demi" panose="020E0802020502020306" pitchFamily="34" charset="0"/>
              </a:rPr>
              <a:t> lain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unt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menarik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para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langganannya</a:t>
            </a:r>
            <a:r>
              <a:rPr lang="en-US" sz="2800" dirty="0" smtClean="0">
                <a:latin typeface="Berlin Sans FB Demi" panose="020E0802020502020306" pitchFamily="34" charset="0"/>
              </a:rPr>
              <a:t>.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Sehingga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prsh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bisa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tetap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menjual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walaupun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harga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dinaikkan</a:t>
            </a:r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5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548639"/>
            <a:ext cx="8943975" cy="120872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PERKEMBANGAN TEKNOLOGI DAN INOVASI</a:t>
            </a:r>
            <a:endParaRPr lang="en-US" sz="3600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42925" y="2000251"/>
            <a:ext cx="10972799" cy="3386137"/>
          </a:xfrm>
        </p:spPr>
        <p:txBody>
          <a:bodyPr>
            <a:noAutofit/>
          </a:bodyPr>
          <a:lstStyle/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dirty="0" err="1" smtClean="0">
                <a:latin typeface="Berlin Sans FB Demi" panose="020E0802020502020306" pitchFamily="34" charset="0"/>
              </a:rPr>
              <a:t>Pengembangan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teknologi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dan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inovasi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dlm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jk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pendek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dapat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mencapai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keuntungan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di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atas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normal,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namun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dlm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jk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panjang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dorongan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untuk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melakukan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perbaikan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teknologi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dan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inovasi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sangat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terbatas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,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karena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pd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pasar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monopolistik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dalam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jk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panjang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prsh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hanya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memperoleh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 smtClean="0">
                <a:latin typeface="Berlin Sans FB Demi" panose="020E0802020502020306" pitchFamily="34" charset="0"/>
              </a:rPr>
              <a:t>keuntungan</a:t>
            </a:r>
            <a:r>
              <a:rPr lang="en-US" altLang="en-US" sz="3200" dirty="0" smtClean="0">
                <a:latin typeface="Berlin Sans FB Demi" panose="020E0802020502020306" pitchFamily="34" charset="0"/>
              </a:rPr>
              <a:t> normal. </a:t>
            </a:r>
          </a:p>
        </p:txBody>
      </p:sp>
    </p:spTree>
    <p:extLst>
      <p:ext uri="{BB962C8B-B14F-4D97-AF65-F5344CB8AC3E}">
        <p14:creationId xmlns:p14="http://schemas.microsoft.com/office/powerpoint/2010/main" val="3228204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275" y="1020128"/>
            <a:ext cx="9372600" cy="89439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PROMOSI PENJUALAN (DG IKLAN)</a:t>
            </a:r>
            <a:endParaRPr lang="en-US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595437" y="2071688"/>
            <a:ext cx="8834438" cy="307181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 err="1" smtClean="0">
                <a:latin typeface="Berlin Sans FB Demi" panose="020E0802020502020306" pitchFamily="34" charset="0"/>
              </a:rPr>
              <a:t>Tujuan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Iklan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:</a:t>
            </a:r>
          </a:p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i="1" dirty="0" smtClean="0">
                <a:latin typeface="Berlin Sans FB Demi" panose="020E0802020502020306" pitchFamily="34" charset="0"/>
              </a:rPr>
              <a:t>Information advertising</a:t>
            </a:r>
          </a:p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 err="1" smtClean="0">
                <a:latin typeface="Berlin Sans FB Demi" panose="020E0802020502020306" pitchFamily="34" charset="0"/>
              </a:rPr>
              <a:t>Menjelaskan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mutu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produk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yg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sangat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baik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(</a:t>
            </a:r>
            <a:r>
              <a:rPr lang="en-US" altLang="en-US" sz="2800" i="1" dirty="0" smtClean="0">
                <a:latin typeface="Berlin Sans FB Demi" panose="020E0802020502020306" pitchFamily="34" charset="0"/>
              </a:rPr>
              <a:t>Competitive advertising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)</a:t>
            </a:r>
          </a:p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 err="1" smtClean="0">
                <a:latin typeface="Berlin Sans FB Demi" panose="020E0802020502020306" pitchFamily="34" charset="0"/>
              </a:rPr>
              <a:t>Memelihara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hubungan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baik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dg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konsumen</a:t>
            </a:r>
            <a:endParaRPr lang="en-US" altLang="en-US" sz="2800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102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DISTRIBUSI PENDAPATAN</a:t>
            </a:r>
            <a:endParaRPr lang="en-US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46111" y="1495705"/>
            <a:ext cx="10641014" cy="4833658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latin typeface="Berlin Sans FB Demi" panose="020E0802020502020306" pitchFamily="34" charset="0"/>
              </a:rPr>
              <a:t>Persaingan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monoposlitik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mengakibatkan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corak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distribusi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pendapatan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seimbang</a:t>
            </a:r>
            <a:r>
              <a:rPr lang="en-US" altLang="en-US" sz="2800" dirty="0">
                <a:latin typeface="Berlin Sans FB Demi" panose="020E0802020502020306" pitchFamily="34" charset="0"/>
              </a:rPr>
              <a:t> (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merata</a:t>
            </a:r>
            <a:r>
              <a:rPr lang="en-US" altLang="en-US" sz="2800" dirty="0">
                <a:latin typeface="Berlin Sans FB Demi" panose="020E0802020502020306" pitchFamily="34" charset="0"/>
              </a:rPr>
              <a:t>) yang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sama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sifatnya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seperti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pasar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persaingan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sempurna</a:t>
            </a:r>
            <a:endParaRPr lang="en-US" altLang="en-US" sz="2800" dirty="0">
              <a:latin typeface="Berlin Sans FB Demi" panose="020E0802020502020306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latin typeface="Berlin Sans FB Demi" panose="020E0802020502020306" pitchFamily="34" charset="0"/>
              </a:rPr>
              <a:t>Tidak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terdapat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keuntungan</a:t>
            </a:r>
            <a:r>
              <a:rPr lang="en-US" altLang="en-US" sz="2800" dirty="0">
                <a:latin typeface="Berlin Sans FB Demi" panose="020E0802020502020306" pitchFamily="34" charset="0"/>
              </a:rPr>
              <a:t> yang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berlebihan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jangka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panjang</a:t>
            </a:r>
            <a:r>
              <a:rPr lang="en-US" altLang="en-US" sz="2800" dirty="0">
                <a:latin typeface="Berlin Sans FB Demi" panose="020E0802020502020306" pitchFamily="34" charset="0"/>
              </a:rPr>
              <a:t>,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maka</a:t>
            </a:r>
            <a:r>
              <a:rPr lang="en-US" altLang="en-US" sz="2800" dirty="0">
                <a:latin typeface="Berlin Sans FB Demi" panose="020E0802020502020306" pitchFamily="34" charset="0"/>
              </a:rPr>
              <a:t> para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pengusaha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pemilik</a:t>
            </a:r>
            <a:r>
              <a:rPr lang="en-US" altLang="en-US" sz="2800" dirty="0">
                <a:latin typeface="Berlin Sans FB Demi" panose="020E0802020502020306" pitchFamily="34" charset="0"/>
              </a:rPr>
              <a:t> modal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tidak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memperoleh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pendapatan</a:t>
            </a:r>
            <a:r>
              <a:rPr lang="en-US" altLang="en-US" sz="2800" dirty="0">
                <a:latin typeface="Berlin Sans FB Demi" panose="020E0802020502020306" pitchFamily="34" charset="0"/>
              </a:rPr>
              <a:t> yang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berlebihan</a:t>
            </a:r>
            <a:endParaRPr lang="en-US" altLang="en-US" sz="2800" dirty="0">
              <a:latin typeface="Berlin Sans FB Demi" panose="020E0802020502020306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Berlin Sans FB Demi" panose="020E0802020502020306" pitchFamily="34" charset="0"/>
              </a:rPr>
              <a:t>Di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pasar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terdapat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banyak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perusahaan</a:t>
            </a:r>
            <a:r>
              <a:rPr lang="en-US" altLang="en-US" sz="2800" dirty="0">
                <a:latin typeface="Berlin Sans FB Demi" panose="020E0802020502020306" pitchFamily="34" charset="0"/>
              </a:rPr>
              <a:t>, yang </a:t>
            </a:r>
            <a:r>
              <a:rPr lang="en-US" altLang="en-US" sz="2800" dirty="0" err="1" smtClean="0">
                <a:latin typeface="Berlin Sans FB Demi" panose="020E0802020502020306" pitchFamily="34" charset="0"/>
              </a:rPr>
              <a:t>berarti</a:t>
            </a:r>
            <a:r>
              <a:rPr lang="en-US" alt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keuntungan</a:t>
            </a:r>
            <a:r>
              <a:rPr lang="en-US" altLang="en-US" sz="2800" dirty="0">
                <a:latin typeface="Berlin Sans FB Demi" panose="020E0802020502020306" pitchFamily="34" charset="0"/>
              </a:rPr>
              <a:t> normal yang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diperoleh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akan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dibagikan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kepada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sejumlah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pemilik</a:t>
            </a:r>
            <a:r>
              <a:rPr lang="en-US" altLang="en-US" sz="2800" dirty="0">
                <a:latin typeface="Berlin Sans FB Demi" panose="020E0802020502020306" pitchFamily="34" charset="0"/>
              </a:rPr>
              <a:t> modal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pengusaha</a:t>
            </a:r>
            <a:r>
              <a:rPr lang="en-US" altLang="en-US" sz="2800" dirty="0">
                <a:latin typeface="Berlin Sans FB Demi" panose="020E0802020502020306" pitchFamily="34" charset="0"/>
              </a:rPr>
              <a:t> yang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banyak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jumlahnya</a:t>
            </a:r>
            <a:r>
              <a:rPr lang="en-US" altLang="en-US" sz="2800" dirty="0">
                <a:latin typeface="Berlin Sans FB Demi" panose="020E08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0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  <a:effectLst/>
                <a:latin typeface="Berlin Sans FB Demi" panose="020E0802020502020306" pitchFamily="34" charset="0"/>
              </a:rPr>
              <a:t>DEFINISI</a:t>
            </a:r>
            <a:endParaRPr lang="en-US" dirty="0">
              <a:solidFill>
                <a:srgbClr val="FFC000"/>
              </a:solidFill>
              <a:effectLst/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7326"/>
            <a:ext cx="10583863" cy="4791074"/>
          </a:xfrm>
        </p:spPr>
        <p:txBody>
          <a:bodyPr>
            <a:normAutofit/>
          </a:bodyPr>
          <a:lstStyle/>
          <a:p>
            <a:pPr marL="411163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err="1">
                <a:latin typeface="Berlin Sans FB Demi" panose="020E0802020502020306" pitchFamily="34" charset="0"/>
              </a:rPr>
              <a:t>Didefinisikan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sebagai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pasar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dengan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banyak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produsen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menghasilkan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komoditas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berbeda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karakteristik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411163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err="1">
                <a:latin typeface="Berlin Sans FB Demi" panose="020E0802020502020306" pitchFamily="34" charset="0"/>
              </a:rPr>
              <a:t>Aspek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diferensiasi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komoditas</a:t>
            </a:r>
            <a:r>
              <a:rPr lang="en-US" sz="2400" dirty="0">
                <a:latin typeface="Berlin Sans FB Demi" panose="020E0802020502020306" pitchFamily="34" charset="0"/>
              </a:rPr>
              <a:t>:</a:t>
            </a:r>
          </a:p>
          <a:p>
            <a:pPr marL="920750" indent="-457200" algn="just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2400" dirty="0" err="1">
                <a:latin typeface="Berlin Sans FB Demi" panose="020E0802020502020306" pitchFamily="34" charset="0"/>
              </a:rPr>
              <a:t>Perbedaan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bentuk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fisik</a:t>
            </a:r>
            <a:r>
              <a:rPr lang="en-US" sz="2400" dirty="0">
                <a:latin typeface="Berlin Sans FB Demi" panose="020E0802020502020306" pitchFamily="34" charset="0"/>
              </a:rPr>
              <a:t> (design)</a:t>
            </a:r>
          </a:p>
          <a:p>
            <a:pPr marL="920750" indent="-457200" algn="just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2400" dirty="0" err="1">
                <a:latin typeface="Berlin Sans FB Demi" panose="020E0802020502020306" pitchFamily="34" charset="0"/>
              </a:rPr>
              <a:t>Perbedaan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merk</a:t>
            </a:r>
            <a:r>
              <a:rPr lang="en-US" sz="2400" dirty="0">
                <a:latin typeface="Berlin Sans FB Demi" panose="020E0802020502020306" pitchFamily="34" charset="0"/>
              </a:rPr>
              <a:t>, logo</a:t>
            </a:r>
          </a:p>
          <a:p>
            <a:pPr marL="920750" indent="-457200" algn="just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2400" dirty="0" err="1">
                <a:latin typeface="Berlin Sans FB Demi" panose="020E0802020502020306" pitchFamily="34" charset="0"/>
              </a:rPr>
              <a:t>Perbedaan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dalam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jangka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waktu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kredit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920750" indent="-457200" algn="just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2400" dirty="0" err="1">
                <a:latin typeface="Berlin Sans FB Demi" panose="020E0802020502020306" pitchFamily="34" charset="0"/>
              </a:rPr>
              <a:t>Perbedaan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dalam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ketersediaan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komoditas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920750" indent="-457200" algn="just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2400" dirty="0" err="1">
                <a:latin typeface="Berlin Sans FB Demi" panose="020E0802020502020306" pitchFamily="34" charset="0"/>
              </a:rPr>
              <a:t>Perbedaan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dalam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pelayanan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920750" indent="-457200" algn="just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sz="2400" dirty="0" err="1">
                <a:latin typeface="Berlin Sans FB Demi" panose="020E0802020502020306" pitchFamily="34" charset="0"/>
              </a:rPr>
              <a:t>dll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920750" indent="-457200" algn="just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endParaRPr lang="en-US" sz="2400" dirty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2" y="885803"/>
            <a:ext cx="7907310" cy="71438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solidFill>
                  <a:srgbClr val="FFC000"/>
                </a:solidFill>
                <a:latin typeface="Berlin Sans FB Demi" panose="020E0802020502020306" pitchFamily="34" charset="0"/>
              </a:rPr>
              <a:t>CIRI-CIRI PASAR MONOPOLISTIK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785812" y="2057400"/>
            <a:ext cx="10829925" cy="382905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 err="1">
                <a:latin typeface="Berlin Sans FB Demi" panose="020E0802020502020306" pitchFamily="34" charset="0"/>
              </a:rPr>
              <a:t>Terdapat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cukup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banyak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pengusaha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 err="1">
                <a:latin typeface="Berlin Sans FB Demi" panose="020E0802020502020306" pitchFamily="34" charset="0"/>
              </a:rPr>
              <a:t>Komodititas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berbeda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karakteristik</a:t>
            </a:r>
            <a:r>
              <a:rPr lang="en-US" sz="2800" dirty="0">
                <a:latin typeface="Berlin Sans FB Demi" panose="020E0802020502020306" pitchFamily="34" charset="0"/>
              </a:rPr>
              <a:t> (</a:t>
            </a:r>
            <a:r>
              <a:rPr lang="en-US" sz="2800" i="1" dirty="0">
                <a:latin typeface="Berlin Sans FB Demi" panose="020E0802020502020306" pitchFamily="34" charset="0"/>
              </a:rPr>
              <a:t>differentiated product</a:t>
            </a:r>
            <a:r>
              <a:rPr lang="en-US" sz="2800" dirty="0">
                <a:latin typeface="Berlin Sans FB Demi" panose="020E0802020502020306" pitchFamily="34" charset="0"/>
              </a:rPr>
              <a:t>) </a:t>
            </a:r>
            <a:r>
              <a:rPr lang="en-US" sz="2800" dirty="0">
                <a:latin typeface="Berlin Sans FB Demi" panose="020E0802020502020306" pitchFamily="34" charset="0"/>
                <a:sym typeface="Symbol"/>
              </a:rPr>
              <a:t> design, </a:t>
            </a:r>
            <a:r>
              <a:rPr lang="en-US" sz="2800" dirty="0" err="1">
                <a:latin typeface="Berlin Sans FB Demi" panose="020E0802020502020306" pitchFamily="34" charset="0"/>
                <a:sym typeface="Symbol"/>
              </a:rPr>
              <a:t>merk</a:t>
            </a:r>
            <a:r>
              <a:rPr lang="en-US" sz="2800" dirty="0">
                <a:latin typeface="Berlin Sans FB Demi" panose="020E0802020502020306" pitchFamily="34" charset="0"/>
                <a:sym typeface="Symbol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  <a:sym typeface="Symbol"/>
              </a:rPr>
              <a:t>mutu</a:t>
            </a:r>
            <a:r>
              <a:rPr lang="en-US" sz="2800" dirty="0">
                <a:latin typeface="Berlin Sans FB Demi" panose="020E0802020502020306" pitchFamily="34" charset="0"/>
                <a:sym typeface="Symbol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  <a:sym typeface="Symbol"/>
              </a:rPr>
              <a:t>kemasan</a:t>
            </a:r>
            <a:r>
              <a:rPr lang="en-US" sz="2800" dirty="0">
                <a:latin typeface="Berlin Sans FB Demi" panose="020E0802020502020306" pitchFamily="34" charset="0"/>
                <a:sym typeface="Symbol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  <a:sym typeface="Symbol"/>
              </a:rPr>
              <a:t>pelayanan</a:t>
            </a:r>
            <a:r>
              <a:rPr lang="en-US" sz="2800" dirty="0">
                <a:latin typeface="Berlin Sans FB Demi" panose="020E0802020502020306" pitchFamily="34" charset="0"/>
                <a:sym typeface="Symbol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  <a:sym typeface="Symbol"/>
              </a:rPr>
              <a:t>purna</a:t>
            </a:r>
            <a:r>
              <a:rPr lang="en-US" sz="2800" dirty="0">
                <a:latin typeface="Berlin Sans FB Demi" panose="020E0802020502020306" pitchFamily="34" charset="0"/>
                <a:sym typeface="Symbol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  <a:sym typeface="Symbol"/>
              </a:rPr>
              <a:t>jual</a:t>
            </a:r>
            <a:r>
              <a:rPr lang="en-US" sz="2800" dirty="0">
                <a:latin typeface="Berlin Sans FB Demi" panose="020E0802020502020306" pitchFamily="34" charset="0"/>
                <a:sym typeface="Symbol"/>
              </a:rPr>
              <a:t>.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Berlin Sans FB Demi" panose="020E0802020502020306" pitchFamily="34" charset="0"/>
              </a:rPr>
              <a:t>Perusahaan </a:t>
            </a:r>
            <a:r>
              <a:rPr lang="en-US" sz="2800" dirty="0" err="1">
                <a:latin typeface="Berlin Sans FB Demi" panose="020E0802020502020306" pitchFamily="34" charset="0"/>
              </a:rPr>
              <a:t>memiliki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sedikit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kekuasaan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unt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mempengaruhi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latin typeface="Berlin Sans FB Demi" panose="020E0802020502020306" pitchFamily="34" charset="0"/>
              </a:rPr>
              <a:t> (</a:t>
            </a:r>
            <a:r>
              <a:rPr lang="en-US" sz="2800" dirty="0" err="1">
                <a:latin typeface="Berlin Sans FB Demi" panose="020E0802020502020306" pitchFamily="34" charset="0"/>
              </a:rPr>
              <a:t>karena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msh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punya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pembeli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setia</a:t>
            </a:r>
            <a:r>
              <a:rPr lang="en-US" sz="2800" dirty="0">
                <a:latin typeface="Berlin Sans FB Demi" panose="020E0802020502020306" pitchFamily="34" charset="0"/>
              </a:rPr>
              <a:t>)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 err="1">
                <a:latin typeface="Berlin Sans FB Demi" panose="020E0802020502020306" pitchFamily="34" charset="0"/>
              </a:rPr>
              <a:t>Keluar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masuk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pasar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sangat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mudah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 err="1">
                <a:latin typeface="Berlin Sans FB Demi" panose="020E0802020502020306" pitchFamily="34" charset="0"/>
              </a:rPr>
              <a:t>Persaingan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promosi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penjualan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sangat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aktif</a:t>
            </a:r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510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320040"/>
            <a:ext cx="8234362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FFC000"/>
                </a:solidFill>
                <a:latin typeface="Berlin Sans FB Demi" panose="020E0802020502020306" pitchFamily="34" charset="0"/>
              </a:rPr>
              <a:t>KEUNTUNGAN MAKSIMUM DALAM PASAR MONOPOLISTIK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103312" y="2052919"/>
            <a:ext cx="10298113" cy="384782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latin typeface="Berlin Sans FB Demi" panose="020E0802020502020306" pitchFamily="34" charset="0"/>
              </a:rPr>
              <a:t>Kurva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permintaan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lebih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elastis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drpd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yg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dihadapi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monopoli</a:t>
            </a:r>
            <a:r>
              <a:rPr lang="en-US" altLang="en-US" sz="2800" dirty="0">
                <a:latin typeface="Berlin Sans FB Demi" panose="020E0802020502020306" pitchFamily="34" charset="0"/>
              </a:rPr>
              <a:t> :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Jika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perusahaan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menaikkan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harga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maka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jumlah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komoditas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yg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dijual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menjadi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sangat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berkurang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bila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perusahaan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menurunkan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harga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maka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jumlah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komoditas</a:t>
            </a:r>
            <a:r>
              <a:rPr lang="en-US" altLang="en-US" sz="2800" dirty="0">
                <a:latin typeface="Berlin Sans FB Demi" panose="020E0802020502020306" pitchFamily="34" charset="0"/>
              </a:rPr>
              <a:t> yang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dijual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bertambah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lebih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banyak</a:t>
            </a:r>
            <a:r>
              <a:rPr lang="en-US" altLang="en-US" sz="2800" dirty="0">
                <a:latin typeface="Berlin Sans FB Demi" panose="020E0802020502020306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800" dirty="0" err="1">
                <a:latin typeface="Berlin Sans FB Demi" panose="020E0802020502020306" pitchFamily="34" charset="0"/>
              </a:rPr>
              <a:t>Karena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tidak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elastis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sempurna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spt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pada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persaingan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sempurna</a:t>
            </a:r>
            <a:r>
              <a:rPr lang="en-US" altLang="en-US" sz="2800" dirty="0">
                <a:latin typeface="Berlin Sans FB Demi" panose="020E0802020502020306" pitchFamily="34" charset="0"/>
              </a:rPr>
              <a:t>,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maka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kurva</a:t>
            </a:r>
            <a:r>
              <a:rPr lang="en-US" altLang="en-US" sz="2800" dirty="0">
                <a:latin typeface="Berlin Sans FB Demi" panose="020E0802020502020306" pitchFamily="34" charset="0"/>
              </a:rPr>
              <a:t> MR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tidak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berhimpit</a:t>
            </a:r>
            <a:r>
              <a:rPr lang="en-US" altLang="en-US" sz="2800" dirty="0">
                <a:latin typeface="Berlin Sans FB Demi" panose="020E0802020502020306" pitchFamily="34" charset="0"/>
              </a:rPr>
              <a:t> dg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kurva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permintaan</a:t>
            </a:r>
            <a:r>
              <a:rPr lang="en-US" altLang="en-US" sz="2800" dirty="0">
                <a:latin typeface="Berlin Sans FB Demi" panose="020E0802020502020306" pitchFamily="34" charset="0"/>
              </a:rPr>
              <a:t>,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altLang="en-US" sz="2800" dirty="0">
                <a:latin typeface="Berlin Sans FB Demi" panose="020E0802020502020306" pitchFamily="34" charset="0"/>
              </a:rPr>
              <a:t> MR di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bawah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kurva</a:t>
            </a:r>
            <a:r>
              <a:rPr lang="en-US" altLang="en-US" sz="2800" dirty="0">
                <a:latin typeface="Berlin Sans FB Demi" panose="020E0802020502020306" pitchFamily="34" charset="0"/>
              </a:rPr>
              <a:t> </a:t>
            </a:r>
            <a:r>
              <a:rPr lang="en-US" altLang="en-US" sz="2800" dirty="0" err="1">
                <a:latin typeface="Berlin Sans FB Demi" panose="020E0802020502020306" pitchFamily="34" charset="0"/>
              </a:rPr>
              <a:t>permintaan</a:t>
            </a:r>
            <a:r>
              <a:rPr lang="en-US" altLang="en-US" sz="2800" dirty="0">
                <a:latin typeface="Berlin Sans FB Demi" panose="020E08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98604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1" y="526392"/>
            <a:ext cx="8667747" cy="642958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KEUNTUNGAN MAKSIMUM JANGKA PENDEK</a:t>
            </a:r>
          </a:p>
        </p:txBody>
      </p:sp>
      <p:grpSp>
        <p:nvGrpSpPr>
          <p:cNvPr id="9219" name="Group 23"/>
          <p:cNvGrpSpPr>
            <a:grpSpLocks/>
          </p:cNvGrpSpPr>
          <p:nvPr/>
        </p:nvGrpSpPr>
        <p:grpSpPr bwMode="auto">
          <a:xfrm>
            <a:off x="2324103" y="1457325"/>
            <a:ext cx="5105398" cy="3443289"/>
            <a:chOff x="571472" y="1142984"/>
            <a:chExt cx="5616576" cy="3967162"/>
          </a:xfrm>
        </p:grpSpPr>
        <p:sp>
          <p:nvSpPr>
            <p:cNvPr id="9221" name="Rectangle 19" descr="Sphere"/>
            <p:cNvSpPr>
              <a:spLocks noChangeArrowheads="1"/>
            </p:cNvSpPr>
            <p:nvPr/>
          </p:nvSpPr>
          <p:spPr bwMode="auto">
            <a:xfrm>
              <a:off x="931835" y="2582846"/>
              <a:ext cx="1800225" cy="346088"/>
            </a:xfrm>
            <a:prstGeom prst="rect">
              <a:avLst/>
            </a:prstGeom>
            <a:pattFill prst="sphere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22" name="Line 4"/>
            <p:cNvSpPr>
              <a:spLocks noChangeShapeType="1"/>
            </p:cNvSpPr>
            <p:nvPr/>
          </p:nvSpPr>
          <p:spPr bwMode="auto">
            <a:xfrm>
              <a:off x="931835" y="1430321"/>
              <a:ext cx="0" cy="3313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5"/>
            <p:cNvSpPr>
              <a:spLocks noChangeShapeType="1"/>
            </p:cNvSpPr>
            <p:nvPr/>
          </p:nvSpPr>
          <p:spPr bwMode="auto">
            <a:xfrm>
              <a:off x="860397" y="4743434"/>
              <a:ext cx="44640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6"/>
            <p:cNvSpPr>
              <a:spLocks noChangeShapeType="1"/>
            </p:cNvSpPr>
            <p:nvPr/>
          </p:nvSpPr>
          <p:spPr bwMode="auto">
            <a:xfrm>
              <a:off x="1363635" y="2078021"/>
              <a:ext cx="3529013" cy="1296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1363635" y="2222484"/>
              <a:ext cx="2952750" cy="1800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8"/>
            <p:cNvSpPr>
              <a:spLocks/>
            </p:cNvSpPr>
            <p:nvPr/>
          </p:nvSpPr>
          <p:spPr bwMode="auto">
            <a:xfrm rot="-408255">
              <a:off x="1292197" y="2151046"/>
              <a:ext cx="4032250" cy="720725"/>
            </a:xfrm>
            <a:custGeom>
              <a:avLst/>
              <a:gdLst>
                <a:gd name="T0" fmla="*/ 0 w 2495"/>
                <a:gd name="T1" fmla="*/ 0 h 499"/>
                <a:gd name="T2" fmla="*/ 1832694 w 2495"/>
                <a:gd name="T3" fmla="*/ 720725 h 499"/>
                <a:gd name="T4" fmla="*/ 4032250 w 2495"/>
                <a:gd name="T5" fmla="*/ 0 h 499"/>
                <a:gd name="T6" fmla="*/ 0 60000 65536"/>
                <a:gd name="T7" fmla="*/ 0 60000 65536"/>
                <a:gd name="T8" fmla="*/ 0 60000 65536"/>
                <a:gd name="T9" fmla="*/ 0 w 2495"/>
                <a:gd name="T10" fmla="*/ 0 h 499"/>
                <a:gd name="T11" fmla="*/ 2495 w 2495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95" h="499">
                  <a:moveTo>
                    <a:pt x="0" y="0"/>
                  </a:moveTo>
                  <a:cubicBezTo>
                    <a:pt x="359" y="249"/>
                    <a:pt x="718" y="499"/>
                    <a:pt x="1134" y="499"/>
                  </a:cubicBezTo>
                  <a:cubicBezTo>
                    <a:pt x="1550" y="499"/>
                    <a:pt x="2268" y="83"/>
                    <a:pt x="2495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9"/>
            <p:cNvSpPr>
              <a:spLocks/>
            </p:cNvSpPr>
            <p:nvPr/>
          </p:nvSpPr>
          <p:spPr bwMode="auto">
            <a:xfrm>
              <a:off x="1579535" y="1646221"/>
              <a:ext cx="2665413" cy="1944687"/>
            </a:xfrm>
            <a:custGeom>
              <a:avLst/>
              <a:gdLst>
                <a:gd name="T0" fmla="*/ 0 w 1679"/>
                <a:gd name="T1" fmla="*/ 1944687 h 1225"/>
                <a:gd name="T2" fmla="*/ 1657350 w 1679"/>
                <a:gd name="T3" fmla="*/ 1081087 h 1225"/>
                <a:gd name="T4" fmla="*/ 2665413 w 1679"/>
                <a:gd name="T5" fmla="*/ 0 h 1225"/>
                <a:gd name="T6" fmla="*/ 0 60000 65536"/>
                <a:gd name="T7" fmla="*/ 0 60000 65536"/>
                <a:gd name="T8" fmla="*/ 0 60000 65536"/>
                <a:gd name="T9" fmla="*/ 0 w 1679"/>
                <a:gd name="T10" fmla="*/ 0 h 1225"/>
                <a:gd name="T11" fmla="*/ 1679 w 1679"/>
                <a:gd name="T12" fmla="*/ 1225 h 1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9" h="1225">
                  <a:moveTo>
                    <a:pt x="0" y="1225"/>
                  </a:moveTo>
                  <a:cubicBezTo>
                    <a:pt x="382" y="1055"/>
                    <a:pt x="764" y="885"/>
                    <a:pt x="1044" y="681"/>
                  </a:cubicBezTo>
                  <a:cubicBezTo>
                    <a:pt x="1324" y="477"/>
                    <a:pt x="1573" y="121"/>
                    <a:pt x="1679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>
              <a:off x="2732060" y="2582846"/>
              <a:ext cx="0" cy="2160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1"/>
            <p:cNvSpPr>
              <a:spLocks noChangeShapeType="1"/>
            </p:cNvSpPr>
            <p:nvPr/>
          </p:nvSpPr>
          <p:spPr bwMode="auto">
            <a:xfrm flipH="1">
              <a:off x="931835" y="2906696"/>
              <a:ext cx="1800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 flipH="1">
              <a:off x="931835" y="2582846"/>
              <a:ext cx="1800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3"/>
            <p:cNvSpPr txBox="1">
              <a:spLocks noChangeArrowheads="1"/>
            </p:cNvSpPr>
            <p:nvPr/>
          </p:nvSpPr>
          <p:spPr bwMode="auto">
            <a:xfrm>
              <a:off x="4027460" y="1430321"/>
              <a:ext cx="1944688" cy="2843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/>
                <a:t>  MC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/>
                <a:t>                  AC</a:t>
              </a:r>
            </a:p>
            <a:p>
              <a:pPr>
                <a:spcBef>
                  <a:spcPct val="50000"/>
                </a:spcBef>
              </a:pPr>
              <a:endParaRPr lang="en-US" altLang="en-US" dirty="0"/>
            </a:p>
            <a:p>
              <a:pPr>
                <a:spcBef>
                  <a:spcPct val="50000"/>
                </a:spcBef>
              </a:pPr>
              <a:endParaRPr lang="en-US" altLang="en-US" dirty="0"/>
            </a:p>
            <a:p>
              <a:pPr>
                <a:spcBef>
                  <a:spcPct val="50000"/>
                </a:spcBef>
              </a:pPr>
              <a:r>
                <a:rPr lang="en-US" altLang="en-US" dirty="0"/>
                <a:t>             D</a:t>
              </a:r>
            </a:p>
            <a:p>
              <a:pPr>
                <a:spcBef>
                  <a:spcPct val="50000"/>
                </a:spcBef>
              </a:pPr>
              <a:endParaRPr lang="en-US" altLang="en-US" dirty="0"/>
            </a:p>
            <a:p>
              <a:pPr>
                <a:spcBef>
                  <a:spcPct val="50000"/>
                </a:spcBef>
              </a:pPr>
              <a:r>
                <a:rPr lang="en-US" altLang="en-US" dirty="0"/>
                <a:t>     MR</a:t>
              </a:r>
            </a:p>
          </p:txBody>
        </p:sp>
        <p:sp>
          <p:nvSpPr>
            <p:cNvPr id="9232" name="Text Box 14"/>
            <p:cNvSpPr txBox="1">
              <a:spLocks noChangeArrowheads="1"/>
            </p:cNvSpPr>
            <p:nvPr/>
          </p:nvSpPr>
          <p:spPr bwMode="auto">
            <a:xfrm>
              <a:off x="787372" y="1142984"/>
              <a:ext cx="1296988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Harga per unit</a:t>
              </a:r>
            </a:p>
          </p:txBody>
        </p:sp>
        <p:sp>
          <p:nvSpPr>
            <p:cNvPr id="9233" name="Text Box 15"/>
            <p:cNvSpPr txBox="1">
              <a:spLocks noChangeArrowheads="1"/>
            </p:cNvSpPr>
            <p:nvPr/>
          </p:nvSpPr>
          <p:spPr bwMode="auto">
            <a:xfrm>
              <a:off x="5253010" y="4527534"/>
              <a:ext cx="93503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output</a:t>
              </a:r>
            </a:p>
          </p:txBody>
        </p:sp>
        <p:sp>
          <p:nvSpPr>
            <p:cNvPr id="9234" name="Text Box 16"/>
            <p:cNvSpPr txBox="1">
              <a:spLocks noChangeArrowheads="1"/>
            </p:cNvSpPr>
            <p:nvPr/>
          </p:nvSpPr>
          <p:spPr bwMode="auto">
            <a:xfrm>
              <a:off x="2516160" y="4743434"/>
              <a:ext cx="6477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Q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9235" name="Text Box 17"/>
            <p:cNvSpPr txBox="1">
              <a:spLocks noChangeArrowheads="1"/>
            </p:cNvSpPr>
            <p:nvPr/>
          </p:nvSpPr>
          <p:spPr bwMode="auto">
            <a:xfrm>
              <a:off x="571472" y="2293921"/>
              <a:ext cx="504825" cy="779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</a:t>
              </a:r>
              <a:r>
                <a:rPr lang="en-US" altLang="en-US" baseline="-25000"/>
                <a:t>1</a:t>
              </a:r>
              <a:endParaRPr lang="en-US" altLang="en-US"/>
            </a:p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9236" name="Oval 18"/>
            <p:cNvSpPr>
              <a:spLocks noChangeArrowheads="1"/>
            </p:cNvSpPr>
            <p:nvPr/>
          </p:nvSpPr>
          <p:spPr bwMode="auto">
            <a:xfrm>
              <a:off x="2660622" y="2978134"/>
              <a:ext cx="142875" cy="1444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7" name="Text Box 20"/>
            <p:cNvSpPr txBox="1">
              <a:spLocks noChangeArrowheads="1"/>
            </p:cNvSpPr>
            <p:nvPr/>
          </p:nvSpPr>
          <p:spPr bwMode="auto">
            <a:xfrm>
              <a:off x="2587597" y="2293921"/>
              <a:ext cx="865188" cy="779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  C</a:t>
              </a:r>
            </a:p>
            <a:p>
              <a:pPr>
                <a:spcBef>
                  <a:spcPct val="50000"/>
                </a:spcBef>
              </a:pPr>
              <a:r>
                <a:rPr lang="en-US" altLang="en-US"/>
                <a:t>  B</a:t>
              </a:r>
            </a:p>
          </p:txBody>
        </p:sp>
      </p:grpSp>
      <p:sp>
        <p:nvSpPr>
          <p:cNvPr id="9220" name="Text Box 21"/>
          <p:cNvSpPr txBox="1">
            <a:spLocks noChangeArrowheads="1"/>
          </p:cNvSpPr>
          <p:nvPr/>
        </p:nvSpPr>
        <p:spPr bwMode="auto">
          <a:xfrm>
            <a:off x="800100" y="5025329"/>
            <a:ext cx="10458449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/>
              <a:t>Untuk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mencapai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keuntungan</a:t>
            </a:r>
            <a:r>
              <a:rPr lang="en-US" altLang="en-US" sz="2000" b="1" dirty="0"/>
              <a:t> optimal, </a:t>
            </a:r>
            <a:r>
              <a:rPr lang="en-US" altLang="en-US" sz="2000" b="1" dirty="0" err="1"/>
              <a:t>kebijakan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deferensiasi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produk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dan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periklanan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sangat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penting</a:t>
            </a:r>
            <a:r>
              <a:rPr lang="en-US" altLang="en-US" sz="2000" b="1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000" b="1" dirty="0" err="1"/>
              <a:t>Bila</a:t>
            </a:r>
            <a:r>
              <a:rPr lang="en-US" altLang="en-US" sz="2000" b="1" dirty="0"/>
              <a:t> </a:t>
            </a:r>
            <a:r>
              <a:rPr lang="en-US" altLang="en-US" sz="2000" b="1" dirty="0" err="1" smtClean="0"/>
              <a:t>perusahaan</a:t>
            </a:r>
            <a:r>
              <a:rPr lang="en-US" altLang="en-US" sz="2000" b="1" dirty="0" smtClean="0"/>
              <a:t> </a:t>
            </a:r>
            <a:r>
              <a:rPr lang="en-US" altLang="en-US" sz="2000" b="1" dirty="0" err="1"/>
              <a:t>ingin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laba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berlebih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maka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harga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jual</a:t>
            </a:r>
            <a:r>
              <a:rPr lang="en-US" altLang="en-US" sz="2000" b="1" dirty="0"/>
              <a:t> (P) </a:t>
            </a:r>
            <a:r>
              <a:rPr lang="en-US" altLang="en-US" sz="2000" b="1" dirty="0" err="1"/>
              <a:t>harus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melebihi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biaya</a:t>
            </a:r>
            <a:r>
              <a:rPr lang="en-US" altLang="en-US" sz="2000" b="1" dirty="0"/>
              <a:t> marginal (MC)</a:t>
            </a:r>
          </a:p>
        </p:txBody>
      </p:sp>
    </p:spTree>
    <p:extLst>
      <p:ext uri="{BB962C8B-B14F-4D97-AF65-F5344CB8AC3E}">
        <p14:creationId xmlns:p14="http://schemas.microsoft.com/office/powerpoint/2010/main" val="35105419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3"/>
          <p:cNvGrpSpPr>
            <a:grpSpLocks/>
          </p:cNvGrpSpPr>
          <p:nvPr/>
        </p:nvGrpSpPr>
        <p:grpSpPr bwMode="auto">
          <a:xfrm>
            <a:off x="2560474" y="1739406"/>
            <a:ext cx="5005387" cy="2924176"/>
            <a:chOff x="1474" y="1661"/>
            <a:chExt cx="3538" cy="2499"/>
          </a:xfrm>
        </p:grpSpPr>
        <p:sp>
          <p:nvSpPr>
            <p:cNvPr id="10245" name="Line 4"/>
            <p:cNvSpPr>
              <a:spLocks noChangeShapeType="1"/>
            </p:cNvSpPr>
            <p:nvPr/>
          </p:nvSpPr>
          <p:spPr bwMode="auto">
            <a:xfrm>
              <a:off x="1701" y="1842"/>
              <a:ext cx="0" cy="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1656" y="3929"/>
              <a:ext cx="2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6"/>
            <p:cNvSpPr>
              <a:spLocks noChangeShapeType="1"/>
            </p:cNvSpPr>
            <p:nvPr/>
          </p:nvSpPr>
          <p:spPr bwMode="auto">
            <a:xfrm>
              <a:off x="1837" y="2455"/>
              <a:ext cx="2223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7"/>
            <p:cNvSpPr>
              <a:spLocks noChangeShapeType="1"/>
            </p:cNvSpPr>
            <p:nvPr/>
          </p:nvSpPr>
          <p:spPr bwMode="auto">
            <a:xfrm>
              <a:off x="1837" y="2523"/>
              <a:ext cx="1860" cy="11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8"/>
            <p:cNvSpPr>
              <a:spLocks/>
            </p:cNvSpPr>
            <p:nvPr/>
          </p:nvSpPr>
          <p:spPr bwMode="auto">
            <a:xfrm rot="-408255">
              <a:off x="1928" y="2296"/>
              <a:ext cx="2540" cy="454"/>
            </a:xfrm>
            <a:custGeom>
              <a:avLst/>
              <a:gdLst>
                <a:gd name="T0" fmla="*/ 0 w 2495"/>
                <a:gd name="T1" fmla="*/ 0 h 499"/>
                <a:gd name="T2" fmla="*/ 1154 w 2495"/>
                <a:gd name="T3" fmla="*/ 454 h 499"/>
                <a:gd name="T4" fmla="*/ 2540 w 2495"/>
                <a:gd name="T5" fmla="*/ 0 h 499"/>
                <a:gd name="T6" fmla="*/ 0 60000 65536"/>
                <a:gd name="T7" fmla="*/ 0 60000 65536"/>
                <a:gd name="T8" fmla="*/ 0 60000 65536"/>
                <a:gd name="T9" fmla="*/ 0 w 2495"/>
                <a:gd name="T10" fmla="*/ 0 h 499"/>
                <a:gd name="T11" fmla="*/ 2495 w 2495"/>
                <a:gd name="T12" fmla="*/ 499 h 4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95" h="499">
                  <a:moveTo>
                    <a:pt x="0" y="0"/>
                  </a:moveTo>
                  <a:cubicBezTo>
                    <a:pt x="359" y="249"/>
                    <a:pt x="718" y="499"/>
                    <a:pt x="1134" y="499"/>
                  </a:cubicBezTo>
                  <a:cubicBezTo>
                    <a:pt x="1550" y="499"/>
                    <a:pt x="2268" y="83"/>
                    <a:pt x="2495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9"/>
            <p:cNvSpPr>
              <a:spLocks/>
            </p:cNvSpPr>
            <p:nvPr/>
          </p:nvSpPr>
          <p:spPr bwMode="auto">
            <a:xfrm>
              <a:off x="2109" y="1978"/>
              <a:ext cx="1679" cy="1225"/>
            </a:xfrm>
            <a:custGeom>
              <a:avLst/>
              <a:gdLst>
                <a:gd name="T0" fmla="*/ 0 w 1679"/>
                <a:gd name="T1" fmla="*/ 1225 h 1225"/>
                <a:gd name="T2" fmla="*/ 1044 w 1679"/>
                <a:gd name="T3" fmla="*/ 681 h 1225"/>
                <a:gd name="T4" fmla="*/ 1679 w 1679"/>
                <a:gd name="T5" fmla="*/ 0 h 1225"/>
                <a:gd name="T6" fmla="*/ 0 60000 65536"/>
                <a:gd name="T7" fmla="*/ 0 60000 65536"/>
                <a:gd name="T8" fmla="*/ 0 60000 65536"/>
                <a:gd name="T9" fmla="*/ 0 w 1679"/>
                <a:gd name="T10" fmla="*/ 0 h 1225"/>
                <a:gd name="T11" fmla="*/ 1679 w 1679"/>
                <a:gd name="T12" fmla="*/ 1225 h 1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9" h="1225">
                  <a:moveTo>
                    <a:pt x="0" y="1225"/>
                  </a:moveTo>
                  <a:cubicBezTo>
                    <a:pt x="382" y="1055"/>
                    <a:pt x="764" y="885"/>
                    <a:pt x="1044" y="681"/>
                  </a:cubicBezTo>
                  <a:cubicBezTo>
                    <a:pt x="1324" y="477"/>
                    <a:pt x="1573" y="121"/>
                    <a:pt x="1679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 flipH="1">
              <a:off x="2607" y="2750"/>
              <a:ext cx="1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 flipH="1">
              <a:off x="1701" y="2727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651" y="1842"/>
              <a:ext cx="1225" cy="1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/>
                <a:t>  MC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/>
                <a:t>                  AC</a:t>
              </a:r>
            </a:p>
            <a:p>
              <a:pPr>
                <a:spcBef>
                  <a:spcPct val="50000"/>
                </a:spcBef>
              </a:pPr>
              <a:endParaRPr lang="en-US" altLang="en-US" dirty="0"/>
            </a:p>
            <a:p>
              <a:pPr>
                <a:spcBef>
                  <a:spcPct val="50000"/>
                </a:spcBef>
              </a:pPr>
              <a:endParaRPr lang="en-US" altLang="en-US" dirty="0"/>
            </a:p>
            <a:p>
              <a:pPr>
                <a:spcBef>
                  <a:spcPct val="50000"/>
                </a:spcBef>
              </a:pPr>
              <a:r>
                <a:rPr lang="en-US" altLang="en-US" dirty="0"/>
                <a:t>           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/>
                <a:t>          D*</a:t>
              </a:r>
            </a:p>
            <a:p>
              <a:pPr>
                <a:spcBef>
                  <a:spcPct val="50000"/>
                </a:spcBef>
              </a:pPr>
              <a:r>
                <a:rPr lang="en-US" altLang="en-US" dirty="0"/>
                <a:t>MR*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610" y="1661"/>
              <a:ext cx="81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Harga per unit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4423" y="3793"/>
              <a:ext cx="5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output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2472" y="3929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Q</a:t>
              </a:r>
              <a:r>
                <a:rPr lang="en-US" altLang="en-US" baseline="-25000"/>
                <a:t>2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474" y="2568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</a:t>
              </a:r>
              <a:r>
                <a:rPr lang="en-US" altLang="en-US" baseline="-25000"/>
                <a:t>2</a:t>
              </a:r>
              <a:endParaRPr lang="en-US" altLang="en-US"/>
            </a:p>
          </p:txBody>
        </p:sp>
        <p:sp>
          <p:nvSpPr>
            <p:cNvPr id="10258" name="Oval 18"/>
            <p:cNvSpPr>
              <a:spLocks noChangeArrowheads="1"/>
            </p:cNvSpPr>
            <p:nvPr/>
          </p:nvSpPr>
          <p:spPr bwMode="auto">
            <a:xfrm>
              <a:off x="2562" y="2931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243" name="Text Box 21"/>
          <p:cNvSpPr txBox="1">
            <a:spLocks noChangeArrowheads="1"/>
          </p:cNvSpPr>
          <p:nvPr/>
        </p:nvSpPr>
        <p:spPr bwMode="auto">
          <a:xfrm>
            <a:off x="860636" y="5263819"/>
            <a:ext cx="107408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latin typeface="Berlin Sans FB Demi" panose="020E0802020502020306" pitchFamily="34" charset="0"/>
              </a:rPr>
              <a:t>Masuknya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 smtClean="0">
                <a:latin typeface="Berlin Sans FB Demi" panose="020E0802020502020306" pitchFamily="34" charset="0"/>
              </a:rPr>
              <a:t>perusahaan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 smtClean="0">
                <a:latin typeface="Berlin Sans FB Demi" panose="020E0802020502020306" pitchFamily="34" charset="0"/>
              </a:rPr>
              <a:t>baru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 smtClean="0">
                <a:latin typeface="Berlin Sans FB Demi" panose="020E0802020502020306" pitchFamily="34" charset="0"/>
              </a:rPr>
              <a:t>dalam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 smtClean="0">
                <a:latin typeface="Berlin Sans FB Demi" panose="020E0802020502020306" pitchFamily="34" charset="0"/>
              </a:rPr>
              <a:t>pasar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 smtClean="0">
                <a:latin typeface="Berlin Sans FB Demi" panose="020E0802020502020306" pitchFamily="34" charset="0"/>
              </a:rPr>
              <a:t>monopolistik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 </a:t>
            </a:r>
            <a:r>
              <a:rPr lang="en-US" altLang="en-US" sz="2400" b="1" dirty="0" err="1" smtClean="0">
                <a:latin typeface="Berlin Sans FB Demi" panose="020E0802020502020306" pitchFamily="34" charset="0"/>
              </a:rPr>
              <a:t>akan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 smtClean="0">
                <a:latin typeface="Berlin Sans FB Demi" panose="020E0802020502020306" pitchFamily="34" charset="0"/>
              </a:rPr>
              <a:t>menggeser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 smtClean="0">
                <a:latin typeface="Berlin Sans FB Demi" panose="020E0802020502020306" pitchFamily="34" charset="0"/>
              </a:rPr>
              <a:t>kurva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D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dan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MR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ke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 smtClean="0">
                <a:latin typeface="Berlin Sans FB Demi" panose="020E0802020502020306" pitchFamily="34" charset="0"/>
              </a:rPr>
              <a:t>kiri</a:t>
            </a:r>
            <a:r>
              <a:rPr lang="en-US" altLang="en-US" sz="2400" b="1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dan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terus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berlangsung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sampai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mencapai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perusahaan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hanya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mendapatkan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keuntungan</a:t>
            </a:r>
            <a:r>
              <a:rPr lang="en-US" altLang="en-US" sz="2400" b="1" dirty="0">
                <a:latin typeface="Berlin Sans FB Demi" panose="020E0802020502020306" pitchFamily="34" charset="0"/>
              </a:rPr>
              <a:t> normal </a:t>
            </a:r>
            <a:r>
              <a:rPr lang="en-US" altLang="en-US" sz="2400" b="1" dirty="0" err="1">
                <a:latin typeface="Berlin Sans FB Demi" panose="020E0802020502020306" pitchFamily="34" charset="0"/>
              </a:rPr>
              <a:t>saja</a:t>
            </a:r>
            <a:endParaRPr lang="en-US" altLang="en-US" sz="2400" b="1" dirty="0">
              <a:latin typeface="Berlin Sans FB Demi" panose="020E0802020502020306" pitchFamily="34" charset="0"/>
            </a:endParaRPr>
          </a:p>
        </p:txBody>
      </p:sp>
      <p:sp>
        <p:nvSpPr>
          <p:cNvPr id="114712" name="Rectangle 24"/>
          <p:cNvSpPr>
            <a:spLocks noGrp="1" noChangeArrowheads="1"/>
          </p:cNvSpPr>
          <p:nvPr>
            <p:ph type="title"/>
          </p:nvPr>
        </p:nvSpPr>
        <p:spPr>
          <a:xfrm>
            <a:off x="669731" y="601978"/>
            <a:ext cx="8786874" cy="537192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KEUNTUNGAN MAKSIMUM JANGKA PANJANG</a:t>
            </a:r>
          </a:p>
        </p:txBody>
      </p:sp>
    </p:spTree>
    <p:extLst>
      <p:ext uri="{BB962C8B-B14F-4D97-AF65-F5344CB8AC3E}">
        <p14:creationId xmlns:p14="http://schemas.microsoft.com/office/powerpoint/2010/main" val="28802177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485753"/>
            <a:ext cx="9686925" cy="1439862"/>
          </a:xfrm>
        </p:spPr>
        <p:txBody>
          <a:bodyPr/>
          <a:lstStyle/>
          <a:p>
            <a:pPr>
              <a:defRPr/>
            </a:pP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Perbedaan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Keuntungan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Normal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pada</a:t>
            </a: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Monopolistik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dengan</a:t>
            </a: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Sempurna</a:t>
            </a:r>
            <a:endParaRPr lang="en-US" sz="3200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00088" y="2182790"/>
            <a:ext cx="10115550" cy="381793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dirty="0" err="1">
                <a:latin typeface="Berlin Sans FB Demi" panose="020E0802020502020306" pitchFamily="34" charset="0"/>
              </a:rPr>
              <a:t>Perbedaan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terlihat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dari</a:t>
            </a:r>
            <a:r>
              <a:rPr lang="en-US" altLang="en-US" sz="3200" dirty="0">
                <a:latin typeface="Berlin Sans FB Demi" panose="020E0802020502020306" pitchFamily="34" charset="0"/>
              </a:rPr>
              <a:t> :</a:t>
            </a:r>
          </a:p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dirty="0" err="1">
                <a:latin typeface="Berlin Sans FB Demi" panose="020E0802020502020306" pitchFamily="34" charset="0"/>
              </a:rPr>
              <a:t>harga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dan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biaya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altLang="en-US" sz="3200" dirty="0">
                <a:latin typeface="Berlin Sans FB Demi" panose="020E0802020502020306" pitchFamily="34" charset="0"/>
              </a:rPr>
              <a:t> di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pasar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persaingan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Monopolistik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lebih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tinggi</a:t>
            </a:r>
            <a:endParaRPr lang="en-US" altLang="en-US" sz="3200" dirty="0">
              <a:latin typeface="Berlin Sans FB Demi" panose="020E0802020502020306" pitchFamily="34" charset="0"/>
            </a:endParaRPr>
          </a:p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dirty="0" err="1">
                <a:latin typeface="Berlin Sans FB Demi" panose="020E0802020502020306" pitchFamily="34" charset="0"/>
              </a:rPr>
              <a:t>Kegiatan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altLang="en-US" sz="3200" dirty="0">
                <a:latin typeface="Berlin Sans FB Demi" panose="020E0802020502020306" pitchFamily="34" charset="0"/>
              </a:rPr>
              <a:t> di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pasar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persaingan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monopolistik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belum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mencapai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tingkat</a:t>
            </a:r>
            <a:r>
              <a:rPr lang="en-US" altLang="en-US" sz="3200" dirty="0">
                <a:latin typeface="Berlin Sans FB Demi" panose="020E0802020502020306" pitchFamily="34" charset="0"/>
              </a:rPr>
              <a:t> yang optimal (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yaitu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tingkat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dengan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biaya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altLang="en-US" sz="3200" dirty="0">
                <a:latin typeface="Berlin Sans FB Demi" panose="020E0802020502020306" pitchFamily="34" charset="0"/>
              </a:rPr>
              <a:t> per unit yang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terendah</a:t>
            </a:r>
            <a:r>
              <a:rPr lang="en-US" altLang="en-US" sz="3200" dirty="0">
                <a:latin typeface="Berlin Sans FB Demi" panose="020E0802020502020306" pitchFamily="34" charset="0"/>
              </a:rPr>
              <a:t>)</a:t>
            </a:r>
          </a:p>
          <a:p>
            <a:pPr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104573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320040"/>
            <a:ext cx="9201150" cy="1143000"/>
          </a:xfrm>
        </p:spPr>
        <p:txBody>
          <a:bodyPr/>
          <a:lstStyle/>
          <a:p>
            <a:pPr>
              <a:defRPr/>
            </a:pP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Keseimbangan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Jangka</a:t>
            </a: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Panjang</a:t>
            </a: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Pasar</a:t>
            </a: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Persaingan</a:t>
            </a: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Sempurna</a:t>
            </a: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dan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MONOPOLISTIK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5480050" y="2146301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5480050" y="4233863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8"/>
          <p:cNvSpPr>
            <a:spLocks noChangeShapeType="1"/>
          </p:cNvSpPr>
          <p:nvPr/>
        </p:nvSpPr>
        <p:spPr bwMode="auto">
          <a:xfrm>
            <a:off x="5551489" y="2938463"/>
            <a:ext cx="1584325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9"/>
          <p:cNvSpPr>
            <a:spLocks/>
          </p:cNvSpPr>
          <p:nvPr/>
        </p:nvSpPr>
        <p:spPr bwMode="auto">
          <a:xfrm>
            <a:off x="5695950" y="2578101"/>
            <a:ext cx="1366838" cy="936625"/>
          </a:xfrm>
          <a:custGeom>
            <a:avLst/>
            <a:gdLst>
              <a:gd name="T0" fmla="*/ 0 w 861"/>
              <a:gd name="T1" fmla="*/ 936625 h 590"/>
              <a:gd name="T2" fmla="*/ 792163 w 861"/>
              <a:gd name="T3" fmla="*/ 647700 h 590"/>
              <a:gd name="T4" fmla="*/ 1366838 w 861"/>
              <a:gd name="T5" fmla="*/ 0 h 590"/>
              <a:gd name="T6" fmla="*/ 0 60000 65536"/>
              <a:gd name="T7" fmla="*/ 0 60000 65536"/>
              <a:gd name="T8" fmla="*/ 0 60000 65536"/>
              <a:gd name="T9" fmla="*/ 0 w 861"/>
              <a:gd name="T10" fmla="*/ 0 h 590"/>
              <a:gd name="T11" fmla="*/ 861 w 861"/>
              <a:gd name="T12" fmla="*/ 590 h 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1" h="590">
                <a:moveTo>
                  <a:pt x="0" y="590"/>
                </a:moveTo>
                <a:cubicBezTo>
                  <a:pt x="177" y="548"/>
                  <a:pt x="355" y="506"/>
                  <a:pt x="499" y="408"/>
                </a:cubicBezTo>
                <a:cubicBezTo>
                  <a:pt x="643" y="310"/>
                  <a:pt x="752" y="155"/>
                  <a:pt x="86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10"/>
          <p:cNvSpPr>
            <a:spLocks/>
          </p:cNvSpPr>
          <p:nvPr/>
        </p:nvSpPr>
        <p:spPr bwMode="auto">
          <a:xfrm>
            <a:off x="5695951" y="2649539"/>
            <a:ext cx="1800225" cy="612775"/>
          </a:xfrm>
          <a:custGeom>
            <a:avLst/>
            <a:gdLst>
              <a:gd name="T0" fmla="*/ 0 w 1134"/>
              <a:gd name="T1" fmla="*/ 0 h 386"/>
              <a:gd name="T2" fmla="*/ 719138 w 1134"/>
              <a:gd name="T3" fmla="*/ 576263 h 386"/>
              <a:gd name="T4" fmla="*/ 1800225 w 1134"/>
              <a:gd name="T5" fmla="*/ 215900 h 386"/>
              <a:gd name="T6" fmla="*/ 0 60000 65536"/>
              <a:gd name="T7" fmla="*/ 0 60000 65536"/>
              <a:gd name="T8" fmla="*/ 0 60000 65536"/>
              <a:gd name="T9" fmla="*/ 0 w 1134"/>
              <a:gd name="T10" fmla="*/ 0 h 386"/>
              <a:gd name="T11" fmla="*/ 1134 w 1134"/>
              <a:gd name="T12" fmla="*/ 386 h 3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386">
                <a:moveTo>
                  <a:pt x="0" y="0"/>
                </a:moveTo>
                <a:cubicBezTo>
                  <a:pt x="132" y="170"/>
                  <a:pt x="264" y="340"/>
                  <a:pt x="453" y="363"/>
                </a:cubicBezTo>
                <a:cubicBezTo>
                  <a:pt x="642" y="386"/>
                  <a:pt x="888" y="261"/>
                  <a:pt x="1134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6919913" y="2074863"/>
            <a:ext cx="1223962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LRMC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 LRAC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 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D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MR</a:t>
            </a:r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>
            <a:off x="6200775" y="31543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5264151" y="1785938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Harga &amp; Biaya</a:t>
            </a:r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7854951" y="4090989"/>
            <a:ext cx="720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dirty="0"/>
              <a:t>output</a:t>
            </a:r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6056313" y="423386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Qm</a:t>
            </a:r>
          </a:p>
        </p:txBody>
      </p:sp>
      <p:sp>
        <p:nvSpPr>
          <p:cNvPr id="12301" name="Text Box 16"/>
          <p:cNvSpPr txBox="1">
            <a:spLocks noChangeArrowheads="1"/>
          </p:cNvSpPr>
          <p:nvPr/>
        </p:nvSpPr>
        <p:spPr bwMode="auto">
          <a:xfrm>
            <a:off x="5119688" y="2938464"/>
            <a:ext cx="5762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Pm </a:t>
            </a:r>
          </a:p>
          <a:p>
            <a:pPr>
              <a:spcBef>
                <a:spcPct val="50000"/>
              </a:spcBef>
            </a:pPr>
            <a:r>
              <a:rPr lang="en-US" altLang="en-US" sz="1000"/>
              <a:t>Ps</a:t>
            </a:r>
          </a:p>
        </p:txBody>
      </p:sp>
      <p:sp>
        <p:nvSpPr>
          <p:cNvPr id="12302" name="Line 19"/>
          <p:cNvSpPr>
            <a:spLocks noChangeShapeType="1"/>
          </p:cNvSpPr>
          <p:nvPr/>
        </p:nvSpPr>
        <p:spPr bwMode="auto">
          <a:xfrm>
            <a:off x="2384425" y="2146301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0"/>
          <p:cNvSpPr>
            <a:spLocks noChangeShapeType="1"/>
          </p:cNvSpPr>
          <p:nvPr/>
        </p:nvSpPr>
        <p:spPr bwMode="auto">
          <a:xfrm>
            <a:off x="2384425" y="4233863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1"/>
          <p:cNvSpPr>
            <a:spLocks noChangeShapeType="1"/>
          </p:cNvSpPr>
          <p:nvPr/>
        </p:nvSpPr>
        <p:spPr bwMode="auto">
          <a:xfrm>
            <a:off x="2384425" y="32258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Freeform 22"/>
          <p:cNvSpPr>
            <a:spLocks/>
          </p:cNvSpPr>
          <p:nvPr/>
        </p:nvSpPr>
        <p:spPr bwMode="auto">
          <a:xfrm>
            <a:off x="2600325" y="2578101"/>
            <a:ext cx="1366838" cy="936625"/>
          </a:xfrm>
          <a:custGeom>
            <a:avLst/>
            <a:gdLst>
              <a:gd name="T0" fmla="*/ 0 w 861"/>
              <a:gd name="T1" fmla="*/ 936625 h 590"/>
              <a:gd name="T2" fmla="*/ 792163 w 861"/>
              <a:gd name="T3" fmla="*/ 647700 h 590"/>
              <a:gd name="T4" fmla="*/ 1366838 w 861"/>
              <a:gd name="T5" fmla="*/ 0 h 590"/>
              <a:gd name="T6" fmla="*/ 0 60000 65536"/>
              <a:gd name="T7" fmla="*/ 0 60000 65536"/>
              <a:gd name="T8" fmla="*/ 0 60000 65536"/>
              <a:gd name="T9" fmla="*/ 0 w 861"/>
              <a:gd name="T10" fmla="*/ 0 h 590"/>
              <a:gd name="T11" fmla="*/ 861 w 861"/>
              <a:gd name="T12" fmla="*/ 590 h 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1" h="590">
                <a:moveTo>
                  <a:pt x="0" y="590"/>
                </a:moveTo>
                <a:cubicBezTo>
                  <a:pt x="177" y="548"/>
                  <a:pt x="355" y="506"/>
                  <a:pt x="499" y="408"/>
                </a:cubicBezTo>
                <a:cubicBezTo>
                  <a:pt x="643" y="310"/>
                  <a:pt x="752" y="155"/>
                  <a:pt x="86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Freeform 23"/>
          <p:cNvSpPr>
            <a:spLocks/>
          </p:cNvSpPr>
          <p:nvPr/>
        </p:nvSpPr>
        <p:spPr bwMode="auto">
          <a:xfrm>
            <a:off x="2600326" y="2649539"/>
            <a:ext cx="1800225" cy="612775"/>
          </a:xfrm>
          <a:custGeom>
            <a:avLst/>
            <a:gdLst>
              <a:gd name="T0" fmla="*/ 0 w 1134"/>
              <a:gd name="T1" fmla="*/ 0 h 386"/>
              <a:gd name="T2" fmla="*/ 719138 w 1134"/>
              <a:gd name="T3" fmla="*/ 576263 h 386"/>
              <a:gd name="T4" fmla="*/ 1800225 w 1134"/>
              <a:gd name="T5" fmla="*/ 215900 h 386"/>
              <a:gd name="T6" fmla="*/ 0 60000 65536"/>
              <a:gd name="T7" fmla="*/ 0 60000 65536"/>
              <a:gd name="T8" fmla="*/ 0 60000 65536"/>
              <a:gd name="T9" fmla="*/ 0 w 1134"/>
              <a:gd name="T10" fmla="*/ 0 h 386"/>
              <a:gd name="T11" fmla="*/ 1134 w 1134"/>
              <a:gd name="T12" fmla="*/ 386 h 3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386">
                <a:moveTo>
                  <a:pt x="0" y="0"/>
                </a:moveTo>
                <a:cubicBezTo>
                  <a:pt x="132" y="170"/>
                  <a:pt x="264" y="340"/>
                  <a:pt x="453" y="363"/>
                </a:cubicBezTo>
                <a:cubicBezTo>
                  <a:pt x="642" y="386"/>
                  <a:pt x="888" y="261"/>
                  <a:pt x="1134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Text Box 24"/>
          <p:cNvSpPr txBox="1">
            <a:spLocks noChangeArrowheads="1"/>
          </p:cNvSpPr>
          <p:nvPr/>
        </p:nvSpPr>
        <p:spPr bwMode="auto">
          <a:xfrm>
            <a:off x="3824288" y="2074863"/>
            <a:ext cx="1223962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LRMC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 LRAC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  d=MR</a:t>
            </a:r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>
            <a:off x="3354388" y="322580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26"/>
          <p:cNvSpPr txBox="1">
            <a:spLocks noChangeArrowheads="1"/>
          </p:cNvSpPr>
          <p:nvPr/>
        </p:nvSpPr>
        <p:spPr bwMode="auto">
          <a:xfrm>
            <a:off x="2168526" y="1785938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Harga &amp; Biaya</a:t>
            </a:r>
          </a:p>
        </p:txBody>
      </p:sp>
      <p:sp>
        <p:nvSpPr>
          <p:cNvPr id="12310" name="Text Box 27"/>
          <p:cNvSpPr txBox="1">
            <a:spLocks noChangeArrowheads="1"/>
          </p:cNvSpPr>
          <p:nvPr/>
        </p:nvSpPr>
        <p:spPr bwMode="auto">
          <a:xfrm>
            <a:off x="4759326" y="4090989"/>
            <a:ext cx="720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output</a:t>
            </a:r>
          </a:p>
        </p:txBody>
      </p:sp>
      <p:sp>
        <p:nvSpPr>
          <p:cNvPr id="12311" name="Text Box 28"/>
          <p:cNvSpPr txBox="1">
            <a:spLocks noChangeArrowheads="1"/>
          </p:cNvSpPr>
          <p:nvPr/>
        </p:nvSpPr>
        <p:spPr bwMode="auto">
          <a:xfrm>
            <a:off x="3176589" y="423386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Qs</a:t>
            </a:r>
          </a:p>
        </p:txBody>
      </p:sp>
      <p:sp>
        <p:nvSpPr>
          <p:cNvPr id="12312" name="Text Box 29"/>
          <p:cNvSpPr txBox="1">
            <a:spLocks noChangeArrowheads="1"/>
          </p:cNvSpPr>
          <p:nvPr/>
        </p:nvSpPr>
        <p:spPr bwMode="auto">
          <a:xfrm>
            <a:off x="2024063" y="3009901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Ps</a:t>
            </a:r>
          </a:p>
        </p:txBody>
      </p:sp>
      <p:sp>
        <p:nvSpPr>
          <p:cNvPr id="12313" name="Line 30"/>
          <p:cNvSpPr>
            <a:spLocks noChangeShapeType="1"/>
          </p:cNvSpPr>
          <p:nvPr/>
        </p:nvSpPr>
        <p:spPr bwMode="auto">
          <a:xfrm>
            <a:off x="5551489" y="2867026"/>
            <a:ext cx="1800225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1"/>
          <p:cNvSpPr>
            <a:spLocks noChangeShapeType="1"/>
          </p:cNvSpPr>
          <p:nvPr/>
        </p:nvSpPr>
        <p:spPr bwMode="auto">
          <a:xfrm flipH="1">
            <a:off x="5480051" y="31543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2"/>
          <p:cNvSpPr>
            <a:spLocks noChangeShapeType="1"/>
          </p:cNvSpPr>
          <p:nvPr/>
        </p:nvSpPr>
        <p:spPr bwMode="auto">
          <a:xfrm>
            <a:off x="5480051" y="32258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Text Box 33"/>
          <p:cNvSpPr txBox="1">
            <a:spLocks noChangeArrowheads="1"/>
          </p:cNvSpPr>
          <p:nvPr/>
        </p:nvSpPr>
        <p:spPr bwMode="auto">
          <a:xfrm>
            <a:off x="1000125" y="5072063"/>
            <a:ext cx="102727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 err="1">
                <a:latin typeface="Berlin Sans FB Demi" panose="020E0802020502020306" pitchFamily="34" charset="0"/>
              </a:rPr>
              <a:t>Asumsi</a:t>
            </a:r>
            <a:r>
              <a:rPr lang="en-US" altLang="en-US" sz="2400" dirty="0">
                <a:latin typeface="Berlin Sans FB Demi" panose="020E0802020502020306" pitchFamily="34" charset="0"/>
              </a:rPr>
              <a:t> :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Biaya</a:t>
            </a:r>
            <a:r>
              <a:rPr lang="en-US" altLang="en-US" sz="2400" dirty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produksi</a:t>
            </a:r>
            <a:r>
              <a:rPr lang="en-US" altLang="en-US" sz="2400" dirty="0">
                <a:latin typeface="Berlin Sans FB Demi" panose="020E0802020502020306" pitchFamily="34" charset="0"/>
              </a:rPr>
              <a:t> PPS =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Biaya</a:t>
            </a:r>
            <a:r>
              <a:rPr lang="en-US" altLang="en-US" sz="2400" dirty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produksi</a:t>
            </a:r>
            <a:r>
              <a:rPr lang="en-US" altLang="en-US" sz="2400" dirty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Monopolistik</a:t>
            </a:r>
            <a:endParaRPr lang="en-US" altLang="en-US" sz="2400" dirty="0">
              <a:latin typeface="Berlin Sans FB Demi" panose="020E0802020502020306" pitchFamily="34" charset="0"/>
            </a:endParaRPr>
          </a:p>
          <a:p>
            <a:r>
              <a:rPr lang="en-US" altLang="en-US" sz="2400" dirty="0" err="1">
                <a:latin typeface="Berlin Sans FB Demi" panose="020E0802020502020306" pitchFamily="34" charset="0"/>
              </a:rPr>
              <a:t>Maka</a:t>
            </a:r>
            <a:r>
              <a:rPr lang="en-US" altLang="en-US" sz="2400" dirty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menunjukkan</a:t>
            </a:r>
            <a:r>
              <a:rPr lang="en-US" altLang="en-US" sz="2400" dirty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bahwa</a:t>
            </a:r>
            <a:r>
              <a:rPr lang="en-US" altLang="en-US" sz="2400" dirty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perusahaan</a:t>
            </a:r>
            <a:r>
              <a:rPr lang="en-US" altLang="en-US" sz="2400" dirty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 smtClean="0">
                <a:latin typeface="Berlin Sans FB Demi" panose="020E0802020502020306" pitchFamily="34" charset="0"/>
              </a:rPr>
              <a:t>Pasar</a:t>
            </a:r>
            <a:r>
              <a:rPr lang="en-US" alt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 smtClean="0">
                <a:latin typeface="Berlin Sans FB Demi" panose="020E0802020502020306" pitchFamily="34" charset="0"/>
              </a:rPr>
              <a:t>Persaingan</a:t>
            </a:r>
            <a:r>
              <a:rPr lang="en-US" alt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 smtClean="0">
                <a:latin typeface="Berlin Sans FB Demi" panose="020E0802020502020306" pitchFamily="34" charset="0"/>
              </a:rPr>
              <a:t>Sempurna</a:t>
            </a:r>
            <a:r>
              <a:rPr lang="en-US" alt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 smtClean="0">
                <a:latin typeface="Berlin Sans FB Demi" panose="020E0802020502020306" pitchFamily="34" charset="0"/>
              </a:rPr>
              <a:t>lebih</a:t>
            </a:r>
            <a:r>
              <a:rPr lang="en-US" alt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efisien</a:t>
            </a:r>
            <a:r>
              <a:rPr lang="en-US" altLang="en-US" sz="2400" dirty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 smtClean="0">
                <a:latin typeface="Berlin Sans FB Demi" panose="020E0802020502020306" pitchFamily="34" charset="0"/>
              </a:rPr>
              <a:t>dari</a:t>
            </a:r>
            <a:r>
              <a:rPr lang="en-US" alt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 smtClean="0">
                <a:latin typeface="Berlin Sans FB Demi" panose="020E0802020502020306" pitchFamily="34" charset="0"/>
              </a:rPr>
              <a:t>pada</a:t>
            </a:r>
            <a:r>
              <a:rPr lang="en-US" alt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altLang="en-US" sz="2400" dirty="0" err="1">
                <a:latin typeface="Berlin Sans FB Demi" panose="020E0802020502020306" pitchFamily="34" charset="0"/>
              </a:rPr>
              <a:t>Monopolistik</a:t>
            </a:r>
            <a:endParaRPr lang="en-US" alt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19722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14388" y="428604"/>
            <a:ext cx="9344026" cy="107157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HAL-HAL YG TERJADI PADA PASAR MONOPOLISTIK</a:t>
            </a:r>
            <a:endParaRPr lang="en-US" sz="3200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857375"/>
            <a:ext cx="10387012" cy="45989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dirty="0" err="1">
                <a:latin typeface="Berlin Sans FB Demi" panose="020E0802020502020306" pitchFamily="34" charset="0"/>
              </a:rPr>
              <a:t>Deferensiasi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produk</a:t>
            </a:r>
            <a:endParaRPr lang="en-US" altLang="en-US" sz="3200" dirty="0">
              <a:latin typeface="Berlin Sans FB Demi" panose="020E0802020502020306" pitchFamily="34" charset="0"/>
            </a:endParaRPr>
          </a:p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dirty="0" err="1">
                <a:latin typeface="Berlin Sans FB Demi" panose="020E0802020502020306" pitchFamily="34" charset="0"/>
              </a:rPr>
              <a:t>Perkembangan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teknologi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dan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inovasi</a:t>
            </a:r>
            <a:endParaRPr lang="en-US" altLang="en-US" sz="3200" dirty="0">
              <a:latin typeface="Berlin Sans FB Demi" panose="020E0802020502020306" pitchFamily="34" charset="0"/>
            </a:endParaRPr>
          </a:p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dirty="0" err="1">
                <a:latin typeface="Berlin Sans FB Demi" panose="020E0802020502020306" pitchFamily="34" charset="0"/>
              </a:rPr>
              <a:t>Promosi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penjualan</a:t>
            </a:r>
            <a:endParaRPr lang="en-US" altLang="en-US" sz="3200" dirty="0">
              <a:latin typeface="Berlin Sans FB Demi" panose="020E0802020502020306" pitchFamily="34" charset="0"/>
            </a:endParaRPr>
          </a:p>
          <a:p>
            <a:pPr eaLnBrk="1" hangingPunct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3200" dirty="0" err="1">
                <a:latin typeface="Berlin Sans FB Demi" panose="020E0802020502020306" pitchFamily="34" charset="0"/>
              </a:rPr>
              <a:t>Distribusi</a:t>
            </a:r>
            <a:r>
              <a:rPr lang="en-US" altLang="en-US" sz="3200" dirty="0">
                <a:latin typeface="Berlin Sans FB Demi" panose="020E0802020502020306" pitchFamily="34" charset="0"/>
              </a:rPr>
              <a:t> </a:t>
            </a:r>
            <a:r>
              <a:rPr lang="en-US" altLang="en-US" sz="3200" dirty="0" err="1">
                <a:latin typeface="Berlin Sans FB Demi" panose="020E0802020502020306" pitchFamily="34" charset="0"/>
              </a:rPr>
              <a:t>pendapatan</a:t>
            </a:r>
            <a:endParaRPr lang="en-US" alt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141544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585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Berlin Sans FB Demi</vt:lpstr>
      <vt:lpstr>Century Gothic</vt:lpstr>
      <vt:lpstr>Symbol</vt:lpstr>
      <vt:lpstr>Wingdings</vt:lpstr>
      <vt:lpstr>Wingdings 2</vt:lpstr>
      <vt:lpstr>Wingdings 3</vt:lpstr>
      <vt:lpstr>Ion</vt:lpstr>
      <vt:lpstr>PASAR MONOPOLISTIK</vt:lpstr>
      <vt:lpstr>DEFINISI</vt:lpstr>
      <vt:lpstr>CIRI-CIRI PASAR MONOPOLISTIK</vt:lpstr>
      <vt:lpstr>KEUNTUNGAN MAKSIMUM DALAM PASAR MONOPOLISTIK</vt:lpstr>
      <vt:lpstr>KEUNTUNGAN MAKSIMUM JANGKA PENDEK</vt:lpstr>
      <vt:lpstr>KEUNTUNGAN MAKSIMUM JANGKA PANJANG</vt:lpstr>
      <vt:lpstr>Perbedaan Keuntungan Normal pada Pasar Monopolistik dengan Pasar Persaingan Sempurna</vt:lpstr>
      <vt:lpstr>Keseimbangan Jangka Panjang Pasar Persaingan Sempurna dan MONOPOLISTIK</vt:lpstr>
      <vt:lpstr>HAL-HAL YG TERJADI PADA PASAR MONOPOLISTIK</vt:lpstr>
      <vt:lpstr>DEFERENSIASI PRODUK</vt:lpstr>
      <vt:lpstr>PERKEMBANGAN TEKNOLOGI DAN INOVASI</vt:lpstr>
      <vt:lpstr>PROMOSI PENJUALAN (DG IKLAN)</vt:lpstr>
      <vt:lpstr>DISTRIBUSI PENDAPATAN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PASAR MONOPOLISTIK</dc:title>
  <dc:creator>ordneh.18@gmail.com</dc:creator>
  <cp:lastModifiedBy>ordneh.18@gmail.com</cp:lastModifiedBy>
  <cp:revision>12</cp:revision>
  <dcterms:created xsi:type="dcterms:W3CDTF">2021-06-10T15:11:32Z</dcterms:created>
  <dcterms:modified xsi:type="dcterms:W3CDTF">2021-06-11T03:12:36Z</dcterms:modified>
</cp:coreProperties>
</file>