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21" r:id="rId2"/>
    <p:sldId id="257" r:id="rId3"/>
    <p:sldId id="258" r:id="rId4"/>
    <p:sldId id="259" r:id="rId5"/>
    <p:sldId id="260" r:id="rId6"/>
    <p:sldId id="322" r:id="rId7"/>
    <p:sldId id="323" r:id="rId8"/>
    <p:sldId id="263" r:id="rId9"/>
    <p:sldId id="325" r:id="rId10"/>
    <p:sldId id="326" r:id="rId11"/>
    <p:sldId id="266" r:id="rId12"/>
    <p:sldId id="267" r:id="rId13"/>
    <p:sldId id="268" r:id="rId14"/>
    <p:sldId id="302" r:id="rId15"/>
    <p:sldId id="333" r:id="rId16"/>
    <p:sldId id="334" r:id="rId17"/>
    <p:sldId id="335" r:id="rId18"/>
    <p:sldId id="316" r:id="rId19"/>
    <p:sldId id="336" r:id="rId20"/>
    <p:sldId id="337" r:id="rId21"/>
    <p:sldId id="309" r:id="rId22"/>
    <p:sldId id="312" r:id="rId23"/>
    <p:sldId id="315" r:id="rId24"/>
    <p:sldId id="296" r:id="rId25"/>
    <p:sldId id="327" r:id="rId26"/>
    <p:sldId id="329" r:id="rId27"/>
    <p:sldId id="330" r:id="rId28"/>
    <p:sldId id="297" r:id="rId29"/>
    <p:sldId id="298" r:id="rId30"/>
    <p:sldId id="331" r:id="rId31"/>
    <p:sldId id="33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56F66-2CE5-4841-8677-036755A99909}" type="datetimeFigureOut">
              <a:rPr lang="en-US" smtClean="0"/>
              <a:t>12-Jun-20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37474-6159-490F-9D93-0132F8A7A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92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Abdul Kadir, Konsep &amp; Perancangan Database, ANDI Yogyakarta  </a:t>
            </a: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24E5C2-F0DD-4327-A812-4553CCEAE8D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0101F5-393C-4B9B-8C7C-74D582A6DD0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446-53B6-4A99-A67A-6EC2581399E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446-53B6-4A99-A67A-6EC2581399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446-53B6-4A99-A67A-6EC2581399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446-53B6-4A99-A67A-6EC2581399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446-53B6-4A99-A67A-6EC2581399E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12-Jun-20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446-53B6-4A99-A67A-6EC2581399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12-Jun-20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446-53B6-4A99-A67A-6EC2581399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12-Jun-20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446-53B6-4A99-A67A-6EC2581399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12-Jun-20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446-53B6-4A99-A67A-6EC2581399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12-Jun-20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446-53B6-4A99-A67A-6EC2581399E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r>
              <a:rPr lang="en-US" smtClean="0"/>
              <a:t>12-Jun-20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E3D4446-53B6-4A99-A67A-6EC2581399E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12-Jun-20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E3D4446-53B6-4A99-A67A-6EC2581399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PERKEMBANGAN BASIS DATA KONVENSIONAL KE MODERN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446-53B6-4A99-A67A-6EC2581399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76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err="1">
                <a:latin typeface="Benguiat Bk BT" pitchFamily="18" charset="0"/>
              </a:rPr>
              <a:t>Konsep</a:t>
            </a:r>
            <a:r>
              <a:rPr lang="en-US" sz="4800" dirty="0">
                <a:latin typeface="Benguiat Bk BT" pitchFamily="18" charset="0"/>
              </a:rPr>
              <a:t> </a:t>
            </a:r>
            <a:r>
              <a:rPr lang="en-US" sz="4800" dirty="0" err="1">
                <a:latin typeface="Benguiat Bk BT" pitchFamily="18" charset="0"/>
              </a:rPr>
              <a:t>Dasar</a:t>
            </a:r>
            <a:r>
              <a:rPr lang="en-US" sz="4800" dirty="0">
                <a:latin typeface="Benguiat Bk BT" pitchFamily="18" charset="0"/>
              </a:rPr>
              <a:t> Database</a:t>
            </a:r>
            <a:br>
              <a:rPr lang="en-US" sz="4800" dirty="0">
                <a:latin typeface="Benguiat Bk BT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61950" indent="-361950">
              <a:buFont typeface="Wingdings" pitchFamily="2" charset="2"/>
              <a:buChar char="q"/>
              <a:defRPr/>
            </a:pPr>
            <a:r>
              <a:rPr lang="en-US" dirty="0">
                <a:latin typeface="Book Antiqua" pitchFamily="18" charset="0"/>
              </a:rPr>
              <a:t>Dengan </a:t>
            </a:r>
            <a:r>
              <a:rPr lang="en-US" dirty="0" err="1">
                <a:latin typeface="Book Antiqua" pitchFamily="18" charset="0"/>
              </a:rPr>
              <a:t>keterbatasan-keterbatasan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tersebut</a:t>
            </a:r>
            <a:r>
              <a:rPr lang="en-US" dirty="0">
                <a:latin typeface="Book Antiqua" pitchFamily="18" charset="0"/>
              </a:rPr>
              <a:t>, </a:t>
            </a:r>
            <a:r>
              <a:rPr lang="en-US" dirty="0" err="1">
                <a:latin typeface="Book Antiqua" pitchFamily="18" charset="0"/>
              </a:rPr>
              <a:t>pemrosesan</a:t>
            </a:r>
            <a:r>
              <a:rPr lang="en-US" dirty="0">
                <a:latin typeface="Book Antiqua" pitchFamily="18" charset="0"/>
              </a:rPr>
              <a:t> file </a:t>
            </a:r>
            <a:r>
              <a:rPr lang="en-US" dirty="0" err="1">
                <a:latin typeface="Book Antiqua" pitchFamily="18" charset="0"/>
              </a:rPr>
              <a:t>tradisional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kurang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mempunyai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ook Antiqua" pitchFamily="18" charset="0"/>
              </a:rPr>
              <a:t>keluwesan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dan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ook Antiqua" pitchFamily="18" charset="0"/>
              </a:rPr>
              <a:t>tidak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ook Antiqua" pitchFamily="18" charset="0"/>
              </a:rPr>
              <a:t>mendukung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ook Antiqua" pitchFamily="18" charset="0"/>
              </a:rPr>
              <a:t>pemakaian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Book Antiqua" pitchFamily="18" charset="0"/>
              </a:rPr>
              <a:t>data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ook Antiqua" pitchFamily="18" charset="0"/>
              </a:rPr>
              <a:t>bersama</a:t>
            </a:r>
            <a:r>
              <a:rPr lang="en-US" dirty="0">
                <a:latin typeface="Book Antiqua" pitchFamily="18" charset="0"/>
              </a:rPr>
              <a:t> (</a:t>
            </a:r>
            <a:r>
              <a:rPr lang="en-US" i="1" dirty="0">
                <a:latin typeface="Book Antiqua" pitchFamily="18" charset="0"/>
              </a:rPr>
              <a:t>data sharing</a:t>
            </a:r>
            <a:r>
              <a:rPr lang="en-US" dirty="0">
                <a:latin typeface="Book Antiqua" pitchFamily="18" charset="0"/>
              </a:rPr>
              <a:t>). </a:t>
            </a:r>
          </a:p>
          <a:p>
            <a:pPr marL="361950" indent="-361950">
              <a:buFont typeface="Wingdings" pitchFamily="2" charset="2"/>
              <a:buChar char="q"/>
              <a:defRPr/>
            </a:pPr>
            <a:r>
              <a:rPr lang="en-US" dirty="0">
                <a:latin typeface="Book Antiqua" pitchFamily="18" charset="0"/>
              </a:rPr>
              <a:t>Hal </a:t>
            </a:r>
            <a:r>
              <a:rPr lang="en-US" dirty="0" err="1">
                <a:latin typeface="Book Antiqua" pitchFamily="18" charset="0"/>
              </a:rPr>
              <a:t>ini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menyebabkan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tidak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ook Antiqua" pitchFamily="18" charset="0"/>
              </a:rPr>
              <a:t>dapat</a:t>
            </a:r>
            <a:r>
              <a:rPr lang="en-US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ook Antiqua" pitchFamily="18" charset="0"/>
              </a:rPr>
              <a:t>dilakukannya</a:t>
            </a:r>
            <a:r>
              <a:rPr lang="en-US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ook Antiqua" pitchFamily="18" charset="0"/>
              </a:rPr>
              <a:t>pertukaran</a:t>
            </a:r>
            <a:r>
              <a:rPr lang="en-US" dirty="0">
                <a:solidFill>
                  <a:srgbClr val="FF0000"/>
                </a:solidFill>
                <a:latin typeface="Book Antiqua" pitchFamily="18" charset="0"/>
              </a:rPr>
              <a:t> data </a:t>
            </a:r>
            <a:r>
              <a:rPr lang="en-US" dirty="0" err="1">
                <a:solidFill>
                  <a:srgbClr val="FF0000"/>
                </a:solidFill>
                <a:latin typeface="Book Antiqua" pitchFamily="18" charset="0"/>
              </a:rPr>
              <a:t>antar</a:t>
            </a:r>
            <a:r>
              <a:rPr lang="en-US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ook Antiqua" pitchFamily="18" charset="0"/>
              </a:rPr>
              <a:t>aplikasi</a:t>
            </a:r>
            <a:r>
              <a:rPr lang="en-US" dirty="0">
                <a:latin typeface="Book Antiqua" pitchFamily="18" charset="0"/>
              </a:rPr>
              <a:t>, </a:t>
            </a:r>
            <a:r>
              <a:rPr lang="en-US" dirty="0" err="1">
                <a:latin typeface="Book Antiqua" pitchFamily="18" charset="0"/>
              </a:rPr>
              <a:t>dan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sering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terjadi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terpaksa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harus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dilakukan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pengetikan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ulang</a:t>
            </a:r>
            <a:r>
              <a:rPr lang="en-US" dirty="0">
                <a:latin typeface="Book Antiqua" pitchFamily="18" charset="0"/>
              </a:rPr>
              <a:t> data </a:t>
            </a:r>
            <a:r>
              <a:rPr lang="en-US" dirty="0" err="1">
                <a:latin typeface="Book Antiqua" pitchFamily="18" charset="0"/>
              </a:rPr>
              <a:t>dari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satu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aplikasi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ke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aplikasi</a:t>
            </a:r>
            <a:r>
              <a:rPr lang="en-US" dirty="0">
                <a:latin typeface="Book Antiqua" pitchFamily="18" charset="0"/>
              </a:rPr>
              <a:t> yang lain. </a:t>
            </a:r>
          </a:p>
          <a:p>
            <a:pPr marL="361950" indent="-361950">
              <a:buFont typeface="Wingdings" pitchFamily="2" charset="2"/>
              <a:buChar char="q"/>
              <a:defRPr/>
            </a:pPr>
            <a:r>
              <a:rPr lang="en-US" dirty="0" err="1">
                <a:latin typeface="Book Antiqua" pitchFamily="18" charset="0"/>
              </a:rPr>
              <a:t>Sehingga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untuk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mengatasinya</a:t>
            </a:r>
            <a:r>
              <a:rPr lang="en-US" dirty="0">
                <a:latin typeface="Book Antiqua" pitchFamily="18" charset="0"/>
              </a:rPr>
              <a:t>, </a:t>
            </a:r>
            <a:r>
              <a:rPr lang="en-US" dirty="0" err="1">
                <a:latin typeface="Book Antiqua" pitchFamily="18" charset="0"/>
              </a:rPr>
              <a:t>dikenalkan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konsep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baru</a:t>
            </a:r>
            <a:r>
              <a:rPr lang="en-US" dirty="0">
                <a:latin typeface="Book Antiqua" pitchFamily="18" charset="0"/>
              </a:rPr>
              <a:t> yang </a:t>
            </a:r>
            <a:r>
              <a:rPr lang="en-US" dirty="0" err="1">
                <a:latin typeface="Book Antiqua" pitchFamily="18" charset="0"/>
              </a:rPr>
              <a:t>disebut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sz="4400" b="1" u="sng" dirty="0">
                <a:solidFill>
                  <a:srgbClr val="FF0000"/>
                </a:solidFill>
                <a:latin typeface="Book Antiqua" pitchFamily="18" charset="0"/>
              </a:rPr>
              <a:t>Database.</a:t>
            </a:r>
          </a:p>
          <a:p>
            <a:pPr>
              <a:buFont typeface="Wingdings" pitchFamily="2" charset="2"/>
              <a:buChar char="q"/>
              <a:defRPr/>
            </a:pPr>
            <a:endParaRPr lang="en-US" dirty="0">
              <a:latin typeface="Book Antiqua" pitchFamily="18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446-53B6-4A99-A67A-6EC2581399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8089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285750" y="1676400"/>
            <a:ext cx="8643938" cy="475297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q"/>
            </a:pPr>
            <a:r>
              <a:rPr lang="en-US" altLang="en-US" sz="2800" dirty="0" smtClean="0"/>
              <a:t> </a:t>
            </a:r>
            <a:r>
              <a:rPr lang="id-ID" altLang="en-US" sz="2800" dirty="0" smtClean="0">
                <a:solidFill>
                  <a:srgbClr val="FF0000"/>
                </a:solidFill>
              </a:rPr>
              <a:t>Rekam Medis pasien dapat disimpan dalam Database  </a:t>
            </a:r>
          </a:p>
          <a:p>
            <a:pPr eaLnBrk="1" hangingPunct="1"/>
            <a:r>
              <a:rPr lang="id-ID" altLang="en-US" sz="2800" dirty="0" smtClean="0"/>
              <a:t>Bagian rekam medis rumah sakit mudah didalam </a:t>
            </a:r>
            <a:r>
              <a:rPr lang="id-ID" altLang="en-US" sz="2800" b="1" dirty="0" smtClean="0"/>
              <a:t>menyimpan</a:t>
            </a:r>
            <a:r>
              <a:rPr lang="id-ID" altLang="en-US" sz="2800" dirty="0" smtClean="0"/>
              <a:t>, </a:t>
            </a:r>
            <a:r>
              <a:rPr lang="id-ID" altLang="en-US" sz="2800" b="1" dirty="0" smtClean="0"/>
              <a:t>mengupdate</a:t>
            </a:r>
            <a:r>
              <a:rPr lang="id-ID" altLang="en-US" sz="2800" dirty="0" smtClean="0"/>
              <a:t>, </a:t>
            </a:r>
            <a:r>
              <a:rPr lang="id-ID" altLang="en-US" sz="2800" b="1" dirty="0" smtClean="0"/>
              <a:t>mengakses</a:t>
            </a:r>
            <a:r>
              <a:rPr lang="id-ID" altLang="en-US" sz="2800" dirty="0" smtClean="0"/>
              <a:t> dan </a:t>
            </a:r>
            <a:r>
              <a:rPr lang="id-ID" altLang="en-US" sz="2800" b="1" dirty="0" smtClean="0"/>
              <a:t>mencari</a:t>
            </a:r>
            <a:r>
              <a:rPr lang="id-ID" altLang="en-US" sz="2800" dirty="0" smtClean="0"/>
              <a:t> catatan-catatan medis pasien secara </a:t>
            </a:r>
            <a:r>
              <a:rPr lang="id-ID" altLang="en-US" sz="2800" b="1" dirty="0" smtClean="0"/>
              <a:t>lengkap</a:t>
            </a:r>
            <a:r>
              <a:rPr lang="id-ID" altLang="en-US" sz="2800" dirty="0" smtClean="0"/>
              <a:t> dan </a:t>
            </a:r>
            <a:r>
              <a:rPr lang="id-ID" altLang="en-US" sz="2800" b="1" dirty="0" smtClean="0"/>
              <a:t>akurat</a:t>
            </a:r>
            <a:r>
              <a:rPr lang="id-ID" altLang="en-US" sz="2800" dirty="0" smtClean="0"/>
              <a:t> serta </a:t>
            </a:r>
            <a:r>
              <a:rPr lang="id-ID" altLang="en-US" sz="2800" b="1" dirty="0" smtClean="0"/>
              <a:t>mendukung kinerja dokter </a:t>
            </a:r>
            <a:r>
              <a:rPr lang="id-ID" altLang="en-US" sz="2800" dirty="0" smtClean="0"/>
              <a:t>dalam penyediaan data pasien yang akurat.</a:t>
            </a:r>
          </a:p>
          <a:p>
            <a:pPr eaLnBrk="1" hangingPunct="1"/>
            <a:r>
              <a:rPr lang="id-ID" altLang="en-US" sz="2800" dirty="0" smtClean="0"/>
              <a:t>Dengan Database bisa </a:t>
            </a:r>
            <a:r>
              <a:rPr lang="id-ID" altLang="en-US" sz="2800" b="1" dirty="0" smtClean="0"/>
              <a:t>menampung dalam jumlah yang sangat banyak</a:t>
            </a:r>
            <a:r>
              <a:rPr lang="id-ID" altLang="en-US" sz="2800" dirty="0" smtClean="0"/>
              <a:t>, tidak </a:t>
            </a:r>
            <a:r>
              <a:rPr lang="id-ID" altLang="en-US" sz="2800" b="1" dirty="0" smtClean="0"/>
              <a:t>memakan banyak tempat </a:t>
            </a:r>
            <a:r>
              <a:rPr lang="id-ID" altLang="en-US" sz="2800" dirty="0" smtClean="0"/>
              <a:t>dalam hal penyimpanan, karena disimpan dalam bentuk data komputer(Database) serta bisa disimpan lama.</a:t>
            </a:r>
            <a:endParaRPr lang="en-US" altLang="en-US" sz="2800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12-Jun-20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D1763-B80B-451A-976F-A794A9C950A1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858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200" dirty="0"/>
              <a:t>Relevansi Data Base dengan Rekam Medis</a:t>
            </a:r>
            <a:r>
              <a:rPr lang="en-US" sz="3200" dirty="0"/>
              <a:t>  </a:t>
            </a:r>
          </a:p>
          <a:p>
            <a:pPr algn="ctr" fontAlgn="auto">
              <a:spcAft>
                <a:spcPts val="0"/>
              </a:spcAft>
              <a:defRPr/>
            </a:pPr>
            <a:endParaRPr lang="id-ID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82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5750" y="1524001"/>
            <a:ext cx="8643938" cy="4691062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sz="2800" dirty="0" smtClean="0"/>
              <a:t>1.  </a:t>
            </a:r>
            <a:r>
              <a:rPr lang="id-ID" sz="2800" b="1" dirty="0" smtClean="0">
                <a:solidFill>
                  <a:srgbClr val="FF0000"/>
                </a:solidFill>
              </a:rPr>
              <a:t>Rekam Medis Konvensional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id-ID" sz="2800" dirty="0" smtClean="0"/>
              <a:t>Rekam Medis yang terbuat dan berbentuk </a:t>
            </a:r>
            <a:r>
              <a:rPr lang="id-ID" sz="2800" dirty="0" smtClean="0">
                <a:solidFill>
                  <a:srgbClr val="FF0000"/>
                </a:solidFill>
              </a:rPr>
              <a:t>lembaran-lembaran</a:t>
            </a:r>
            <a:r>
              <a:rPr lang="id-ID" sz="2800" dirty="0" smtClean="0"/>
              <a:t> </a:t>
            </a:r>
            <a:r>
              <a:rPr lang="id-ID" sz="2800" dirty="0" smtClean="0">
                <a:solidFill>
                  <a:srgbClr val="FF0000"/>
                </a:solidFill>
              </a:rPr>
              <a:t>kertas</a:t>
            </a:r>
            <a:r>
              <a:rPr lang="id-ID" sz="2800" dirty="0" smtClean="0"/>
              <a:t> yang </a:t>
            </a:r>
            <a:r>
              <a:rPr lang="id-ID" sz="2800" dirty="0" smtClean="0">
                <a:solidFill>
                  <a:srgbClr val="FF0000"/>
                </a:solidFill>
              </a:rPr>
              <a:t>diisi</a:t>
            </a:r>
            <a:r>
              <a:rPr lang="id-ID" sz="2800" dirty="0" smtClean="0"/>
              <a:t> dengan </a:t>
            </a:r>
            <a:r>
              <a:rPr lang="id-ID" sz="2800" dirty="0" smtClean="0">
                <a:solidFill>
                  <a:srgbClr val="FF0000"/>
                </a:solidFill>
              </a:rPr>
              <a:t>tulisan tangan </a:t>
            </a:r>
            <a:r>
              <a:rPr lang="id-ID" sz="2800" dirty="0" smtClean="0"/>
              <a:t>atau </a:t>
            </a:r>
            <a:r>
              <a:rPr lang="id-ID" sz="2800" dirty="0" smtClean="0">
                <a:solidFill>
                  <a:srgbClr val="FF0000"/>
                </a:solidFill>
              </a:rPr>
              <a:t>ketikan komputer </a:t>
            </a:r>
            <a:r>
              <a:rPr lang="id-ID" sz="2800" dirty="0" smtClean="0"/>
              <a:t>yang telah diprint, </a:t>
            </a:r>
            <a:r>
              <a:rPr lang="id-ID" sz="2800" dirty="0" smtClean="0">
                <a:solidFill>
                  <a:srgbClr val="FF0000"/>
                </a:solidFill>
              </a:rPr>
              <a:t>sangat umum </a:t>
            </a:r>
            <a:r>
              <a:rPr lang="id-ID" sz="2800" dirty="0" smtClean="0"/>
              <a:t>dan dapat ditemukan diseluruh rumah sakit, klinik, maupun praktek dokter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id-ID" sz="2800" dirty="0" smtClean="0">
                <a:solidFill>
                  <a:srgbClr val="FF0000"/>
                </a:solidFill>
              </a:rPr>
              <a:t>Keuntungan</a:t>
            </a:r>
            <a:r>
              <a:rPr lang="id-ID" sz="2800" dirty="0" smtClean="0"/>
              <a:t> dari RM bentuk </a:t>
            </a:r>
            <a:r>
              <a:rPr lang="id-ID" sz="2800" dirty="0" smtClean="0">
                <a:solidFill>
                  <a:srgbClr val="FF0000"/>
                </a:solidFill>
              </a:rPr>
              <a:t>konvesional</a:t>
            </a:r>
            <a:r>
              <a:rPr lang="id-ID" sz="2800" dirty="0" smtClean="0"/>
              <a:t> adalah </a:t>
            </a:r>
            <a:r>
              <a:rPr lang="id-ID" sz="2800" dirty="0" smtClean="0">
                <a:solidFill>
                  <a:srgbClr val="FF0000"/>
                </a:solidFill>
              </a:rPr>
              <a:t>mudah untuk didapatkan,</a:t>
            </a:r>
            <a:r>
              <a:rPr lang="id-ID" sz="2800" dirty="0" smtClean="0"/>
              <a:t> bisa </a:t>
            </a:r>
            <a:r>
              <a:rPr lang="id-ID" sz="2800" dirty="0" smtClean="0">
                <a:solidFill>
                  <a:srgbClr val="FF0000"/>
                </a:solidFill>
              </a:rPr>
              <a:t>dilakukan oleh siapa saja </a:t>
            </a:r>
            <a:r>
              <a:rPr lang="id-ID" sz="2800" dirty="0" smtClean="0"/>
              <a:t>dalam ini staf medis yang </a:t>
            </a:r>
            <a:r>
              <a:rPr lang="id-ID" sz="2800" dirty="0" smtClean="0">
                <a:solidFill>
                  <a:srgbClr val="FF0000"/>
                </a:solidFill>
              </a:rPr>
              <a:t>tidak memerlukan ketrampilan khusus</a:t>
            </a:r>
            <a:r>
              <a:rPr lang="id-ID" sz="2800" dirty="0" smtClean="0"/>
              <a:t>, mudah dibawa dan mampu diisi diisi kapan saja dan dimana saja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id-ID" sz="2800" dirty="0" smtClean="0"/>
              <a:t>Kerugianya  : dapat  </a:t>
            </a:r>
            <a:r>
              <a:rPr lang="id-ID" sz="2800" dirty="0" smtClean="0">
                <a:solidFill>
                  <a:srgbClr val="FF0000"/>
                </a:solidFill>
              </a:rPr>
              <a:t>terjadi kesalahan </a:t>
            </a:r>
            <a:r>
              <a:rPr lang="id-ID" sz="2800" dirty="0" smtClean="0"/>
              <a:t>dalam </a:t>
            </a:r>
            <a:r>
              <a:rPr lang="id-ID" sz="2800" dirty="0" smtClean="0">
                <a:solidFill>
                  <a:srgbClr val="FF0000"/>
                </a:solidFill>
              </a:rPr>
              <a:t>penulisan dan pembacaan</a:t>
            </a:r>
            <a:r>
              <a:rPr lang="id-ID" sz="2800" dirty="0" smtClean="0"/>
              <a:t>, </a:t>
            </a:r>
            <a:r>
              <a:rPr lang="id-ID" sz="2800" dirty="0" smtClean="0">
                <a:solidFill>
                  <a:srgbClr val="FF0000"/>
                </a:solidFill>
              </a:rPr>
              <a:t>tidak ringkas</a:t>
            </a:r>
            <a:r>
              <a:rPr lang="id-ID" sz="2800" dirty="0" smtClean="0"/>
              <a:t>, </a:t>
            </a:r>
            <a:r>
              <a:rPr lang="id-ID" sz="2800" dirty="0" smtClean="0">
                <a:solidFill>
                  <a:srgbClr val="FF0000"/>
                </a:solidFill>
              </a:rPr>
              <a:t>mudah rusak oleh keadaan basah</a:t>
            </a:r>
            <a:r>
              <a:rPr lang="id-ID" sz="2800" dirty="0" smtClean="0"/>
              <a:t>, mudah terbakar karena </a:t>
            </a:r>
            <a:r>
              <a:rPr lang="id-ID" sz="2800" dirty="0" smtClean="0">
                <a:solidFill>
                  <a:srgbClr val="FF0000"/>
                </a:solidFill>
              </a:rPr>
              <a:t>terbuat dari kertas</a:t>
            </a:r>
            <a:r>
              <a:rPr lang="id-ID" sz="2800" dirty="0" smtClean="0"/>
              <a:t>, memliki </a:t>
            </a:r>
            <a:r>
              <a:rPr lang="id-ID" sz="2800" dirty="0" smtClean="0">
                <a:solidFill>
                  <a:srgbClr val="FF0000"/>
                </a:solidFill>
              </a:rPr>
              <a:t>keterbatasan</a:t>
            </a:r>
            <a:r>
              <a:rPr lang="id-ID" sz="2800" dirty="0" smtClean="0"/>
              <a:t> dalam hal </a:t>
            </a:r>
            <a:r>
              <a:rPr lang="id-ID" sz="2800" dirty="0" smtClean="0">
                <a:solidFill>
                  <a:srgbClr val="FF0000"/>
                </a:solidFill>
              </a:rPr>
              <a:t>penyimpanan</a:t>
            </a:r>
            <a:r>
              <a:rPr lang="id-ID" sz="2800" dirty="0" smtClean="0"/>
              <a:t> karena </a:t>
            </a:r>
            <a:r>
              <a:rPr lang="id-ID" sz="2800" dirty="0" smtClean="0">
                <a:solidFill>
                  <a:srgbClr val="FF0000"/>
                </a:solidFill>
              </a:rPr>
              <a:t>bentuknya </a:t>
            </a:r>
            <a:r>
              <a:rPr lang="id-ID" sz="2800" dirty="0" smtClean="0"/>
              <a:t>yang bisa dikatakan </a:t>
            </a:r>
            <a:r>
              <a:rPr lang="id-ID" sz="2800" dirty="0" smtClean="0">
                <a:solidFill>
                  <a:srgbClr val="FF0000"/>
                </a:solidFill>
              </a:rPr>
              <a:t>besar</a:t>
            </a:r>
            <a:r>
              <a:rPr lang="id-ID" sz="2800" dirty="0" smtClean="0"/>
              <a:t>, dan </a:t>
            </a:r>
            <a:r>
              <a:rPr lang="id-ID" sz="2800" dirty="0" smtClean="0">
                <a:solidFill>
                  <a:srgbClr val="FF0000"/>
                </a:solidFill>
              </a:rPr>
              <a:t>kerapian</a:t>
            </a:r>
            <a:r>
              <a:rPr lang="id-ID" sz="2800" dirty="0" smtClean="0"/>
              <a:t> dari </a:t>
            </a:r>
            <a:r>
              <a:rPr lang="id-ID" sz="2800" dirty="0" smtClean="0">
                <a:solidFill>
                  <a:srgbClr val="FF0000"/>
                </a:solidFill>
              </a:rPr>
              <a:t>penulisan</a:t>
            </a:r>
            <a:r>
              <a:rPr lang="id-ID" sz="2800" dirty="0" smtClean="0"/>
              <a:t> akan </a:t>
            </a:r>
            <a:r>
              <a:rPr lang="id-ID" sz="2800" dirty="0" smtClean="0">
                <a:solidFill>
                  <a:srgbClr val="FF0000"/>
                </a:solidFill>
              </a:rPr>
              <a:t>berkurang.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id-ID" sz="2800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12-Jun-20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A614E-6CCC-46E8-833A-14FF536900B1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71438"/>
            <a:ext cx="9144000" cy="151923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200" b="1" dirty="0"/>
              <a:t>Bentuk </a:t>
            </a:r>
            <a:r>
              <a:rPr lang="en-US" sz="3200" b="1" dirty="0"/>
              <a:t>R</a:t>
            </a:r>
            <a:r>
              <a:rPr lang="id-ID" sz="3200" b="1" dirty="0"/>
              <a:t>ekam Medis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  </a:t>
            </a:r>
          </a:p>
          <a:p>
            <a:pPr algn="ctr" fontAlgn="auto">
              <a:spcAft>
                <a:spcPts val="0"/>
              </a:spcAft>
              <a:defRPr/>
            </a:pPr>
            <a:endParaRPr lang="id-ID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08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5750" y="1676400"/>
            <a:ext cx="8643938" cy="46101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sz="2800" dirty="0" smtClean="0"/>
              <a:t>2. </a:t>
            </a:r>
            <a:r>
              <a:rPr lang="id-ID" sz="2800" b="1" dirty="0" smtClean="0">
                <a:solidFill>
                  <a:srgbClr val="FF0000"/>
                </a:solidFill>
              </a:rPr>
              <a:t>Rekam Medis Elektronik</a:t>
            </a:r>
          </a:p>
          <a:p>
            <a:pPr marL="514350" indent="-514350" eaLnBrk="1" fontAlgn="auto" hangingPunct="1">
              <a:lnSpc>
                <a:spcPct val="12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id-ID" sz="2800" dirty="0" smtClean="0"/>
              <a:t>Rekam medis yang terbuat dan </a:t>
            </a:r>
            <a:r>
              <a:rPr lang="id-ID" sz="2800" dirty="0" smtClean="0">
                <a:solidFill>
                  <a:srgbClr val="FF0000"/>
                </a:solidFill>
              </a:rPr>
              <a:t>berbentuk elektronik </a:t>
            </a:r>
            <a:r>
              <a:rPr lang="id-ID" sz="2800" dirty="0" smtClean="0"/>
              <a:t>berupa </a:t>
            </a:r>
            <a:r>
              <a:rPr lang="id-ID" sz="2800" dirty="0" smtClean="0">
                <a:solidFill>
                  <a:srgbClr val="FF0000"/>
                </a:solidFill>
              </a:rPr>
              <a:t>data-data dikomputer</a:t>
            </a:r>
            <a:r>
              <a:rPr lang="id-ID" sz="2800" dirty="0" smtClean="0"/>
              <a:t> yang diisi dengan mengetik di komputer. Bentuk rekam medis ini jarang ditemukan hanya ditemukan dirumah sakit , klinik ataupun praktek dokter yang sudah modern dan canggih.</a:t>
            </a:r>
          </a:p>
          <a:p>
            <a:pPr marL="514350" indent="-514350" eaLnBrk="1" fontAlgn="auto" hangingPunct="1">
              <a:lnSpc>
                <a:spcPct val="12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id-ID" sz="2800" dirty="0" smtClean="0"/>
              <a:t>Rekam Medis ini memiliki beberapa </a:t>
            </a:r>
            <a:r>
              <a:rPr lang="id-ID" sz="2800" dirty="0" smtClean="0">
                <a:solidFill>
                  <a:srgbClr val="FF0000"/>
                </a:solidFill>
              </a:rPr>
              <a:t>keuntungan</a:t>
            </a:r>
            <a:r>
              <a:rPr lang="id-ID" sz="2800" dirty="0" smtClean="0"/>
              <a:t> antara lain : </a:t>
            </a:r>
            <a:r>
              <a:rPr lang="id-ID" sz="2800" dirty="0" smtClean="0">
                <a:solidFill>
                  <a:srgbClr val="FF0000"/>
                </a:solidFill>
              </a:rPr>
              <a:t>ringkas</a:t>
            </a:r>
            <a:r>
              <a:rPr lang="id-ID" sz="2800" dirty="0" smtClean="0"/>
              <a:t>, bisa </a:t>
            </a:r>
            <a:r>
              <a:rPr lang="id-ID" sz="2800" dirty="0" smtClean="0">
                <a:solidFill>
                  <a:srgbClr val="FF0000"/>
                </a:solidFill>
              </a:rPr>
              <a:t>menampung dalam jumlah sangat banyak</a:t>
            </a:r>
            <a:r>
              <a:rPr lang="id-ID" sz="2800" dirty="0" smtClean="0"/>
              <a:t>, </a:t>
            </a:r>
            <a:r>
              <a:rPr lang="id-ID" sz="2800" dirty="0" smtClean="0">
                <a:solidFill>
                  <a:srgbClr val="FF0000"/>
                </a:solidFill>
              </a:rPr>
              <a:t>tidak memakan banyak tempat</a:t>
            </a:r>
            <a:r>
              <a:rPr lang="id-ID" sz="2800" dirty="0" smtClean="0"/>
              <a:t> dalam hal penyimpanan karena disimpan dalam bentuk data komputer, </a:t>
            </a:r>
            <a:r>
              <a:rPr lang="id-ID" sz="2800" dirty="0" smtClean="0">
                <a:solidFill>
                  <a:srgbClr val="FF0000"/>
                </a:solidFill>
              </a:rPr>
              <a:t>bisa disimpan lama.</a:t>
            </a:r>
          </a:p>
          <a:p>
            <a:pPr marL="531813" indent="-531813" eaLnBrk="1" fontAlgn="auto" hangingPunct="1">
              <a:lnSpc>
                <a:spcPct val="12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id-ID" sz="2800" dirty="0" smtClean="0"/>
              <a:t>Kerugian : mudah terserang virus yang merusak data, tidak semua orang bisa mengoperasikannya, hanya terjangkau oleh kalangan tertentu, dan tidak dapat  dioperasikan kalau tidak ada sumber listrik</a:t>
            </a:r>
            <a:endParaRPr lang="en-US" sz="2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12-Jun-20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EAE97-A697-41CE-9F9E-96D07F21956E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14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200" dirty="0"/>
              <a:t>Bentuk </a:t>
            </a:r>
            <a:r>
              <a:rPr lang="en-US" sz="3200" dirty="0"/>
              <a:t>R</a:t>
            </a:r>
            <a:r>
              <a:rPr lang="id-ID" sz="3200" dirty="0"/>
              <a:t>ekam Medis</a:t>
            </a:r>
          </a:p>
          <a:p>
            <a:pPr algn="ctr" fontAlgn="auto">
              <a:spcAft>
                <a:spcPts val="0"/>
              </a:spcAft>
              <a:defRPr/>
            </a:pPr>
            <a:endParaRPr lang="id-ID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61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11741" b="22377"/>
          <a:stretch/>
        </p:blipFill>
        <p:spPr bwMode="auto">
          <a:xfrm>
            <a:off x="762000" y="2133600"/>
            <a:ext cx="7213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1676400"/>
            <a:ext cx="27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12-Jun-20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446-53B6-4A99-A67A-6EC2581399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55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Pemanfaatan</a:t>
            </a:r>
            <a:r>
              <a:rPr lang="en-US" dirty="0"/>
              <a:t> Database Modern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446-53B6-4A99-A67A-6EC2581399EF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739140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1517134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Rontgen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1758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Pemanfaatan</a:t>
            </a:r>
            <a:r>
              <a:rPr lang="en-US" dirty="0"/>
              <a:t> Database Modern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446-53B6-4A99-A67A-6EC2581399EF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8"/>
          <a:stretch/>
        </p:blipFill>
        <p:spPr bwMode="auto">
          <a:xfrm>
            <a:off x="838200" y="2017713"/>
            <a:ext cx="6600825" cy="484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816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Pemanfaatan</a:t>
            </a:r>
            <a:r>
              <a:rPr lang="en-US" dirty="0"/>
              <a:t> Database Modern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446-53B6-4A99-A67A-6EC2581399EF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39" b="9046"/>
          <a:stretch/>
        </p:blipFill>
        <p:spPr bwMode="auto">
          <a:xfrm>
            <a:off x="647700" y="1676400"/>
            <a:ext cx="7620000" cy="562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675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Pemanfaatan</a:t>
            </a:r>
            <a:r>
              <a:rPr lang="en-US" dirty="0"/>
              <a:t> Database Modern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446-53B6-4A99-A67A-6EC2581399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33552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Pemanfaatan</a:t>
            </a:r>
            <a:r>
              <a:rPr lang="en-US" dirty="0"/>
              <a:t> Database Modern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446-53B6-4A99-A67A-6EC2581399EF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" b="17628"/>
          <a:stretch/>
        </p:blipFill>
        <p:spPr bwMode="auto">
          <a:xfrm>
            <a:off x="533400" y="1714500"/>
            <a:ext cx="7604861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327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12-Jun-20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3F8B7-B8F5-4AAB-AB55-32783CF499F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317750"/>
            <a:ext cx="8066088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 err="1">
                <a:latin typeface="Benguiat Bk BT" pitchFamily="18" charset="0"/>
              </a:rPr>
              <a:t>Konsep</a:t>
            </a:r>
            <a:r>
              <a:rPr lang="en-US" sz="3200" dirty="0">
                <a:latin typeface="Benguiat Bk BT" pitchFamily="18" charset="0"/>
              </a:rPr>
              <a:t> </a:t>
            </a:r>
            <a:r>
              <a:rPr lang="en-US" sz="3200" dirty="0" err="1">
                <a:latin typeface="Benguiat Bk BT" pitchFamily="18" charset="0"/>
              </a:rPr>
              <a:t>Dasar</a:t>
            </a:r>
            <a:r>
              <a:rPr lang="en-US" sz="3200" dirty="0">
                <a:latin typeface="Benguiat Bk BT" pitchFamily="18" charset="0"/>
              </a:rPr>
              <a:t> Database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55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Pemanfaatan</a:t>
            </a:r>
            <a:r>
              <a:rPr lang="en-US" dirty="0"/>
              <a:t> Database Modern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12-Jun-20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446-53B6-4A99-A67A-6EC2581399EF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9" t="34623" r="28302" b="20764"/>
          <a:stretch/>
        </p:blipFill>
        <p:spPr bwMode="auto">
          <a:xfrm>
            <a:off x="685800" y="2286000"/>
            <a:ext cx="71755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676400"/>
            <a:ext cx="88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Reseler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362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2" t="19076" r="14714" b="12129"/>
          <a:stretch/>
        </p:blipFill>
        <p:spPr bwMode="auto">
          <a:xfrm>
            <a:off x="685799" y="533400"/>
            <a:ext cx="777165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12-Jun-20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446-53B6-4A99-A67A-6EC2581399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66158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609600"/>
            <a:ext cx="732472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12-Jun-20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446-53B6-4A99-A67A-6EC2581399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86838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5" t="7563" r="8403" b="10848"/>
          <a:stretch/>
        </p:blipFill>
        <p:spPr bwMode="auto">
          <a:xfrm>
            <a:off x="685800" y="838200"/>
            <a:ext cx="7571416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12-Jun-20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446-53B6-4A99-A67A-6EC2581399E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49271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Modern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305800" cy="1730009"/>
          </a:xfrm>
        </p:spPr>
        <p:txBody>
          <a:bodyPr>
            <a:normAutofit/>
          </a:bodyPr>
          <a:lstStyle/>
          <a:p>
            <a:r>
              <a:rPr lang="en-US" sz="2400" b="1" i="1" dirty="0" smtClean="0"/>
              <a:t>VLDB (Very</a:t>
            </a:r>
            <a:r>
              <a:rPr lang="en-US" sz="2400" b="1" i="1" dirty="0"/>
              <a:t>  Large  </a:t>
            </a:r>
            <a:r>
              <a:rPr lang="en-US" sz="2400" b="1" i="1" dirty="0" smtClean="0"/>
              <a:t>Database</a:t>
            </a:r>
            <a:r>
              <a:rPr lang="en-US" sz="2400" b="1" i="1" dirty="0"/>
              <a:t>)</a:t>
            </a:r>
            <a:r>
              <a:rPr lang="en-US" sz="2400" i="1" dirty="0"/>
              <a:t> </a:t>
            </a:r>
            <a:r>
              <a:rPr lang="en-US" sz="2400" i="1" dirty="0" err="1" smtClean="0"/>
              <a:t>adalah</a:t>
            </a:r>
            <a:r>
              <a:rPr lang="en-US" sz="2400" i="1" dirty="0" smtClean="0"/>
              <a:t> </a:t>
            </a:r>
            <a:r>
              <a:rPr lang="en-US" sz="2400" i="1" dirty="0"/>
              <a:t>database yang </a:t>
            </a:r>
            <a:r>
              <a:rPr lang="en-US" sz="2400" i="1" dirty="0" err="1"/>
              <a:t>berisi</a:t>
            </a:r>
            <a:r>
              <a:rPr lang="en-US" sz="2400" i="1" dirty="0"/>
              <a:t> </a:t>
            </a:r>
            <a:r>
              <a:rPr lang="en-US" sz="2400" i="1" dirty="0" err="1"/>
              <a:t>sejumlah</a:t>
            </a:r>
            <a:r>
              <a:rPr lang="en-US" sz="2400" i="1" dirty="0"/>
              <a:t> </a:t>
            </a:r>
            <a:r>
              <a:rPr lang="en-US" sz="2400" i="1" dirty="0" err="1"/>
              <a:t>besar</a:t>
            </a:r>
            <a:r>
              <a:rPr lang="en-US" sz="2400" i="1" dirty="0"/>
              <a:t> data, </a:t>
            </a:r>
            <a:r>
              <a:rPr lang="en-US" sz="2400" i="1" dirty="0" err="1"/>
              <a:t>sehingga</a:t>
            </a:r>
            <a:r>
              <a:rPr lang="en-US" sz="2400" i="1" dirty="0"/>
              <a:t> </a:t>
            </a:r>
            <a:r>
              <a:rPr lang="en-US" sz="2400" i="1" dirty="0" err="1"/>
              <a:t>dibutuhkan</a:t>
            </a:r>
            <a:r>
              <a:rPr lang="en-US" sz="2400" i="1" dirty="0"/>
              <a:t> </a:t>
            </a:r>
            <a:r>
              <a:rPr lang="en-US" sz="2400" i="1" dirty="0" err="1"/>
              <a:t>metodologi</a:t>
            </a:r>
            <a:r>
              <a:rPr lang="en-US" sz="2400" i="1" dirty="0"/>
              <a:t> </a:t>
            </a:r>
            <a:r>
              <a:rPr lang="en-US" sz="2400" i="1" dirty="0" err="1"/>
              <a:t>arsitektur</a:t>
            </a:r>
            <a:r>
              <a:rPr lang="en-US" sz="2400" i="1" dirty="0"/>
              <a:t>, </a:t>
            </a:r>
            <a:r>
              <a:rPr lang="en-US" sz="2400" i="1" dirty="0" err="1"/>
              <a:t>manajemen</a:t>
            </a:r>
            <a:r>
              <a:rPr lang="en-US" sz="2400" i="1" dirty="0"/>
              <a:t>, </a:t>
            </a:r>
            <a:r>
              <a:rPr lang="en-US" sz="2400" i="1" dirty="0" err="1"/>
              <a:t>pemrosesan</a:t>
            </a:r>
            <a:r>
              <a:rPr lang="en-US" sz="2400" i="1" dirty="0"/>
              <a:t>, </a:t>
            </a:r>
            <a:r>
              <a:rPr lang="en-US" sz="2400" i="1" dirty="0" err="1"/>
              <a:t>dan</a:t>
            </a:r>
            <a:r>
              <a:rPr lang="en-US" sz="2400" i="1" dirty="0"/>
              <a:t> </a:t>
            </a:r>
            <a:r>
              <a:rPr lang="en-US" sz="2400" i="1" dirty="0" err="1"/>
              <a:t>pemeliharaan</a:t>
            </a:r>
            <a:r>
              <a:rPr lang="en-US" sz="2400" i="1" dirty="0"/>
              <a:t> </a:t>
            </a:r>
            <a:r>
              <a:rPr lang="en-US" sz="2400" i="1" dirty="0" err="1" smtClean="0"/>
              <a:t>khusus</a:t>
            </a:r>
            <a:endParaRPr lang="en-US" sz="2400" i="1" dirty="0" smtClean="0"/>
          </a:p>
          <a:p>
            <a:pPr marL="0" indent="0">
              <a:buNone/>
            </a:pPr>
            <a:endParaRPr lang="en-US" sz="2400" i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"/>
          <a:stretch/>
        </p:blipFill>
        <p:spPr bwMode="auto">
          <a:xfrm>
            <a:off x="914400" y="3200400"/>
            <a:ext cx="3556743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05200"/>
            <a:ext cx="37147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446-53B6-4A99-A67A-6EC2581399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23941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i="1" dirty="0"/>
              <a:t>Online  Large  Database  </a:t>
            </a:r>
            <a:r>
              <a:rPr lang="en-US" sz="4800" dirty="0"/>
              <a:t>(OLDB)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i="1" dirty="0"/>
              <a:t>Online  Large  Database  </a:t>
            </a:r>
            <a:r>
              <a:rPr lang="en-US" sz="2400" dirty="0"/>
              <a:t>(OLDB) :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kombinasi</a:t>
            </a:r>
            <a:r>
              <a:rPr lang="en-US" sz="2400" dirty="0"/>
              <a:t> </a:t>
            </a:r>
            <a:r>
              <a:rPr lang="en-US" sz="2400" dirty="0" err="1"/>
              <a:t>terintegrasi</a:t>
            </a:r>
            <a:r>
              <a:rPr lang="en-US" sz="2400" dirty="0"/>
              <a:t> yang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operating </a:t>
            </a:r>
            <a:r>
              <a:rPr lang="en-US" sz="2400" dirty="0" err="1"/>
              <a:t>sistem</a:t>
            </a:r>
            <a:r>
              <a:rPr lang="en-US" sz="2400" dirty="0"/>
              <a:t>, basis data, </a:t>
            </a:r>
            <a:r>
              <a:rPr lang="en-US" sz="2400" dirty="0" err="1"/>
              <a:t>bahasa</a:t>
            </a:r>
            <a:r>
              <a:rPr lang="en-US" sz="2400" dirty="0"/>
              <a:t> </a:t>
            </a:r>
            <a:r>
              <a:rPr lang="en-US" sz="2400" dirty="0" err="1"/>
              <a:t>pemograman</a:t>
            </a:r>
            <a:r>
              <a:rPr lang="en-US" sz="2400" dirty="0"/>
              <a:t>, spreadsheets, word- processor, </a:t>
            </a:r>
            <a:r>
              <a:rPr lang="en-US" sz="2400" dirty="0" err="1"/>
              <a:t>dan</a:t>
            </a:r>
            <a:r>
              <a:rPr lang="en-US" sz="2400" dirty="0"/>
              <a:t> expert system </a:t>
            </a:r>
            <a:r>
              <a:rPr lang="en-US" sz="2400" dirty="0" err="1"/>
              <a:t>intelegensia</a:t>
            </a:r>
            <a:r>
              <a:rPr lang="en-US" sz="2400" dirty="0"/>
              <a:t> </a:t>
            </a:r>
            <a:r>
              <a:rPr lang="en-US" sz="2400" dirty="0" err="1"/>
              <a:t>buatan</a:t>
            </a:r>
            <a:r>
              <a:rPr lang="en-US" sz="2400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446-53B6-4A99-A67A-6EC2581399E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07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Database Genome (</a:t>
            </a:r>
            <a:r>
              <a:rPr lang="en-US" sz="4800" dirty="0" smtClean="0"/>
              <a:t>GDB)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Database Genome (GDB, http://www.gdb.org)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tempat</a:t>
            </a:r>
            <a:r>
              <a:rPr lang="en-US" sz="2400" dirty="0"/>
              <a:t> </a:t>
            </a:r>
            <a:r>
              <a:rPr lang="en-US" sz="2400" dirty="0" err="1"/>
              <a:t>penyimpanan</a:t>
            </a:r>
            <a:r>
              <a:rPr lang="en-US" sz="2400" dirty="0"/>
              <a:t> data </a:t>
            </a:r>
            <a:r>
              <a:rPr lang="en-US" sz="2400" dirty="0" err="1"/>
              <a:t>publik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b="1" dirty="0"/>
              <a:t>gen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, </a:t>
            </a:r>
            <a:r>
              <a:rPr lang="en-US" sz="2400" dirty="0" err="1"/>
              <a:t>klon</a:t>
            </a:r>
            <a:r>
              <a:rPr lang="en-US" sz="2400" dirty="0"/>
              <a:t>, STS, </a:t>
            </a:r>
            <a:r>
              <a:rPr lang="en-US" sz="2400" dirty="0" err="1"/>
              <a:t>polimorfisme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peta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err="1" smtClean="0"/>
              <a:t>Entri</a:t>
            </a:r>
            <a:r>
              <a:rPr lang="en-US" sz="2400" dirty="0" smtClean="0"/>
              <a:t> </a:t>
            </a:r>
            <a:r>
              <a:rPr lang="en-US" sz="2400" dirty="0"/>
              <a:t>GDB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saling</a:t>
            </a:r>
            <a:r>
              <a:rPr lang="en-US" sz="2400" dirty="0"/>
              <a:t> </a:t>
            </a:r>
            <a:r>
              <a:rPr lang="en-US" sz="2400" dirty="0" err="1"/>
              <a:t>terkait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lain,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kutipan</a:t>
            </a:r>
            <a:r>
              <a:rPr lang="en-US" sz="2400" dirty="0"/>
              <a:t> </a:t>
            </a:r>
            <a:r>
              <a:rPr lang="en-US" sz="2400" dirty="0" err="1"/>
              <a:t>literatur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entri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basis data </a:t>
            </a:r>
            <a:r>
              <a:rPr lang="en-US" sz="2400" dirty="0" smtClean="0"/>
              <a:t>lain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446-53B6-4A99-A67A-6EC2581399E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93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Mobile </a:t>
            </a:r>
            <a:r>
              <a:rPr lang="en-US" i="1" dirty="0" smtClean="0"/>
              <a:t>Database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2492009"/>
          </a:xfrm>
        </p:spPr>
        <p:txBody>
          <a:bodyPr>
            <a:normAutofit/>
          </a:bodyPr>
          <a:lstStyle/>
          <a:p>
            <a:r>
              <a:rPr lang="en-US" sz="2400" dirty="0"/>
              <a:t>Mobile Database:  </a:t>
            </a:r>
            <a:r>
              <a:rPr lang="en-US" sz="2400" dirty="0" err="1"/>
              <a:t>Perangkat</a:t>
            </a:r>
            <a:r>
              <a:rPr lang="en-US" sz="2400" dirty="0"/>
              <a:t> </a:t>
            </a:r>
            <a:r>
              <a:rPr lang="en-US" sz="2400" dirty="0" err="1"/>
              <a:t>komputasi</a:t>
            </a:r>
            <a:r>
              <a:rPr lang="en-US" sz="2400" dirty="0"/>
              <a:t> </a:t>
            </a:r>
            <a:r>
              <a:rPr lang="en-US" sz="2400" dirty="0" err="1"/>
              <a:t>seluler</a:t>
            </a:r>
            <a:r>
              <a:rPr lang="en-US" sz="2400" dirty="0"/>
              <a:t> (</a:t>
            </a:r>
            <a:r>
              <a:rPr lang="en-US" sz="2400" dirty="0" err="1"/>
              <a:t>mis</a:t>
            </a:r>
            <a:r>
              <a:rPr lang="en-US" sz="2400" dirty="0"/>
              <a:t>., </a:t>
            </a:r>
            <a:r>
              <a:rPr lang="en-US" sz="2400" dirty="0" err="1"/>
              <a:t>Ponsel</a:t>
            </a:r>
            <a:r>
              <a:rPr lang="en-US" sz="2400" dirty="0"/>
              <a:t> </a:t>
            </a:r>
            <a:r>
              <a:rPr lang="en-US" sz="2400" dirty="0" err="1"/>
              <a:t>cerdas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PDA) </a:t>
            </a:r>
            <a:r>
              <a:rPr lang="en-US" sz="2400" dirty="0" err="1"/>
              <a:t>menyimpan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berbagi</a:t>
            </a:r>
            <a:r>
              <a:rPr lang="en-US" sz="2400" dirty="0"/>
              <a:t> data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seluler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basis data yang </a:t>
            </a:r>
            <a:r>
              <a:rPr lang="en-US" sz="2400" dirty="0" err="1"/>
              <a:t>sebenarnya</a:t>
            </a:r>
            <a:r>
              <a:rPr lang="en-US" sz="2400" dirty="0"/>
              <a:t> </a:t>
            </a:r>
            <a:r>
              <a:rPr lang="en-US" sz="2400" dirty="0" err="1"/>
              <a:t>disimpan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perangkat</a:t>
            </a:r>
            <a:r>
              <a:rPr lang="en-US" sz="2400" dirty="0"/>
              <a:t> </a:t>
            </a:r>
            <a:r>
              <a:rPr lang="en-US" sz="2400" dirty="0" err="1"/>
              <a:t>seluler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berupa</a:t>
            </a:r>
            <a:r>
              <a:rPr lang="en-US" sz="2400" dirty="0" smtClean="0"/>
              <a:t> </a:t>
            </a:r>
            <a:r>
              <a:rPr lang="en-US" sz="2400" dirty="0" err="1" smtClean="0"/>
              <a:t>daftar</a:t>
            </a:r>
            <a:r>
              <a:rPr lang="en-US" sz="2400" dirty="0" smtClean="0"/>
              <a:t> </a:t>
            </a:r>
            <a:r>
              <a:rPr lang="en-US" sz="2400" dirty="0" err="1" smtClean="0"/>
              <a:t>kontak</a:t>
            </a:r>
            <a:r>
              <a:rPr lang="en-US" sz="2400" dirty="0" smtClean="0"/>
              <a:t>,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harga</a:t>
            </a:r>
            <a:r>
              <a:rPr lang="en-US" sz="2400" dirty="0" smtClean="0"/>
              <a:t>, </a:t>
            </a:r>
            <a:r>
              <a:rPr lang="en-US" sz="2400" dirty="0" err="1" smtClean="0"/>
              <a:t>jarak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ditempuh</a:t>
            </a:r>
            <a:r>
              <a:rPr lang="en-US" sz="2400" dirty="0" smtClean="0"/>
              <a:t>,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lainnya</a:t>
            </a:r>
            <a:r>
              <a:rPr lang="en-US" sz="2400" dirty="0" smtClean="0"/>
              <a:t>.</a:t>
            </a:r>
          </a:p>
          <a:p>
            <a:pPr marL="118872" indent="0">
              <a:buNone/>
            </a:pP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02979">
            <a:off x="5699746" y="3935619"/>
            <a:ext cx="1600200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446-53B6-4A99-A67A-6EC2581399E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2959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Warehouse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05800" cy="32766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Data Warehouse 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/>
              <a:t>database yang </a:t>
            </a:r>
            <a:r>
              <a:rPr lang="en-US" sz="2000" dirty="0" err="1"/>
              <a:t>didesain</a:t>
            </a:r>
            <a:r>
              <a:rPr lang="en-US" sz="2000" dirty="0"/>
              <a:t> </a:t>
            </a:r>
            <a:r>
              <a:rPr lang="en-US" sz="2000" dirty="0" err="1"/>
              <a:t>khusus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mengerjakan</a:t>
            </a:r>
            <a:r>
              <a:rPr lang="en-US" sz="2000" dirty="0"/>
              <a:t> proses query, </a:t>
            </a:r>
            <a:r>
              <a:rPr lang="en-US" sz="2000" dirty="0" err="1"/>
              <a:t>membuat</a:t>
            </a:r>
            <a:r>
              <a:rPr lang="en-US" sz="2000" dirty="0"/>
              <a:t> </a:t>
            </a:r>
            <a:r>
              <a:rPr lang="en-US" sz="2000" dirty="0" err="1"/>
              <a:t>laporan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analisa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Data </a:t>
            </a:r>
            <a:r>
              <a:rPr lang="en-US" sz="2000" dirty="0"/>
              <a:t>yang di </a:t>
            </a:r>
            <a:r>
              <a:rPr lang="en-US" sz="2000" dirty="0" err="1"/>
              <a:t>simpan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data business history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organisasi</a:t>
            </a:r>
            <a:r>
              <a:rPr lang="en-US" sz="2000" dirty="0"/>
              <a:t> /</a:t>
            </a:r>
            <a:r>
              <a:rPr lang="en-US" sz="2000" dirty="0" err="1"/>
              <a:t>perusahaan</a:t>
            </a:r>
            <a:r>
              <a:rPr lang="en-US" sz="2000" dirty="0"/>
              <a:t>, </a:t>
            </a:r>
            <a:r>
              <a:rPr lang="en-US" sz="2000" dirty="0" err="1"/>
              <a:t>dimana</a:t>
            </a:r>
            <a:r>
              <a:rPr lang="en-US" sz="2000" dirty="0"/>
              <a:t> data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tersimpan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 smtClean="0"/>
              <a:t>rinci</a:t>
            </a:r>
            <a:r>
              <a:rPr lang="en-US" sz="2000" dirty="0" smtClean="0"/>
              <a:t>/</a:t>
            </a:r>
            <a:r>
              <a:rPr lang="en-US" sz="2000" dirty="0" err="1" smtClean="0"/>
              <a:t>detil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/>
              <a:t>data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bertahan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smtClean="0"/>
              <a:t>lama</a:t>
            </a:r>
          </a:p>
          <a:p>
            <a:r>
              <a:rPr lang="en-US" sz="2000" i="1" dirty="0"/>
              <a:t>Data warehouse</a:t>
            </a:r>
            <a:r>
              <a:rPr lang="en-US" sz="2000" dirty="0"/>
              <a:t> </a:t>
            </a:r>
            <a:r>
              <a:rPr lang="en-US" sz="2000" dirty="0" err="1"/>
              <a:t>juga</a:t>
            </a:r>
            <a:r>
              <a:rPr lang="en-US" sz="2000" dirty="0"/>
              <a:t>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salah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pendukung</a:t>
            </a:r>
            <a:r>
              <a:rPr lang="en-US" sz="2000" dirty="0"/>
              <a:t> </a:t>
            </a:r>
            <a:r>
              <a:rPr lang="en-US" sz="2000" dirty="0" err="1"/>
              <a:t>keputusan</a:t>
            </a:r>
            <a:r>
              <a:rPr lang="en-US" sz="2000" dirty="0"/>
              <a:t>,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menyimpan</a:t>
            </a:r>
            <a:r>
              <a:rPr lang="en-US" sz="2000" dirty="0"/>
              <a:t> data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berbagai</a:t>
            </a:r>
            <a:r>
              <a:rPr lang="en-US" sz="2000" dirty="0"/>
              <a:t> </a:t>
            </a:r>
            <a:r>
              <a:rPr lang="en-US" sz="2000" dirty="0" err="1"/>
              <a:t>sumber</a:t>
            </a:r>
            <a:r>
              <a:rPr lang="en-US" sz="2000" dirty="0"/>
              <a:t>, </a:t>
            </a:r>
            <a:r>
              <a:rPr lang="en-US" sz="2000" dirty="0" err="1"/>
              <a:t>mengorganisasikannya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dianalisa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para</a:t>
            </a:r>
            <a:r>
              <a:rPr lang="en-US" sz="2000" dirty="0"/>
              <a:t> </a:t>
            </a:r>
            <a:r>
              <a:rPr lang="en-US" sz="2000" dirty="0" err="1"/>
              <a:t>pengambil</a:t>
            </a:r>
            <a:r>
              <a:rPr lang="en-US" sz="2000" dirty="0"/>
              <a:t> </a:t>
            </a:r>
            <a:r>
              <a:rPr lang="en-US" sz="2000" dirty="0" err="1"/>
              <a:t>kebijakan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err="1" smtClean="0"/>
              <a:t>Tetapi</a:t>
            </a:r>
            <a:r>
              <a:rPr lang="en-US" sz="2000" dirty="0" smtClean="0"/>
              <a:t> </a:t>
            </a:r>
            <a:r>
              <a:rPr lang="en-US" sz="2000" dirty="0" err="1"/>
              <a:t>datawarehouse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memberikan</a:t>
            </a:r>
            <a:r>
              <a:rPr lang="en-US" sz="2000" dirty="0"/>
              <a:t> </a:t>
            </a:r>
            <a:r>
              <a:rPr lang="en-US" sz="2000" dirty="0" err="1"/>
              <a:t>keputusan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 smtClean="0"/>
              <a:t>langsung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Namun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/>
              <a:t>memberikan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yang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membuat</a:t>
            </a:r>
            <a:r>
              <a:rPr lang="en-US" sz="2000" dirty="0"/>
              <a:t> user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paham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membuat</a:t>
            </a:r>
            <a:r>
              <a:rPr lang="en-US" sz="2000" dirty="0"/>
              <a:t> </a:t>
            </a:r>
            <a:r>
              <a:rPr lang="en-US" sz="2000" dirty="0" err="1"/>
              <a:t>kebijakan</a:t>
            </a:r>
            <a:r>
              <a:rPr lang="en-US" sz="2000" dirty="0"/>
              <a:t> </a:t>
            </a:r>
            <a:r>
              <a:rPr lang="en-US" sz="2000" dirty="0" err="1"/>
              <a:t>strategis</a:t>
            </a:r>
            <a:r>
              <a:rPr lang="en-US" sz="2000" dirty="0"/>
              <a:t>. </a:t>
            </a:r>
            <a:endParaRPr lang="en-US" sz="20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942" y="4800600"/>
            <a:ext cx="394635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446-53B6-4A99-A67A-6EC2581399E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75149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Big data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730009"/>
          </a:xfrm>
        </p:spPr>
        <p:txBody>
          <a:bodyPr>
            <a:normAutofit/>
          </a:bodyPr>
          <a:lstStyle/>
          <a:p>
            <a:pPr fontAlgn="base"/>
            <a:r>
              <a:rPr lang="en-US" sz="2000" i="1" dirty="0" smtClean="0"/>
              <a:t>Big </a:t>
            </a:r>
            <a:r>
              <a:rPr lang="en-US" sz="2000" i="1" dirty="0"/>
              <a:t>data</a:t>
            </a:r>
            <a:r>
              <a:rPr lang="en-US" sz="2000" dirty="0"/>
              <a:t> 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 smtClean="0"/>
              <a:t>kumpulan</a:t>
            </a:r>
            <a:r>
              <a:rPr lang="en-US" sz="2000" dirty="0" smtClean="0"/>
              <a:t> </a:t>
            </a:r>
            <a:r>
              <a:rPr lang="en-US" sz="2000" dirty="0"/>
              <a:t>data yang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skala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/>
              <a:t>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diproses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alat</a:t>
            </a:r>
            <a:r>
              <a:rPr lang="en-US" sz="2000" dirty="0"/>
              <a:t> </a:t>
            </a:r>
            <a:r>
              <a:rPr lang="en-US" sz="2000" dirty="0" err="1"/>
              <a:t>tradisional</a:t>
            </a:r>
            <a:r>
              <a:rPr lang="en-US" sz="2000" dirty="0"/>
              <a:t> </a:t>
            </a:r>
            <a:r>
              <a:rPr lang="en-US" sz="2000" dirty="0" err="1"/>
              <a:t>biasa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FF0000"/>
                </a:solidFill>
              </a:rPr>
              <a:t>menggunakan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cara</a:t>
            </a:r>
            <a:r>
              <a:rPr lang="en-US" sz="2000" dirty="0"/>
              <a:t> </a:t>
            </a:r>
            <a:r>
              <a:rPr lang="en-US" sz="2000" dirty="0" err="1"/>
              <a:t>maupun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FF0000"/>
                </a:solidFill>
              </a:rPr>
              <a:t>alat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baru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untuk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mendapatkan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nilai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dari</a:t>
            </a:r>
            <a:r>
              <a:rPr lang="en-US" sz="2000" dirty="0">
                <a:solidFill>
                  <a:srgbClr val="FF0000"/>
                </a:solidFill>
              </a:rPr>
              <a:t> data </a:t>
            </a:r>
            <a:r>
              <a:rPr lang="en-US" sz="2000" dirty="0" smtClean="0">
                <a:solidFill>
                  <a:srgbClr val="FF0000"/>
                </a:solidFill>
              </a:rPr>
              <a:t>,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cara</a:t>
            </a:r>
            <a:r>
              <a:rPr lang="en-US" sz="2000" dirty="0"/>
              <a:t> di </a:t>
            </a:r>
            <a:r>
              <a:rPr lang="en-US" sz="2000" i="1" dirty="0"/>
              <a:t>clustering</a:t>
            </a:r>
            <a:r>
              <a:rPr lang="en-US" sz="2000" dirty="0"/>
              <a:t>, </a:t>
            </a:r>
            <a:r>
              <a:rPr lang="en-US" sz="2000" dirty="0" err="1"/>
              <a:t>partisi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digudangkan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 </a:t>
            </a:r>
            <a:r>
              <a:rPr lang="en-US" sz="2000" i="1" dirty="0"/>
              <a:t>data warehouse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92575"/>
            <a:ext cx="561022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446-53B6-4A99-A67A-6EC2581399E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25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/>
          <p:cNvSpPr/>
          <p:nvPr/>
        </p:nvSpPr>
        <p:spPr>
          <a:xfrm>
            <a:off x="4286250" y="3786188"/>
            <a:ext cx="4286250" cy="257175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38" name="Oval 37"/>
          <p:cNvSpPr/>
          <p:nvPr/>
        </p:nvSpPr>
        <p:spPr>
          <a:xfrm>
            <a:off x="4214813" y="714375"/>
            <a:ext cx="4286250" cy="292893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12-Jun-20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4963A-8755-45B9-8D26-FF01E74554D2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23558" name="Picture 2" descr="D:\Materi Kuliah_S1\Materi Ajar Manajemen Bata Base ( RMIK )\lemari_arsip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428750"/>
            <a:ext cx="1214437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Multidocument 4"/>
          <p:cNvSpPr/>
          <p:nvPr/>
        </p:nvSpPr>
        <p:spPr>
          <a:xfrm>
            <a:off x="5072063" y="1214438"/>
            <a:ext cx="1214437" cy="785812"/>
          </a:xfrm>
          <a:prstGeom prst="flowChartMultidocumen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dirty="0"/>
              <a:t>Mata kuliah</a:t>
            </a:r>
          </a:p>
        </p:txBody>
      </p:sp>
      <p:sp>
        <p:nvSpPr>
          <p:cNvPr id="6" name="Flowchart: Multidocument 5"/>
          <p:cNvSpPr/>
          <p:nvPr/>
        </p:nvSpPr>
        <p:spPr>
          <a:xfrm>
            <a:off x="6858000" y="1285875"/>
            <a:ext cx="1214438" cy="785813"/>
          </a:xfrm>
          <a:prstGeom prst="flowChartMultidocumen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dirty="0"/>
              <a:t>Dosen</a:t>
            </a:r>
          </a:p>
        </p:txBody>
      </p:sp>
      <p:sp>
        <p:nvSpPr>
          <p:cNvPr id="7" name="Flowchart: Multidocument 6"/>
          <p:cNvSpPr/>
          <p:nvPr/>
        </p:nvSpPr>
        <p:spPr>
          <a:xfrm>
            <a:off x="6929438" y="2357438"/>
            <a:ext cx="1214437" cy="785812"/>
          </a:xfrm>
          <a:prstGeom prst="flowChartMultidocumen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dirty="0"/>
              <a:t>Nilai</a:t>
            </a:r>
          </a:p>
        </p:txBody>
      </p:sp>
      <p:sp>
        <p:nvSpPr>
          <p:cNvPr id="8" name="Flowchart: Multidocument 7"/>
          <p:cNvSpPr/>
          <p:nvPr/>
        </p:nvSpPr>
        <p:spPr>
          <a:xfrm>
            <a:off x="5072063" y="2428875"/>
            <a:ext cx="1214437" cy="785813"/>
          </a:xfrm>
          <a:prstGeom prst="flowChartMultidocumen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dirty="0"/>
              <a:t>Mahasiswa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000250" y="1785938"/>
            <a:ext cx="2286000" cy="452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000250" y="2500313"/>
            <a:ext cx="2286000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5" name="TextBox 28"/>
          <p:cNvSpPr txBox="1">
            <a:spLocks noChangeArrowheads="1"/>
          </p:cNvSpPr>
          <p:nvPr/>
        </p:nvSpPr>
        <p:spPr bwMode="auto">
          <a:xfrm>
            <a:off x="714375" y="1000125"/>
            <a:ext cx="2909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d-ID" altLang="en-US">
                <a:latin typeface="Calibri" pitchFamily="34" charset="0"/>
              </a:rPr>
              <a:t>Lemari Arsip  disebuah ruang</a:t>
            </a:r>
          </a:p>
        </p:txBody>
      </p:sp>
      <p:sp>
        <p:nvSpPr>
          <p:cNvPr id="37" name="Flowchart: Magnetic Disk 36"/>
          <p:cNvSpPr/>
          <p:nvPr/>
        </p:nvSpPr>
        <p:spPr>
          <a:xfrm>
            <a:off x="785813" y="3571875"/>
            <a:ext cx="1500187" cy="178593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Hard disk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Database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Siadin</a:t>
            </a:r>
          </a:p>
        </p:txBody>
      </p:sp>
      <p:sp>
        <p:nvSpPr>
          <p:cNvPr id="23567" name="TextBox 38"/>
          <p:cNvSpPr txBox="1">
            <a:spLocks noChangeArrowheads="1"/>
          </p:cNvSpPr>
          <p:nvPr/>
        </p:nvSpPr>
        <p:spPr bwMode="auto">
          <a:xfrm>
            <a:off x="714375" y="5643563"/>
            <a:ext cx="2751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d-ID" altLang="en-US">
                <a:latin typeface="Calibri" pitchFamily="34" charset="0"/>
              </a:rPr>
              <a:t>Database di sebuah hardisk</a:t>
            </a:r>
          </a:p>
        </p:txBody>
      </p:sp>
      <p:sp>
        <p:nvSpPr>
          <p:cNvPr id="40" name="Flowchart: Process 39"/>
          <p:cNvSpPr/>
          <p:nvPr/>
        </p:nvSpPr>
        <p:spPr>
          <a:xfrm>
            <a:off x="5278438" y="4071938"/>
            <a:ext cx="1008062" cy="7143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dirty="0"/>
              <a:t>Tabel matakuliah</a:t>
            </a:r>
          </a:p>
        </p:txBody>
      </p:sp>
      <p:sp>
        <p:nvSpPr>
          <p:cNvPr id="41" name="Flowchart: Process 40"/>
          <p:cNvSpPr/>
          <p:nvPr/>
        </p:nvSpPr>
        <p:spPr>
          <a:xfrm>
            <a:off x="5214938" y="5214938"/>
            <a:ext cx="1071562" cy="7143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dirty="0"/>
              <a:t>Tabel mahasiswa</a:t>
            </a:r>
          </a:p>
        </p:txBody>
      </p:sp>
      <p:sp>
        <p:nvSpPr>
          <p:cNvPr id="42" name="Flowchart: Process 41"/>
          <p:cNvSpPr/>
          <p:nvPr/>
        </p:nvSpPr>
        <p:spPr>
          <a:xfrm>
            <a:off x="6643688" y="5214938"/>
            <a:ext cx="1008062" cy="7143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dirty="0"/>
              <a:t>Tabel Nilai</a:t>
            </a:r>
          </a:p>
        </p:txBody>
      </p:sp>
      <p:sp>
        <p:nvSpPr>
          <p:cNvPr id="43" name="Flowchart: Process 42"/>
          <p:cNvSpPr/>
          <p:nvPr/>
        </p:nvSpPr>
        <p:spPr>
          <a:xfrm>
            <a:off x="6564313" y="4071938"/>
            <a:ext cx="1008062" cy="7143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dirty="0"/>
              <a:t>Tabel dosen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2214563" y="4214813"/>
            <a:ext cx="228600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50" idx="2"/>
          </p:cNvCxnSpPr>
          <p:nvPr/>
        </p:nvCxnSpPr>
        <p:spPr>
          <a:xfrm>
            <a:off x="2214563" y="4786313"/>
            <a:ext cx="2071687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16200000" flipH="1">
            <a:off x="6107906" y="4607719"/>
            <a:ext cx="785813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1" idx="3"/>
            <a:endCxn id="42" idx="1"/>
          </p:cNvCxnSpPr>
          <p:nvPr/>
        </p:nvCxnSpPr>
        <p:spPr>
          <a:xfrm>
            <a:off x="6286500" y="5572125"/>
            <a:ext cx="3571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43" idx="2"/>
            <a:endCxn id="42" idx="0"/>
          </p:cNvCxnSpPr>
          <p:nvPr/>
        </p:nvCxnSpPr>
        <p:spPr>
          <a:xfrm rot="16200000" flipH="1">
            <a:off x="6893719" y="4960144"/>
            <a:ext cx="428625" cy="80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23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35150"/>
          </a:xfrm>
        </p:spPr>
        <p:txBody>
          <a:bodyPr/>
          <a:lstStyle/>
          <a:p>
            <a:r>
              <a:rPr lang="en-US" dirty="0" smtClean="0"/>
              <a:t>Project Database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12-Jun-20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446-53B6-4A99-A67A-6EC2581399EF}" type="slidenum">
              <a:rPr lang="en-US" smtClean="0"/>
              <a:t>30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6019800" cy="453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105400"/>
            <a:ext cx="252984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13500" y="4851400"/>
            <a:ext cx="1219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Sumber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14224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Oracle</a:t>
            </a:r>
          </a:p>
          <a:p>
            <a:r>
              <a:rPr lang="en-US" dirty="0" err="1" smtClean="0"/>
              <a:t>Ms</a:t>
            </a:r>
            <a:r>
              <a:rPr lang="en-US" dirty="0" smtClean="0"/>
              <a:t> </a:t>
            </a:r>
            <a:r>
              <a:rPr lang="en-US" dirty="0"/>
              <a:t>SQL </a:t>
            </a:r>
            <a:r>
              <a:rPr lang="en-US" dirty="0" smtClean="0"/>
              <a:t>Server</a:t>
            </a:r>
          </a:p>
          <a:p>
            <a:r>
              <a:rPr lang="en-US" dirty="0" smtClean="0"/>
              <a:t>MySQL</a:t>
            </a:r>
          </a:p>
          <a:p>
            <a:r>
              <a:rPr lang="en-US" dirty="0" smtClean="0"/>
              <a:t>DB2</a:t>
            </a:r>
          </a:p>
          <a:p>
            <a:r>
              <a:rPr lang="en-US" dirty="0" err="1" smtClean="0"/>
              <a:t>Ms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12-Jun-20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446-53B6-4A99-A67A-6EC2581399E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20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7"/>
          <p:cNvSpPr>
            <a:spLocks noChangeArrowheads="1"/>
          </p:cNvSpPr>
          <p:nvPr/>
        </p:nvSpPr>
        <p:spPr bwMode="auto">
          <a:xfrm>
            <a:off x="3635375" y="5421313"/>
            <a:ext cx="936625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d-ID" altLang="en-US">
              <a:latin typeface="Calibri" pitchFamily="34" charset="0"/>
            </a:endParaRPr>
          </a:p>
        </p:txBody>
      </p:sp>
      <p:sp>
        <p:nvSpPr>
          <p:cNvPr id="28675" name="Rectangle 20"/>
          <p:cNvSpPr>
            <a:spLocks noGrp="1" noChangeArrowheads="1"/>
          </p:cNvSpPr>
          <p:nvPr>
            <p:ph type="title"/>
          </p:nvPr>
        </p:nvSpPr>
        <p:spPr>
          <a:xfrm>
            <a:off x="2357438" y="2479675"/>
            <a:ext cx="4572000" cy="714375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Input-Proses-Ouput</a:t>
            </a:r>
          </a:p>
        </p:txBody>
      </p:sp>
      <p:pic>
        <p:nvPicPr>
          <p:cNvPr id="28676" name="Picture 11" descr="job-vacancy-business-career-property%20(308)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4124325"/>
            <a:ext cx="1363663" cy="1023938"/>
          </a:xfrm>
        </p:spPr>
      </p:pic>
      <p:pic>
        <p:nvPicPr>
          <p:cNvPr id="28684" name="Picture 19" descr="cewex dan kompu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3604419"/>
            <a:ext cx="1219200" cy="962025"/>
          </a:xfrm>
        </p:spPr>
      </p:pic>
      <p:sp>
        <p:nvSpPr>
          <p:cNvPr id="28677" name="AutoShape 4" descr="Woven mat"/>
          <p:cNvSpPr>
            <a:spLocks noChangeArrowheads="1"/>
          </p:cNvSpPr>
          <p:nvPr/>
        </p:nvSpPr>
        <p:spPr bwMode="auto">
          <a:xfrm>
            <a:off x="3779838" y="5565775"/>
            <a:ext cx="288925" cy="431800"/>
          </a:xfrm>
          <a:prstGeom prst="flowChartMagneticDisk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 altLang="en-US">
              <a:latin typeface="Calibri" pitchFamily="34" charset="0"/>
            </a:endParaRPr>
          </a:p>
        </p:txBody>
      </p:sp>
      <p:sp>
        <p:nvSpPr>
          <p:cNvPr id="28678" name="AutoShape 5" descr="Denim"/>
          <p:cNvSpPr>
            <a:spLocks noChangeArrowheads="1"/>
          </p:cNvSpPr>
          <p:nvPr/>
        </p:nvSpPr>
        <p:spPr bwMode="auto">
          <a:xfrm>
            <a:off x="4067175" y="5565775"/>
            <a:ext cx="287338" cy="504825"/>
          </a:xfrm>
          <a:prstGeom prst="flowChartMagneticDisk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 altLang="en-US">
              <a:latin typeface="Calibri" pitchFamily="34" charset="0"/>
            </a:endParaRPr>
          </a:p>
        </p:txBody>
      </p:sp>
      <p:sp>
        <p:nvSpPr>
          <p:cNvPr id="28679" name="AutoShape 6" descr="Medium wood"/>
          <p:cNvSpPr>
            <a:spLocks noChangeArrowheads="1"/>
          </p:cNvSpPr>
          <p:nvPr/>
        </p:nvSpPr>
        <p:spPr bwMode="auto">
          <a:xfrm>
            <a:off x="3851275" y="5781675"/>
            <a:ext cx="360363" cy="431800"/>
          </a:xfrm>
          <a:prstGeom prst="flowChartMagneticDisk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 altLang="en-US">
              <a:latin typeface="Calibri" pitchFamily="34" charset="0"/>
            </a:endParaRPr>
          </a:p>
        </p:txBody>
      </p:sp>
      <p:sp>
        <p:nvSpPr>
          <p:cNvPr id="28680" name="AutoShape 9"/>
          <p:cNvSpPr>
            <a:spLocks noChangeArrowheads="1"/>
          </p:cNvSpPr>
          <p:nvPr/>
        </p:nvSpPr>
        <p:spPr bwMode="auto">
          <a:xfrm>
            <a:off x="1908175" y="4413250"/>
            <a:ext cx="1295400" cy="360363"/>
          </a:xfrm>
          <a:prstGeom prst="rightArrow">
            <a:avLst>
              <a:gd name="adj1" fmla="val 50000"/>
              <a:gd name="adj2" fmla="val 89868"/>
            </a:avLst>
          </a:prstGeom>
          <a:solidFill>
            <a:srgbClr val="3983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FFFF00"/>
                </a:solidFill>
                <a:latin typeface="Calibri" pitchFamily="34" charset="0"/>
              </a:rPr>
              <a:t>Input Data</a:t>
            </a:r>
          </a:p>
        </p:txBody>
      </p:sp>
      <p:sp>
        <p:nvSpPr>
          <p:cNvPr id="28681" name="AutoShape 10"/>
          <p:cNvSpPr>
            <a:spLocks noChangeArrowheads="1"/>
          </p:cNvSpPr>
          <p:nvPr/>
        </p:nvSpPr>
        <p:spPr bwMode="auto">
          <a:xfrm>
            <a:off x="971550" y="2397125"/>
            <a:ext cx="936625" cy="863600"/>
          </a:xfrm>
          <a:prstGeom prst="flowChartMultidocumen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FFFF00"/>
                </a:solidFill>
                <a:latin typeface="Calibri" pitchFamily="34" charset="0"/>
              </a:rPr>
              <a:t>Data</a:t>
            </a:r>
          </a:p>
          <a:p>
            <a:pPr algn="ctr"/>
            <a:r>
              <a:rPr lang="en-US" altLang="en-US">
                <a:solidFill>
                  <a:srgbClr val="FFFF00"/>
                </a:solidFill>
                <a:latin typeface="Calibri" pitchFamily="34" charset="0"/>
              </a:rPr>
              <a:t>Formulir</a:t>
            </a:r>
          </a:p>
        </p:txBody>
      </p:sp>
      <p:sp>
        <p:nvSpPr>
          <p:cNvPr id="28682" name="Line 15"/>
          <p:cNvSpPr>
            <a:spLocks noChangeShapeType="1"/>
          </p:cNvSpPr>
          <p:nvPr/>
        </p:nvSpPr>
        <p:spPr bwMode="auto">
          <a:xfrm>
            <a:off x="1331913" y="3189288"/>
            <a:ext cx="0" cy="935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Rectangle 18"/>
          <p:cNvSpPr>
            <a:spLocks noChangeArrowheads="1"/>
          </p:cNvSpPr>
          <p:nvPr/>
        </p:nvSpPr>
        <p:spPr bwMode="auto">
          <a:xfrm>
            <a:off x="3132138" y="3908425"/>
            <a:ext cx="1871662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FFFF00"/>
                </a:solidFill>
                <a:latin typeface="Calibri" pitchFamily="34" charset="0"/>
              </a:rPr>
              <a:t>Proses</a:t>
            </a:r>
          </a:p>
        </p:txBody>
      </p:sp>
      <p:sp>
        <p:nvSpPr>
          <p:cNvPr id="28685" name="AutoShape 22"/>
          <p:cNvSpPr>
            <a:spLocks noChangeArrowheads="1"/>
          </p:cNvSpPr>
          <p:nvPr/>
        </p:nvSpPr>
        <p:spPr bwMode="auto">
          <a:xfrm>
            <a:off x="4932363" y="4268788"/>
            <a:ext cx="1441450" cy="5032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FFFF00"/>
                </a:solidFill>
                <a:latin typeface="Calibri" pitchFamily="34" charset="0"/>
              </a:rPr>
              <a:t>Informasi</a:t>
            </a:r>
          </a:p>
        </p:txBody>
      </p:sp>
      <p:sp>
        <p:nvSpPr>
          <p:cNvPr id="28686" name="WordArt 23"/>
          <p:cNvSpPr>
            <a:spLocks noChangeArrowheads="1" noChangeShapeType="1" noTextEdit="1"/>
          </p:cNvSpPr>
          <p:nvPr/>
        </p:nvSpPr>
        <p:spPr bwMode="auto">
          <a:xfrm>
            <a:off x="3779838" y="5349875"/>
            <a:ext cx="7207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SBD</a:t>
            </a:r>
          </a:p>
        </p:txBody>
      </p:sp>
      <p:sp>
        <p:nvSpPr>
          <p:cNvPr id="28687" name="AutoShape 25"/>
          <p:cNvSpPr>
            <a:spLocks noChangeArrowheads="1"/>
          </p:cNvSpPr>
          <p:nvPr/>
        </p:nvSpPr>
        <p:spPr bwMode="auto">
          <a:xfrm>
            <a:off x="3419475" y="5132388"/>
            <a:ext cx="287338" cy="792162"/>
          </a:xfrm>
          <a:prstGeom prst="curvedRightArrow">
            <a:avLst>
              <a:gd name="adj1" fmla="val 55138"/>
              <a:gd name="adj2" fmla="val 110276"/>
              <a:gd name="adj3" fmla="val 33333"/>
            </a:avLst>
          </a:prstGeom>
          <a:solidFill>
            <a:srgbClr val="3983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 altLang="en-US">
              <a:latin typeface="Calibri" pitchFamily="34" charset="0"/>
            </a:endParaRPr>
          </a:p>
        </p:txBody>
      </p:sp>
      <p:sp>
        <p:nvSpPr>
          <p:cNvPr id="28688" name="AutoShape 26"/>
          <p:cNvSpPr>
            <a:spLocks noChangeArrowheads="1"/>
          </p:cNvSpPr>
          <p:nvPr/>
        </p:nvSpPr>
        <p:spPr bwMode="auto">
          <a:xfrm rot="-9910732">
            <a:off x="4500563" y="5132388"/>
            <a:ext cx="360362" cy="792162"/>
          </a:xfrm>
          <a:prstGeom prst="curvedRightArrow">
            <a:avLst>
              <a:gd name="adj1" fmla="val 43965"/>
              <a:gd name="adj2" fmla="val 87930"/>
              <a:gd name="adj3" fmla="val 33333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 altLang="en-US">
              <a:latin typeface="Calibri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 err="1">
                <a:latin typeface="Benguiat Bk BT" pitchFamily="18" charset="0"/>
              </a:rPr>
              <a:t>Konsep</a:t>
            </a:r>
            <a:r>
              <a:rPr lang="en-US" sz="3200" dirty="0">
                <a:latin typeface="Benguiat Bk BT" pitchFamily="18" charset="0"/>
              </a:rPr>
              <a:t> </a:t>
            </a:r>
            <a:r>
              <a:rPr lang="en-US" sz="3200" dirty="0" err="1">
                <a:latin typeface="Benguiat Bk BT" pitchFamily="18" charset="0"/>
              </a:rPr>
              <a:t>Dasar</a:t>
            </a:r>
            <a:r>
              <a:rPr lang="en-US" sz="3200" dirty="0">
                <a:latin typeface="Benguiat Bk BT" pitchFamily="18" charset="0"/>
              </a:rPr>
              <a:t> Database</a:t>
            </a:r>
          </a:p>
        </p:txBody>
      </p:sp>
      <p:sp>
        <p:nvSpPr>
          <p:cNvPr id="28690" name="TextBox 17"/>
          <p:cNvSpPr txBox="1">
            <a:spLocks noChangeArrowheads="1"/>
          </p:cNvSpPr>
          <p:nvPr/>
        </p:nvSpPr>
        <p:spPr bwMode="auto">
          <a:xfrm>
            <a:off x="0" y="1143000"/>
            <a:ext cx="9144000" cy="6461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id-ID" altLang="en-US" sz="3600">
                <a:latin typeface="Calibri" pitchFamily="34" charset="0"/>
              </a:rPr>
              <a:t>Tahapan Terbentuknya Informasi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12-Jun-20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446-53B6-4A99-A67A-6EC2581399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97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2285984" y="3958045"/>
            <a:ext cx="2000264" cy="1066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2285984" y="2571744"/>
            <a:ext cx="2000264" cy="1066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5143500" y="3786188"/>
            <a:ext cx="1600200" cy="1190625"/>
          </a:xfrm>
          <a:prstGeom prst="flowChartMagneticDisk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Benguiat Bk BT" pitchFamily="18" charset="0"/>
              </a:rPr>
              <a:t>Konsep</a:t>
            </a:r>
            <a:r>
              <a:rPr lang="en-US" sz="3200" dirty="0">
                <a:latin typeface="Benguiat Bk BT" pitchFamily="18" charset="0"/>
              </a:rPr>
              <a:t> </a:t>
            </a:r>
            <a:r>
              <a:rPr lang="en-US" sz="3200" dirty="0" err="1">
                <a:latin typeface="Benguiat Bk BT" pitchFamily="18" charset="0"/>
              </a:rPr>
              <a:t>Dasar</a:t>
            </a:r>
            <a:r>
              <a:rPr lang="en-US" sz="3200" dirty="0">
                <a:latin typeface="Benguiat Bk BT" pitchFamily="18" charset="0"/>
              </a:rPr>
              <a:t> Database</a:t>
            </a:r>
            <a:r>
              <a:rPr lang="id-ID" sz="3200" dirty="0">
                <a:latin typeface="Benguiat Bk BT" pitchFamily="18" charset="0"/>
              </a:rPr>
              <a:t>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3200" dirty="0">
              <a:latin typeface="Benguiat Bk BT" pitchFamily="18" charset="0"/>
            </a:endParaRPr>
          </a:p>
        </p:txBody>
      </p:sp>
      <p:sp>
        <p:nvSpPr>
          <p:cNvPr id="30730" name="Text Box 3"/>
          <p:cNvSpPr txBox="1">
            <a:spLocks noChangeArrowheads="1"/>
          </p:cNvSpPr>
          <p:nvPr/>
        </p:nvSpPr>
        <p:spPr bwMode="auto">
          <a:xfrm>
            <a:off x="142875" y="1457325"/>
            <a:ext cx="480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Book Antiqua" pitchFamily="18" charset="0"/>
              </a:rPr>
              <a:t>Pemrosesan File Tradisional</a:t>
            </a:r>
          </a:p>
        </p:txBody>
      </p:sp>
      <p:sp>
        <p:nvSpPr>
          <p:cNvPr id="30731" name="Text Box 4"/>
          <p:cNvSpPr txBox="1">
            <a:spLocks noChangeArrowheads="1"/>
          </p:cNvSpPr>
          <p:nvPr/>
        </p:nvSpPr>
        <p:spPr bwMode="auto">
          <a:xfrm>
            <a:off x="0" y="1828800"/>
            <a:ext cx="8929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Monotype Corsiva" pitchFamily="66" charset="0"/>
              </a:rPr>
              <a:t>“sekelompok rekaman disimpan pada sejumlah berkas secara terpisah”</a:t>
            </a:r>
          </a:p>
        </p:txBody>
      </p:sp>
      <p:pic>
        <p:nvPicPr>
          <p:cNvPr id="30732" name="Picture 5" descr="bd0715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2643188"/>
            <a:ext cx="12017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3" name="Line 7"/>
          <p:cNvSpPr>
            <a:spLocks noChangeShapeType="1"/>
          </p:cNvSpPr>
          <p:nvPr/>
        </p:nvSpPr>
        <p:spPr bwMode="auto">
          <a:xfrm>
            <a:off x="1500188" y="3100388"/>
            <a:ext cx="762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4" name="Line 8"/>
          <p:cNvSpPr>
            <a:spLocks noChangeShapeType="1"/>
          </p:cNvSpPr>
          <p:nvPr/>
        </p:nvSpPr>
        <p:spPr bwMode="auto">
          <a:xfrm>
            <a:off x="1500188" y="4572000"/>
            <a:ext cx="762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5" name="Text Box 9"/>
          <p:cNvSpPr txBox="1">
            <a:spLocks noChangeArrowheads="1"/>
          </p:cNvSpPr>
          <p:nvPr/>
        </p:nvSpPr>
        <p:spPr bwMode="auto">
          <a:xfrm>
            <a:off x="2357438" y="2643188"/>
            <a:ext cx="1928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d-ID" altLang="en-US" sz="2000">
                <a:latin typeface="Comic Sans MS" pitchFamily="66" charset="0"/>
              </a:rPr>
              <a:t>Pendaftaran Pasien</a:t>
            </a:r>
            <a:endParaRPr lang="en-US" altLang="en-US" sz="2000">
              <a:latin typeface="Comic Sans MS" pitchFamily="66" charset="0"/>
            </a:endParaRPr>
          </a:p>
        </p:txBody>
      </p:sp>
      <p:sp>
        <p:nvSpPr>
          <p:cNvPr id="30736" name="Line 11"/>
          <p:cNvSpPr>
            <a:spLocks noChangeShapeType="1"/>
          </p:cNvSpPr>
          <p:nvPr/>
        </p:nvSpPr>
        <p:spPr bwMode="auto">
          <a:xfrm>
            <a:off x="4357688" y="3143250"/>
            <a:ext cx="762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7" name="Line 12"/>
          <p:cNvSpPr>
            <a:spLocks noChangeShapeType="1"/>
          </p:cNvSpPr>
          <p:nvPr/>
        </p:nvSpPr>
        <p:spPr bwMode="auto">
          <a:xfrm>
            <a:off x="4357688" y="4500563"/>
            <a:ext cx="762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8" name="Text Box 14"/>
          <p:cNvSpPr txBox="1">
            <a:spLocks noChangeArrowheads="1"/>
          </p:cNvSpPr>
          <p:nvPr/>
        </p:nvSpPr>
        <p:spPr bwMode="auto">
          <a:xfrm>
            <a:off x="5429250" y="4214813"/>
            <a:ext cx="1260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alibri" pitchFamily="34" charset="0"/>
              </a:rPr>
              <a:t>Berkas </a:t>
            </a:r>
            <a:r>
              <a:rPr lang="id-ID" altLang="en-US" sz="2000">
                <a:latin typeface="Calibri" pitchFamily="34" charset="0"/>
              </a:rPr>
              <a:t>Keuangan</a:t>
            </a:r>
            <a:endParaRPr lang="en-US" altLang="en-US" sz="2000">
              <a:latin typeface="Calibri" pitchFamily="34" charset="0"/>
            </a:endParaRPr>
          </a:p>
        </p:txBody>
      </p:sp>
      <p:sp>
        <p:nvSpPr>
          <p:cNvPr id="17" name="AutoShape 20"/>
          <p:cNvSpPr>
            <a:spLocks noChangeArrowheads="1"/>
          </p:cNvSpPr>
          <p:nvPr/>
        </p:nvSpPr>
        <p:spPr bwMode="auto">
          <a:xfrm>
            <a:off x="5143500" y="2357438"/>
            <a:ext cx="1524000" cy="1219200"/>
          </a:xfrm>
          <a:prstGeom prst="flowChartMagneticDisk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40" name="Text Box 21"/>
          <p:cNvSpPr txBox="1">
            <a:spLocks noChangeArrowheads="1"/>
          </p:cNvSpPr>
          <p:nvPr/>
        </p:nvSpPr>
        <p:spPr bwMode="auto">
          <a:xfrm>
            <a:off x="5143500" y="2792413"/>
            <a:ext cx="1541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Calibri" pitchFamily="34" charset="0"/>
              </a:rPr>
              <a:t>Berkas</a:t>
            </a:r>
            <a:r>
              <a:rPr lang="id-ID" altLang="en-US" sz="2000">
                <a:latin typeface="Calibri" pitchFamily="34" charset="0"/>
              </a:rPr>
              <a:t> Pendaftaran</a:t>
            </a:r>
            <a:endParaRPr lang="en-US" altLang="en-US" sz="2000">
              <a:latin typeface="Calibri" pitchFamily="34" charset="0"/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12-Jun-20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EEB8E-1AB9-4439-9975-7C48EFBBDAD0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2285984" y="5262578"/>
            <a:ext cx="2000264" cy="1066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AutoShape 22"/>
          <p:cNvSpPr>
            <a:spLocks noChangeArrowheads="1"/>
          </p:cNvSpPr>
          <p:nvPr/>
        </p:nvSpPr>
        <p:spPr bwMode="auto">
          <a:xfrm>
            <a:off x="5143500" y="5214938"/>
            <a:ext cx="1600200" cy="1171575"/>
          </a:xfrm>
          <a:prstGeom prst="flowChartMagneticDisk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47" name="Line 8"/>
          <p:cNvSpPr>
            <a:spLocks noChangeShapeType="1"/>
          </p:cNvSpPr>
          <p:nvPr/>
        </p:nvSpPr>
        <p:spPr bwMode="auto">
          <a:xfrm>
            <a:off x="1643063" y="5857875"/>
            <a:ext cx="762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8" name="Line 12"/>
          <p:cNvSpPr>
            <a:spLocks noChangeShapeType="1"/>
          </p:cNvSpPr>
          <p:nvPr/>
        </p:nvSpPr>
        <p:spPr bwMode="auto">
          <a:xfrm>
            <a:off x="4357688" y="5872163"/>
            <a:ext cx="762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9" name="Text Box 14"/>
          <p:cNvSpPr txBox="1">
            <a:spLocks noChangeArrowheads="1"/>
          </p:cNvSpPr>
          <p:nvPr/>
        </p:nvSpPr>
        <p:spPr bwMode="auto">
          <a:xfrm>
            <a:off x="5286375" y="5648325"/>
            <a:ext cx="1600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alibri" pitchFamily="34" charset="0"/>
              </a:rPr>
              <a:t>Berkas </a:t>
            </a:r>
            <a:r>
              <a:rPr lang="id-ID" altLang="en-US" sz="2000">
                <a:latin typeface="Calibri" pitchFamily="34" charset="0"/>
              </a:rPr>
              <a:t>Data Pegawai</a:t>
            </a:r>
            <a:endParaRPr lang="en-US" altLang="en-US" sz="2000">
              <a:latin typeface="Calibri" pitchFamily="34" charset="0"/>
            </a:endParaRPr>
          </a:p>
        </p:txBody>
      </p:sp>
      <p:sp>
        <p:nvSpPr>
          <p:cNvPr id="30750" name="Text Box 10"/>
          <p:cNvSpPr txBox="1">
            <a:spLocks noChangeArrowheads="1"/>
          </p:cNvSpPr>
          <p:nvPr/>
        </p:nvSpPr>
        <p:spPr bwMode="auto">
          <a:xfrm>
            <a:off x="2428875" y="4286250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d-ID" altLang="en-US" sz="2400">
                <a:latin typeface="Comic Sans MS" pitchFamily="66" charset="0"/>
              </a:rPr>
              <a:t>Kasir</a:t>
            </a:r>
            <a:endParaRPr lang="en-US" altLang="en-US" sz="2400">
              <a:latin typeface="Comic Sans MS" pitchFamily="66" charset="0"/>
            </a:endParaRPr>
          </a:p>
        </p:txBody>
      </p:sp>
      <p:sp>
        <p:nvSpPr>
          <p:cNvPr id="30751" name="Text Box 10"/>
          <p:cNvSpPr txBox="1">
            <a:spLocks noChangeArrowheads="1"/>
          </p:cNvSpPr>
          <p:nvPr/>
        </p:nvSpPr>
        <p:spPr bwMode="auto">
          <a:xfrm>
            <a:off x="2500313" y="5429250"/>
            <a:ext cx="1785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d-ID" altLang="en-US">
                <a:latin typeface="Comic Sans MS" pitchFamily="66" charset="0"/>
              </a:rPr>
              <a:t>Data Pegawai</a:t>
            </a:r>
            <a:endParaRPr lang="en-US" altLang="en-US">
              <a:latin typeface="Comic Sans MS" pitchFamily="66" charset="0"/>
            </a:endParaRPr>
          </a:p>
        </p:txBody>
      </p:sp>
      <p:pic>
        <p:nvPicPr>
          <p:cNvPr id="34" name="Picture 2" descr="D:\Materi Kuliah_S1\Materi Ajar Manajemen Bata Base ( RMIK )\pemakai_komputer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75" y="5000625"/>
            <a:ext cx="1436688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" descr="D:\Materi Kuliah_S1\Materi Ajar Manajemen Bata Base ( RMIK )\pemakai_komputer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857625"/>
            <a:ext cx="1143000" cy="1071563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54" name="Picture 2" descr="H:\ilustrasibasisdata.png"/>
          <p:cNvSpPr>
            <a:spLocks noChangeAspect="1" noChangeArrowheads="1"/>
          </p:cNvSpPr>
          <p:nvPr/>
        </p:nvSpPr>
        <p:spPr bwMode="auto">
          <a:xfrm>
            <a:off x="6858000" y="2714625"/>
            <a:ext cx="2286000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30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800" dirty="0" err="1">
                <a:latin typeface="Benguiat Bk BT" pitchFamily="18" charset="0"/>
              </a:rPr>
              <a:t>Konsep</a:t>
            </a:r>
            <a:r>
              <a:rPr lang="en-US" sz="4800" dirty="0">
                <a:latin typeface="Benguiat Bk BT" pitchFamily="18" charset="0"/>
              </a:rPr>
              <a:t> </a:t>
            </a:r>
            <a:r>
              <a:rPr lang="en-US" sz="4800" dirty="0" err="1">
                <a:latin typeface="Benguiat Bk BT" pitchFamily="18" charset="0"/>
              </a:rPr>
              <a:t>Dasar</a:t>
            </a:r>
            <a:r>
              <a:rPr lang="en-US" sz="4800" dirty="0">
                <a:latin typeface="Benguiat Bk BT" pitchFamily="18" charset="0"/>
              </a:rPr>
              <a:t> Database</a:t>
            </a:r>
            <a:r>
              <a:rPr lang="id-ID" sz="4800" dirty="0">
                <a:latin typeface="Benguiat Bk BT" pitchFamily="18" charset="0"/>
              </a:rPr>
              <a:t> </a:t>
            </a:r>
            <a:r>
              <a:rPr lang="en-US" sz="4800" dirty="0">
                <a:latin typeface="Benguiat Bk BT" pitchFamily="18" charset="0"/>
              </a:rPr>
              <a:t/>
            </a:r>
            <a:br>
              <a:rPr lang="en-US" sz="4800" dirty="0">
                <a:latin typeface="Benguiat Bk BT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en-US" sz="3600" b="1" dirty="0" err="1">
                <a:latin typeface="Book Antiqua" pitchFamily="18" charset="0"/>
              </a:rPr>
              <a:t>Pemrosesan</a:t>
            </a:r>
            <a:r>
              <a:rPr lang="en-US" sz="3600" b="1" dirty="0">
                <a:latin typeface="Book Antiqua" pitchFamily="18" charset="0"/>
              </a:rPr>
              <a:t> File </a:t>
            </a:r>
            <a:r>
              <a:rPr lang="en-US" sz="3600" b="1" dirty="0" err="1">
                <a:latin typeface="Book Antiqua" pitchFamily="18" charset="0"/>
              </a:rPr>
              <a:t>Tradisional</a:t>
            </a:r>
            <a:endParaRPr lang="en-US" sz="3600" b="1" dirty="0">
              <a:latin typeface="Book Antiqua" pitchFamily="18" charset="0"/>
            </a:endParaRPr>
          </a:p>
          <a:p>
            <a:pPr marL="354013" indent="-354013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en-US" dirty="0" err="1">
                <a:latin typeface="Book Antiqua" pitchFamily="18" charset="0"/>
              </a:rPr>
              <a:t>Suatu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aplikasi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terdiri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atas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sekumpulan</a:t>
            </a:r>
            <a:r>
              <a:rPr lang="en-US" dirty="0">
                <a:latin typeface="Book Antiqua" pitchFamily="18" charset="0"/>
              </a:rPr>
              <a:t> program </a:t>
            </a:r>
            <a:r>
              <a:rPr lang="en-US" dirty="0" err="1">
                <a:latin typeface="Book Antiqua" pitchFamily="18" charset="0"/>
              </a:rPr>
              <a:t>aplikasi</a:t>
            </a:r>
            <a:r>
              <a:rPr lang="en-US" dirty="0">
                <a:latin typeface="Book Antiqua" pitchFamily="18" charset="0"/>
              </a:rPr>
              <a:t>, file data, </a:t>
            </a:r>
            <a:r>
              <a:rPr lang="en-US" dirty="0" err="1">
                <a:latin typeface="Book Antiqua" pitchFamily="18" charset="0"/>
              </a:rPr>
              <a:t>dan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prosedur</a:t>
            </a:r>
            <a:r>
              <a:rPr lang="en-US" dirty="0">
                <a:latin typeface="Book Antiqua" pitchFamily="18" charset="0"/>
              </a:rPr>
              <a:t> yang </a:t>
            </a:r>
            <a:r>
              <a:rPr lang="en-US" dirty="0" err="1">
                <a:latin typeface="Book Antiqua" pitchFamily="18" charset="0"/>
              </a:rPr>
              <a:t>mengerjakan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suatu</a:t>
            </a:r>
            <a:r>
              <a:rPr lang="en-US" dirty="0">
                <a:latin typeface="Book Antiqua" pitchFamily="18" charset="0"/>
              </a:rPr>
              <a:t> proses </a:t>
            </a:r>
            <a:r>
              <a:rPr lang="en-US" dirty="0" err="1">
                <a:latin typeface="Book Antiqua" pitchFamily="18" charset="0"/>
              </a:rPr>
              <a:t>atau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fungsi</a:t>
            </a:r>
            <a:r>
              <a:rPr lang="en-US" dirty="0">
                <a:latin typeface="Book Antiqua" pitchFamily="18" charset="0"/>
              </a:rPr>
              <a:t> </a:t>
            </a:r>
          </a:p>
          <a:p>
            <a:pPr marL="354013" indent="-354013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en-US" dirty="0" err="1">
                <a:latin typeface="Book Antiqua" pitchFamily="18" charset="0"/>
              </a:rPr>
              <a:t>Setiap</a:t>
            </a:r>
            <a:r>
              <a:rPr lang="en-US" dirty="0">
                <a:latin typeface="Book Antiqua" pitchFamily="18" charset="0"/>
              </a:rPr>
              <a:t> program </a:t>
            </a:r>
            <a:r>
              <a:rPr lang="en-US" dirty="0" err="1">
                <a:latin typeface="Book Antiqua" pitchFamily="18" charset="0"/>
              </a:rPr>
              <a:t>aplikasi</a:t>
            </a:r>
            <a:r>
              <a:rPr lang="en-US" dirty="0">
                <a:latin typeface="Book Antiqua" pitchFamily="18" charset="0"/>
              </a:rPr>
              <a:t> di </a:t>
            </a:r>
            <a:r>
              <a:rPr lang="en-US" dirty="0" err="1">
                <a:latin typeface="Book Antiqua" pitchFamily="18" charset="0"/>
              </a:rPr>
              <a:t>dalam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suatu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lingkungan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pemrosesan</a:t>
            </a:r>
            <a:r>
              <a:rPr lang="en-US" dirty="0">
                <a:latin typeface="Book Antiqua" pitchFamily="18" charset="0"/>
              </a:rPr>
              <a:t> file  </a:t>
            </a:r>
            <a:r>
              <a:rPr lang="en-US" dirty="0" err="1">
                <a:latin typeface="Book Antiqua" pitchFamily="18" charset="0"/>
              </a:rPr>
              <a:t>tradisional</a:t>
            </a:r>
            <a:r>
              <a:rPr lang="en-US" dirty="0">
                <a:latin typeface="Book Antiqua" pitchFamily="18" charset="0"/>
              </a:rPr>
              <a:t>, </a:t>
            </a:r>
            <a:r>
              <a:rPr lang="en-US" dirty="0" err="1">
                <a:latin typeface="Book Antiqua" pitchFamily="18" charset="0"/>
              </a:rPr>
              <a:t>khusus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beroperasi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pada</a:t>
            </a:r>
            <a:r>
              <a:rPr lang="en-US" dirty="0">
                <a:latin typeface="Book Antiqua" pitchFamily="18" charset="0"/>
              </a:rPr>
              <a:t> file data yang </a:t>
            </a:r>
            <a:r>
              <a:rPr lang="en-US" dirty="0" err="1">
                <a:latin typeface="Book Antiqua" pitchFamily="18" charset="0"/>
              </a:rPr>
              <a:t>dibuat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specifik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untuk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aplikasi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itu</a:t>
            </a:r>
            <a:r>
              <a:rPr lang="id-ID" dirty="0">
                <a:latin typeface="Book Antiqua" pitchFamily="18" charset="0"/>
              </a:rPr>
              <a:t>.</a:t>
            </a:r>
            <a:endParaRPr lang="en-US" dirty="0">
              <a:latin typeface="Book Antiqua" pitchFamily="18" charset="0"/>
            </a:endParaRPr>
          </a:p>
          <a:p>
            <a:pPr marL="354013" indent="-354013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en-US" dirty="0" err="1">
                <a:latin typeface="Book Antiqua" pitchFamily="18" charset="0"/>
              </a:rPr>
              <a:t>Antar</a:t>
            </a:r>
            <a:r>
              <a:rPr lang="en-US" dirty="0">
                <a:latin typeface="Book Antiqua" pitchFamily="18" charset="0"/>
              </a:rPr>
              <a:t> file data (di </a:t>
            </a:r>
            <a:r>
              <a:rPr lang="en-US" dirty="0" err="1">
                <a:latin typeface="Book Antiqua" pitchFamily="18" charset="0"/>
              </a:rPr>
              <a:t>dalam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satu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aplikasi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atau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antar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aplikasi</a:t>
            </a:r>
            <a:r>
              <a:rPr lang="en-US" dirty="0">
                <a:latin typeface="Book Antiqua" pitchFamily="18" charset="0"/>
              </a:rPr>
              <a:t>) </a:t>
            </a:r>
            <a:r>
              <a:rPr lang="en-US" dirty="0" err="1">
                <a:latin typeface="Book Antiqua" pitchFamily="18" charset="0"/>
              </a:rPr>
              <a:t>tidak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ada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hubungan</a:t>
            </a:r>
            <a:r>
              <a:rPr lang="en-US" dirty="0">
                <a:latin typeface="Book Antiqua" pitchFamily="18" charset="0"/>
              </a:rPr>
              <a:t>, </a:t>
            </a:r>
            <a:r>
              <a:rPr lang="en-US" dirty="0" err="1">
                <a:latin typeface="Book Antiqua" pitchFamily="18" charset="0"/>
              </a:rPr>
              <a:t>dan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pada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umumnya</a:t>
            </a:r>
            <a:r>
              <a:rPr lang="en-US" dirty="0">
                <a:latin typeface="Book Antiqua" pitchFamily="18" charset="0"/>
              </a:rPr>
              <a:t> data </a:t>
            </a:r>
            <a:r>
              <a:rPr lang="en-US" dirty="0" err="1">
                <a:latin typeface="Book Antiqua" pitchFamily="18" charset="0"/>
              </a:rPr>
              <a:t>didefinisikan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dan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disusun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dengan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cara</a:t>
            </a:r>
            <a:r>
              <a:rPr lang="en-US" dirty="0">
                <a:latin typeface="Book Antiqua" pitchFamily="18" charset="0"/>
              </a:rPr>
              <a:t> yang </a:t>
            </a:r>
            <a:r>
              <a:rPr lang="en-US" dirty="0" err="1">
                <a:latin typeface="Book Antiqua" pitchFamily="18" charset="0"/>
              </a:rPr>
              <a:t>berbeda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untuk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setiap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aplikasi</a:t>
            </a:r>
            <a:r>
              <a:rPr lang="id-ID" dirty="0">
                <a:latin typeface="Book Antiqua" pitchFamily="18" charset="0"/>
              </a:rPr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446-53B6-4A99-A67A-6EC2581399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97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err="1">
                <a:latin typeface="Benguiat Bk BT" pitchFamily="18" charset="0"/>
              </a:rPr>
              <a:t>Konsep</a:t>
            </a:r>
            <a:r>
              <a:rPr lang="en-US" sz="4800" dirty="0">
                <a:latin typeface="Benguiat Bk BT" pitchFamily="18" charset="0"/>
              </a:rPr>
              <a:t> </a:t>
            </a:r>
            <a:r>
              <a:rPr lang="en-US" sz="4800" dirty="0" err="1">
                <a:latin typeface="Benguiat Bk BT" pitchFamily="18" charset="0"/>
              </a:rPr>
              <a:t>Dasar</a:t>
            </a:r>
            <a:r>
              <a:rPr lang="en-US" sz="4800" dirty="0">
                <a:latin typeface="Benguiat Bk BT" pitchFamily="18" charset="0"/>
              </a:rPr>
              <a:t> Database</a:t>
            </a:r>
            <a:br>
              <a:rPr lang="en-US" sz="4800" dirty="0">
                <a:latin typeface="Benguiat Bk BT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14800"/>
          </a:xfrm>
        </p:spPr>
        <p:txBody>
          <a:bodyPr>
            <a:normAutofit fontScale="92500" lnSpcReduction="20000"/>
          </a:bodyPr>
          <a:lstStyle/>
          <a:p>
            <a:pPr marL="118872" indent="0" defTabSz="225425">
              <a:buNone/>
              <a:tabLst>
                <a:tab pos="3484563" algn="l"/>
              </a:tabLst>
            </a:pPr>
            <a:r>
              <a:rPr lang="en-US" altLang="en-US" b="1" dirty="0"/>
              <a:t>File </a:t>
            </a:r>
            <a:r>
              <a:rPr lang="en-US" altLang="en-US" b="1" dirty="0" err="1"/>
              <a:t>Manajemen</a:t>
            </a:r>
            <a:r>
              <a:rPr lang="en-US" altLang="en-US" b="1" dirty="0"/>
              <a:t> </a:t>
            </a:r>
            <a:r>
              <a:rPr lang="en-US" altLang="en-US" b="1" dirty="0" err="1"/>
              <a:t>Tradisional</a:t>
            </a:r>
            <a:r>
              <a:rPr lang="en-US" altLang="en-US" b="1" dirty="0"/>
              <a:t> :</a:t>
            </a:r>
          </a:p>
          <a:p>
            <a:pPr marL="118872" indent="0" defTabSz="225425">
              <a:buNone/>
              <a:tabLst>
                <a:tab pos="3484563" algn="l"/>
              </a:tabLst>
            </a:pPr>
            <a:r>
              <a:rPr lang="en-US" altLang="en-US" dirty="0"/>
              <a:t>1. Program Oriented  </a:t>
            </a:r>
          </a:p>
          <a:p>
            <a:pPr marL="118872" indent="0" defTabSz="225425">
              <a:buNone/>
              <a:tabLst>
                <a:tab pos="3484563" algn="l"/>
              </a:tabLst>
            </a:pPr>
            <a:r>
              <a:rPr lang="en-US" altLang="en-US" dirty="0"/>
              <a:t>2. </a:t>
            </a:r>
            <a:r>
              <a:rPr lang="en-US" altLang="en-US" dirty="0" err="1"/>
              <a:t>Kaku</a:t>
            </a:r>
            <a:r>
              <a:rPr lang="en-US" altLang="en-US" dirty="0"/>
              <a:t>		 </a:t>
            </a:r>
          </a:p>
          <a:p>
            <a:pPr marL="118872" indent="0" defTabSz="225425">
              <a:buNone/>
              <a:tabLst>
                <a:tab pos="3484563" algn="l"/>
              </a:tabLst>
            </a:pPr>
            <a:r>
              <a:rPr lang="en-US" altLang="en-US" dirty="0"/>
              <a:t>3. </a:t>
            </a:r>
            <a:r>
              <a:rPr lang="en-US" altLang="en-US" dirty="0" err="1"/>
              <a:t>Adanya</a:t>
            </a:r>
            <a:r>
              <a:rPr lang="en-US" altLang="en-US" dirty="0"/>
              <a:t> </a:t>
            </a:r>
            <a:r>
              <a:rPr lang="en-US" altLang="en-US" dirty="0" err="1"/>
              <a:t>kerangkapan</a:t>
            </a:r>
            <a:r>
              <a:rPr lang="en-US" altLang="en-US" dirty="0"/>
              <a:t> data		</a:t>
            </a:r>
          </a:p>
          <a:p>
            <a:pPr marL="118872" indent="0" defTabSz="225425">
              <a:lnSpc>
                <a:spcPct val="120000"/>
              </a:lnSpc>
              <a:buNone/>
              <a:tabLst>
                <a:tab pos="3484563" algn="l"/>
              </a:tabLst>
            </a:pPr>
            <a:r>
              <a:rPr lang="en-US" altLang="en-US" dirty="0"/>
              <a:t> </a:t>
            </a:r>
            <a:r>
              <a:rPr lang="en-US" altLang="en-US" b="1" dirty="0"/>
              <a:t>File </a:t>
            </a:r>
            <a:r>
              <a:rPr lang="en-US" altLang="en-US" b="1" dirty="0" err="1"/>
              <a:t>Manajemen</a:t>
            </a:r>
            <a:r>
              <a:rPr lang="en-US" altLang="en-US" b="1" dirty="0"/>
              <a:t> Database :</a:t>
            </a:r>
          </a:p>
          <a:p>
            <a:pPr marL="118872" indent="0" defTabSz="225425">
              <a:lnSpc>
                <a:spcPct val="120000"/>
              </a:lnSpc>
              <a:buNone/>
              <a:tabLst>
                <a:tab pos="3484563" algn="l"/>
              </a:tabLst>
            </a:pPr>
            <a:r>
              <a:rPr lang="en-US" altLang="en-US" dirty="0"/>
              <a:t>1. Data Oriented</a:t>
            </a:r>
          </a:p>
          <a:p>
            <a:pPr marL="118872" indent="0" defTabSz="225425">
              <a:lnSpc>
                <a:spcPct val="120000"/>
              </a:lnSpc>
              <a:buNone/>
              <a:tabLst>
                <a:tab pos="3484563" algn="l"/>
              </a:tabLst>
            </a:pPr>
            <a:r>
              <a:rPr lang="en-US" altLang="en-US" dirty="0"/>
              <a:t>2. </a:t>
            </a:r>
            <a:r>
              <a:rPr lang="en-US" altLang="en-US" dirty="0" err="1"/>
              <a:t>Luwes</a:t>
            </a:r>
            <a:endParaRPr lang="en-US" altLang="en-US" dirty="0"/>
          </a:p>
          <a:p>
            <a:pPr marL="118872" indent="0" defTabSz="225425">
              <a:lnSpc>
                <a:spcPct val="120000"/>
              </a:lnSpc>
              <a:buNone/>
              <a:tabLst>
                <a:tab pos="3484563" algn="l"/>
              </a:tabLst>
            </a:pPr>
            <a:r>
              <a:rPr lang="en-US" altLang="en-US" dirty="0"/>
              <a:t>3. </a:t>
            </a:r>
            <a:r>
              <a:rPr lang="en-US" altLang="en-US" dirty="0" err="1"/>
              <a:t>Terkontrolnya</a:t>
            </a:r>
            <a:r>
              <a:rPr lang="en-US" altLang="en-US" dirty="0"/>
              <a:t> </a:t>
            </a:r>
            <a:r>
              <a:rPr lang="en-US" altLang="en-US" dirty="0" err="1"/>
              <a:t>kerangkapan</a:t>
            </a:r>
            <a:r>
              <a:rPr lang="en-US" altLang="en-US" dirty="0"/>
              <a:t> data</a:t>
            </a:r>
            <a:endParaRPr lang="en-US" dirty="0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533401" y="1581150"/>
            <a:ext cx="7924800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6600CC"/>
                </a:solidFill>
                <a:latin typeface="Book Antiqua" pitchFamily="18" charset="0"/>
              </a:rPr>
              <a:t>Pemrosesan</a:t>
            </a:r>
            <a:r>
              <a:rPr lang="en-US" altLang="en-US" sz="3200" b="1" dirty="0">
                <a:solidFill>
                  <a:srgbClr val="6600CC"/>
                </a:solidFill>
                <a:latin typeface="Book Antiqua" pitchFamily="18" charset="0"/>
              </a:rPr>
              <a:t> File </a:t>
            </a:r>
            <a:r>
              <a:rPr lang="en-US" altLang="en-US" sz="3200" b="1" dirty="0" err="1">
                <a:solidFill>
                  <a:srgbClr val="6600CC"/>
                </a:solidFill>
                <a:latin typeface="Book Antiqua" pitchFamily="18" charset="0"/>
              </a:rPr>
              <a:t>Tradisonal</a:t>
            </a:r>
            <a:r>
              <a:rPr lang="id-ID" altLang="en-US" sz="3200" b="1" dirty="0">
                <a:solidFill>
                  <a:srgbClr val="6600CC"/>
                </a:solidFill>
                <a:latin typeface="Book Antiqua" pitchFamily="18" charset="0"/>
              </a:rPr>
              <a:t> VS Database</a:t>
            </a:r>
            <a:r>
              <a:rPr lang="en-US" altLang="en-US" sz="3200" b="1" dirty="0">
                <a:solidFill>
                  <a:srgbClr val="6600CC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12-Jun-20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446-53B6-4A99-A67A-6EC2581399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82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err="1">
                <a:solidFill>
                  <a:srgbClr val="FFC000"/>
                </a:solidFill>
                <a:latin typeface="Benguiat Bk BT" pitchFamily="18" charset="0"/>
              </a:rPr>
              <a:t>Konsep</a:t>
            </a:r>
            <a:r>
              <a:rPr lang="en-US" sz="4800" dirty="0">
                <a:solidFill>
                  <a:srgbClr val="FFC000"/>
                </a:solidFill>
                <a:latin typeface="Benguiat Bk BT" pitchFamily="18" charset="0"/>
              </a:rPr>
              <a:t> </a:t>
            </a:r>
            <a:r>
              <a:rPr lang="en-US" sz="4800" dirty="0" err="1">
                <a:solidFill>
                  <a:srgbClr val="FFC000"/>
                </a:solidFill>
                <a:latin typeface="Benguiat Bk BT" pitchFamily="18" charset="0"/>
              </a:rPr>
              <a:t>Dasar</a:t>
            </a:r>
            <a:r>
              <a:rPr lang="en-US" sz="4800" dirty="0">
                <a:solidFill>
                  <a:srgbClr val="FFC000"/>
                </a:solidFill>
                <a:latin typeface="Benguiat Bk BT" pitchFamily="18" charset="0"/>
              </a:rPr>
              <a:t> Database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85750" y="1914525"/>
            <a:ext cx="8643938" cy="4714875"/>
          </a:xfrm>
          <a:prstGeom prst="rect">
            <a:avLst/>
          </a:prstGeom>
        </p:spPr>
        <p:txBody>
          <a:bodyPr/>
          <a:lstStyle/>
          <a:p>
            <a:pPr marL="355600" indent="-3556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d-ID" sz="2400" b="1" dirty="0" err="1">
                <a:solidFill>
                  <a:srgbClr val="FF0000"/>
                </a:solidFill>
                <a:latin typeface="+mn-lt"/>
              </a:rPr>
              <a:t>R</a:t>
            </a: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edundansi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 data </a:t>
            </a:r>
            <a:r>
              <a:rPr lang="id-ID" sz="2400" dirty="0">
                <a:solidFill>
                  <a:srgbClr val="CC0000"/>
                </a:solidFill>
                <a:latin typeface="+mn-lt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duplikasi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 data</a:t>
            </a:r>
            <a:r>
              <a:rPr lang="en-US" sz="2400" dirty="0">
                <a:latin typeface="+mn-lt"/>
              </a:rPr>
              <a:t>, yang </a:t>
            </a:r>
            <a:r>
              <a:rPr lang="en-US" sz="2400" dirty="0" err="1">
                <a:latin typeface="+mn-lt"/>
              </a:rPr>
              <a:t>diakibatkan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oleh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karena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setiap</a:t>
            </a:r>
            <a:r>
              <a:rPr lang="en-US" sz="2400" dirty="0">
                <a:latin typeface="+mn-lt"/>
              </a:rPr>
              <a:t> program </a:t>
            </a:r>
            <a:r>
              <a:rPr lang="en-US" sz="2400" dirty="0" err="1">
                <a:latin typeface="+mn-lt"/>
              </a:rPr>
              <a:t>aplikasi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menggunakan</a:t>
            </a:r>
            <a:r>
              <a:rPr lang="en-US" sz="2400" dirty="0">
                <a:latin typeface="+mn-lt"/>
              </a:rPr>
              <a:t> data </a:t>
            </a:r>
            <a:r>
              <a:rPr lang="en-US" sz="2400" dirty="0" err="1">
                <a:latin typeface="+mn-lt"/>
              </a:rPr>
              <a:t>tersendiri</a:t>
            </a:r>
            <a:r>
              <a:rPr lang="en-US" sz="2400" dirty="0">
                <a:latin typeface="+mn-lt"/>
              </a:rPr>
              <a:t>.</a:t>
            </a:r>
            <a:r>
              <a:rPr lang="id-ID" sz="2400" dirty="0">
                <a:latin typeface="+mn-lt"/>
              </a:rPr>
              <a:t> </a:t>
            </a:r>
            <a:endParaRPr lang="en-US" sz="2400" dirty="0">
              <a:latin typeface="+mn-lt"/>
            </a:endParaRPr>
          </a:p>
          <a:p>
            <a:pPr marL="355600" indent="-3556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Keterbatasan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Berbagi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 Data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dirty="0">
                <a:latin typeface="+mn-lt"/>
              </a:rPr>
              <a:t>, data </a:t>
            </a:r>
            <a:r>
              <a:rPr lang="en-US" sz="2400" dirty="0" err="1">
                <a:latin typeface="+mn-lt"/>
              </a:rPr>
              <a:t>tidak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dapat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dipakai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oleh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beberapa</a:t>
            </a:r>
            <a:r>
              <a:rPr lang="en-US" sz="2400" dirty="0">
                <a:latin typeface="+mn-lt"/>
              </a:rPr>
              <a:t> program </a:t>
            </a:r>
            <a:r>
              <a:rPr lang="en-US" sz="2400" dirty="0" err="1">
                <a:latin typeface="+mn-lt"/>
              </a:rPr>
              <a:t>aplikasi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ataupun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sejumlah</a:t>
            </a:r>
            <a:r>
              <a:rPr lang="en-US" sz="2400" dirty="0">
                <a:latin typeface="+mn-lt"/>
              </a:rPr>
              <a:t> orang.</a:t>
            </a:r>
          </a:p>
          <a:p>
            <a:pPr marL="355600" indent="-3556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Ketidakkonsistenan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 data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yaitu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jika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dilakukan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modifikasi</a:t>
            </a:r>
            <a:r>
              <a:rPr lang="en-US" sz="2400" dirty="0">
                <a:latin typeface="+mn-lt"/>
              </a:rPr>
              <a:t> data </a:t>
            </a:r>
            <a:r>
              <a:rPr lang="en-US" sz="2400" dirty="0" err="1">
                <a:latin typeface="+mn-lt"/>
              </a:rPr>
              <a:t>di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suatu</a:t>
            </a:r>
            <a:r>
              <a:rPr lang="en-US" sz="2400" dirty="0">
                <a:latin typeface="+mn-lt"/>
              </a:rPr>
              <a:t> file </a:t>
            </a:r>
            <a:r>
              <a:rPr lang="en-US" sz="2400" dirty="0" err="1">
                <a:latin typeface="+mn-lt"/>
              </a:rPr>
              <a:t>akan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tetapi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di</a:t>
            </a:r>
            <a:r>
              <a:rPr lang="en-US" sz="2400" dirty="0">
                <a:latin typeface="+mn-lt"/>
              </a:rPr>
              <a:t> file yang lain (yang </a:t>
            </a:r>
            <a:r>
              <a:rPr lang="en-US" sz="2400" dirty="0" err="1">
                <a:latin typeface="+mn-lt"/>
              </a:rPr>
              <a:t>berisi</a:t>
            </a:r>
            <a:r>
              <a:rPr lang="en-US" sz="2400" dirty="0">
                <a:latin typeface="+mn-lt"/>
              </a:rPr>
              <a:t> data yang </a:t>
            </a:r>
            <a:r>
              <a:rPr lang="en-US" sz="2400" dirty="0" err="1">
                <a:latin typeface="+mn-lt"/>
              </a:rPr>
              <a:t>sama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dengan</a:t>
            </a:r>
            <a:r>
              <a:rPr lang="en-US" sz="2400" dirty="0">
                <a:latin typeface="+mn-lt"/>
              </a:rPr>
              <a:t> data yang </a:t>
            </a:r>
            <a:r>
              <a:rPr lang="en-US" sz="2400" dirty="0" err="1">
                <a:latin typeface="+mn-lt"/>
              </a:rPr>
              <a:t>dimodifikasi</a:t>
            </a:r>
            <a:r>
              <a:rPr lang="en-US" sz="2400" dirty="0">
                <a:latin typeface="+mn-lt"/>
              </a:rPr>
              <a:t>) </a:t>
            </a:r>
            <a:r>
              <a:rPr lang="en-US" sz="2400" dirty="0" err="1">
                <a:latin typeface="+mn-lt"/>
              </a:rPr>
              <a:t>tidak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dilakukan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hal</a:t>
            </a:r>
            <a:r>
              <a:rPr lang="en-US" sz="2400" dirty="0">
                <a:latin typeface="+mn-lt"/>
              </a:rPr>
              <a:t> yang </a:t>
            </a:r>
            <a:r>
              <a:rPr lang="en-US" sz="2400" dirty="0" err="1">
                <a:latin typeface="+mn-lt"/>
              </a:rPr>
              <a:t>sama</a:t>
            </a:r>
            <a:r>
              <a:rPr lang="en-US" sz="2400" dirty="0">
                <a:latin typeface="+mn-lt"/>
              </a:rPr>
              <a:t>.</a:t>
            </a:r>
            <a:endParaRPr lang="id-ID" sz="2400" dirty="0">
              <a:latin typeface="+mn-lt"/>
            </a:endParaRPr>
          </a:p>
          <a:p>
            <a:pPr marL="355600" indent="-3556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d-ID" sz="2400" b="1" dirty="0">
                <a:solidFill>
                  <a:srgbClr val="FF0000"/>
                </a:solidFill>
                <a:latin typeface="+mn-lt"/>
              </a:rPr>
              <a:t>Kurangnya Integritas</a:t>
            </a:r>
            <a:r>
              <a:rPr lang="id-ID" sz="2400" dirty="0">
                <a:latin typeface="+mn-lt"/>
              </a:rPr>
              <a:t> ,  Database berisi file-file yang saling berkaitan tetapi tidak ada field kunci yang mengaitkan kedua file itu.</a:t>
            </a:r>
            <a:endParaRPr lang="en-US" sz="2400" dirty="0">
              <a:latin typeface="+mn-lt"/>
            </a:endParaRPr>
          </a:p>
          <a:p>
            <a:pPr marL="355600" indent="-3556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12-Jun-20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717E85-8FBC-407F-9C67-FBA74A09EBDF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191268"/>
            <a:ext cx="91440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2286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d-ID" sz="2800" b="1" dirty="0">
                <a:solidFill>
                  <a:schemeClr val="tx1"/>
                </a:solidFill>
              </a:rPr>
              <a:t>Kekurangan </a:t>
            </a:r>
            <a:r>
              <a:rPr lang="en-US" sz="2800" b="1" dirty="0" err="1">
                <a:solidFill>
                  <a:schemeClr val="tx1"/>
                </a:solidFill>
                <a:latin typeface="Book Antiqua" pitchFamily="18" charset="0"/>
              </a:rPr>
              <a:t>Pemrosesan</a:t>
            </a:r>
            <a:r>
              <a:rPr lang="en-US" sz="2800" b="1" dirty="0">
                <a:solidFill>
                  <a:schemeClr val="tx1"/>
                </a:solidFill>
                <a:latin typeface="Book Antiqua" pitchFamily="18" charset="0"/>
              </a:rPr>
              <a:t> File </a:t>
            </a:r>
            <a:r>
              <a:rPr lang="en-US" sz="2800" b="1" dirty="0" err="1">
                <a:solidFill>
                  <a:schemeClr val="tx1"/>
                </a:solidFill>
                <a:latin typeface="Book Antiqua" pitchFamily="18" charset="0"/>
              </a:rPr>
              <a:t>Tradisional</a:t>
            </a:r>
            <a:r>
              <a:rPr lang="en-US" sz="28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3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4800" dirty="0">
                <a:solidFill>
                  <a:srgbClr val="FFC000"/>
                </a:solidFill>
              </a:rPr>
              <a:t>Kekurangan </a:t>
            </a:r>
            <a:r>
              <a:rPr lang="en-US" sz="4800" dirty="0" err="1">
                <a:solidFill>
                  <a:srgbClr val="FFC000"/>
                </a:solidFill>
                <a:latin typeface="Book Antiqua" pitchFamily="18" charset="0"/>
              </a:rPr>
              <a:t>Pemrosesan</a:t>
            </a:r>
            <a:r>
              <a:rPr lang="en-US" sz="4800" dirty="0">
                <a:solidFill>
                  <a:srgbClr val="FFC000"/>
                </a:solidFill>
                <a:latin typeface="Book Antiqua" pitchFamily="18" charset="0"/>
              </a:rPr>
              <a:t> File </a:t>
            </a:r>
            <a:r>
              <a:rPr lang="en-US" sz="4800" dirty="0" err="1" smtClean="0">
                <a:solidFill>
                  <a:srgbClr val="FFC000"/>
                </a:solidFill>
                <a:latin typeface="Book Antiqua" pitchFamily="18" charset="0"/>
              </a:rPr>
              <a:t>Tradisional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>
              <a:buFont typeface="Wingdings" pitchFamily="2" charset="2"/>
              <a:buChar char="ü"/>
              <a:defRPr/>
            </a:pPr>
            <a:r>
              <a:rPr lang="en-US" sz="20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Kekurangluwesan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sistem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pemrosesan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berkas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terletak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hal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pengembangan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perubahan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id-ID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indent="4763">
              <a:defRPr/>
            </a:pP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Sebagai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contoh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apabila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terdapat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perubahan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struktur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berkas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misalnya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jumlah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angka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suatu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data yang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menyatakan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uang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diperbesar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),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maka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setiap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program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harus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diubah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marL="355600" indent="4763"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Hal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disebabkan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setiap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program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berisi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definisi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data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setiap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berkas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diaksesnya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id-ID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1950" indent="-361950">
              <a:buFont typeface="Wingdings" pitchFamily="2" charset="2"/>
              <a:buChar char="ü"/>
              <a:defRPr/>
            </a:pPr>
            <a:r>
              <a:rPr lang="en-US" sz="20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Munculnya</a:t>
            </a:r>
            <a:r>
              <a:rPr lang="en-US" sz="2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data yang </a:t>
            </a:r>
            <a:r>
              <a:rPr lang="en-US" sz="20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membingungkan</a:t>
            </a:r>
            <a:r>
              <a:rPr lang="en-US" sz="2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data confusion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), 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yaitu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apabila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data yang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sama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disajikan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terminologi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berbeda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id-ID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1950" indent="-361950">
              <a:buFont typeface="Wingdings" pitchFamily="2" charset="2"/>
              <a:buChar char="ü"/>
              <a:defRPr/>
            </a:pPr>
            <a:r>
              <a:rPr lang="en-US" sz="20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Sulit</a:t>
            </a:r>
            <a:r>
              <a:rPr lang="en-US" sz="2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menyajikan</a:t>
            </a:r>
            <a:r>
              <a:rPr lang="en-US" sz="2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objek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data yang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komplek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609600" indent="-609600">
              <a:buFont typeface="Wingdings" pitchFamily="2" charset="2"/>
              <a:buChar char="q"/>
              <a:defRPr/>
            </a:pP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defRPr/>
            </a:pP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buFont typeface="Wingdings" pitchFamily="2" charset="2"/>
              <a:buChar char="q"/>
              <a:defRPr/>
            </a:pP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446-53B6-4A99-A67A-6EC2581399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43138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266</TotalTime>
  <Words>1001</Words>
  <Application>Microsoft Office PowerPoint</Application>
  <PresentationFormat>On-screen Show (4:3)</PresentationFormat>
  <Paragraphs>182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Module</vt:lpstr>
      <vt:lpstr>PERKEMBANGAN BASIS DATA KONVENSIONAL KE MODERN</vt:lpstr>
      <vt:lpstr>PowerPoint Presentation</vt:lpstr>
      <vt:lpstr>PowerPoint Presentation</vt:lpstr>
      <vt:lpstr>Input-Proses-Ouput</vt:lpstr>
      <vt:lpstr>PowerPoint Presentation</vt:lpstr>
      <vt:lpstr>Konsep Dasar Database  </vt:lpstr>
      <vt:lpstr>Konsep Dasar Database </vt:lpstr>
      <vt:lpstr>PowerPoint Presentation</vt:lpstr>
      <vt:lpstr>Kekurangan Pemrosesan File Tradisional</vt:lpstr>
      <vt:lpstr>Konsep Dasar Database </vt:lpstr>
      <vt:lpstr>PowerPoint Presentation</vt:lpstr>
      <vt:lpstr>PowerPoint Presentation</vt:lpstr>
      <vt:lpstr>PowerPoint Presentation</vt:lpstr>
      <vt:lpstr>PowerPoint Presentation</vt:lpstr>
      <vt:lpstr>Pemanfaatan Database Modern</vt:lpstr>
      <vt:lpstr>Pemanfaatan Database Modern</vt:lpstr>
      <vt:lpstr>Pemanfaatan Database Modern</vt:lpstr>
      <vt:lpstr>Pemanfaatan Database Modern</vt:lpstr>
      <vt:lpstr>Pemanfaatan Database Modern</vt:lpstr>
      <vt:lpstr>Pemanfaatan Database Modern</vt:lpstr>
      <vt:lpstr>PowerPoint Presentation</vt:lpstr>
      <vt:lpstr>PowerPoint Presentation</vt:lpstr>
      <vt:lpstr>PowerPoint Presentation</vt:lpstr>
      <vt:lpstr>Database Modern</vt:lpstr>
      <vt:lpstr>Online  Large  Database  (OLDB)</vt:lpstr>
      <vt:lpstr>Database Genome (GDB)</vt:lpstr>
      <vt:lpstr>Mobile Database </vt:lpstr>
      <vt:lpstr>Data Warehouse</vt:lpstr>
      <vt:lpstr>Big data </vt:lpstr>
      <vt:lpstr>Project Database</vt:lpstr>
      <vt:lpstr>DBMS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PERKEMBANGAN BASIS DATA KONVENSIONAL KE MODERN</dc:title>
  <dc:creator>tio</dc:creator>
  <cp:lastModifiedBy>tio</cp:lastModifiedBy>
  <cp:revision>56</cp:revision>
  <dcterms:created xsi:type="dcterms:W3CDTF">2020-06-12T00:08:48Z</dcterms:created>
  <dcterms:modified xsi:type="dcterms:W3CDTF">2020-06-12T06:09:14Z</dcterms:modified>
</cp:coreProperties>
</file>