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65" r:id="rId10"/>
    <p:sldId id="264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61" autoAdjust="0"/>
    <p:restoredTop sz="94660"/>
  </p:normalViewPr>
  <p:slideViewPr>
    <p:cSldViewPr snapToGrid="0">
      <p:cViewPr>
        <p:scale>
          <a:sx n="70" d="100"/>
          <a:sy n="70" d="100"/>
        </p:scale>
        <p:origin x="-13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EED2B6-D836-4838-BD67-255DF769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en-US" sz="1200" b="1" kern="120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PROGRAM STUDI</a:t>
            </a:r>
          </a:p>
          <a:p>
            <a:r>
              <a:rPr lang="en-US" dirty="0" smtClean="0"/>
              <a:t>SISTEM INFORMASI</a:t>
            </a:r>
            <a:endParaRPr lang="en-US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6255887C-233F-4CCB-8162-74F2F25F242F}"/>
              </a:ext>
            </a:extLst>
          </p:cNvPr>
          <p:cNvSpPr txBox="1">
            <a:spLocks/>
          </p:cNvSpPr>
          <p:nvPr userDrawn="1"/>
        </p:nvSpPr>
        <p:spPr>
          <a:xfrm>
            <a:off x="9324975" y="665384"/>
            <a:ext cx="2295526" cy="67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6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52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6574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3EE1DE-2E3F-4FC2-898D-A515B119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D" dirty="0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37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9016D3-0923-4643-AD2F-8B0493B0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79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B3501F-31BE-47A9-9E1E-F5FABD53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55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ED413E-A34E-48E0-B735-82B326AB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08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6A5B86-0336-447F-83DA-6B00B17B8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3665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DB9294-B302-467F-8B93-6360B22A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ID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solidFill>
                  <a:schemeClr val="bg1"/>
                </a:solidFill>
              </a:rPr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SISTEM</a:t>
            </a:r>
            <a:r>
              <a:rPr lang="en-US" sz="1200" b="1" baseline="0" dirty="0" smtClean="0">
                <a:solidFill>
                  <a:schemeClr val="bg1"/>
                </a:solidFill>
              </a:rPr>
              <a:t> INFORMASI</a:t>
            </a:r>
            <a:endParaRPr lang="en-ID" sz="1050" b="1" dirty="0">
              <a:solidFill>
                <a:schemeClr val="bg1"/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solidFill>
                  <a:schemeClr val="bg1"/>
                </a:solidFill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BASIS</a:t>
            </a:r>
            <a:r>
              <a:rPr lang="en-US" sz="1200" b="1" baseline="0" dirty="0" smtClean="0">
                <a:solidFill>
                  <a:schemeClr val="bg1"/>
                </a:solidFill>
              </a:rPr>
              <a:t> DATA LANJUTAN</a:t>
            </a:r>
            <a:endParaRPr lang="en-ID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37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BA0156-8B96-4128-9124-96BACAFE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D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4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BE0685-8840-4B76-837F-7546BCD7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87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41839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617" y="2363104"/>
            <a:ext cx="5907741" cy="2364628"/>
          </a:xfrm>
        </p:spPr>
        <p:txBody>
          <a:bodyPr>
            <a:normAutofit/>
          </a:bodyPr>
          <a:lstStyle/>
          <a:p>
            <a:r>
              <a:rPr lang="id-ID" dirty="0"/>
              <a:t>MENGENAL </a:t>
            </a:r>
            <a:r>
              <a:rPr lang="en-US" dirty="0" smtClean="0"/>
              <a:t>INDEKS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0896" y="5414587"/>
            <a:ext cx="4778189" cy="699248"/>
          </a:xfrm>
        </p:spPr>
        <p:txBody>
          <a:bodyPr/>
          <a:lstStyle/>
          <a:p>
            <a:pPr lvl="0"/>
            <a:r>
              <a:rPr lang="id-ID" sz="1300" dirty="0" smtClean="0">
                <a:solidFill>
                  <a:prstClr val="black"/>
                </a:solidFill>
              </a:rPr>
              <a:t>Tim Pengampu</a:t>
            </a:r>
            <a:endParaRPr lang="en-ID" sz="1300" dirty="0">
              <a:solidFill>
                <a:prstClr val="black"/>
              </a:solidFill>
            </a:endParaRPr>
          </a:p>
          <a:p>
            <a:pPr lvl="0"/>
            <a:r>
              <a:rPr lang="en-ID" sz="1500" dirty="0">
                <a:solidFill>
                  <a:prstClr val="black"/>
                </a:solidFill>
              </a:rPr>
              <a:t>2020</a:t>
            </a:r>
          </a:p>
          <a:p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0255" y="42762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SISTEM INFORMASI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954" y="2527964"/>
            <a:ext cx="3985450" cy="265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6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Praktikum</a:t>
            </a:r>
            <a:r>
              <a:rPr lang="en-US" dirty="0" smtClean="0"/>
              <a:t>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INDEX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822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928" y="862885"/>
            <a:ext cx="9744637" cy="783035"/>
          </a:xfrm>
        </p:spPr>
        <p:txBody>
          <a:bodyPr>
            <a:normAutofit/>
          </a:bodyPr>
          <a:lstStyle/>
          <a:p>
            <a:r>
              <a:rPr lang="en-US" i="1" u="sng" dirty="0" err="1"/>
              <a:t>Menciptakan</a:t>
            </a:r>
            <a:r>
              <a:rPr lang="en-US" i="1" u="sng" dirty="0"/>
              <a:t> </a:t>
            </a:r>
            <a:r>
              <a:rPr lang="en-US" i="1" u="sng" dirty="0" err="1"/>
              <a:t>Indeks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1623229"/>
            <a:ext cx="9744637" cy="4107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mhs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terapkan</a:t>
            </a:r>
            <a:r>
              <a:rPr lang="en-US" dirty="0" smtClean="0"/>
              <a:t> index </a:t>
            </a:r>
            <a:r>
              <a:rPr lang="en-US" dirty="0" err="1" smtClean="0"/>
              <a:t>sbb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Create </a:t>
            </a:r>
            <a:r>
              <a:rPr lang="en-US" dirty="0"/>
              <a:t>table </a:t>
            </a:r>
            <a:r>
              <a:rPr lang="en-US" dirty="0" err="1"/>
              <a:t>mhs</a:t>
            </a:r>
            <a:r>
              <a:rPr lang="en-US" dirty="0"/>
              <a:t> (</a:t>
            </a:r>
            <a:r>
              <a:rPr lang="en-US" dirty="0" err="1"/>
              <a:t>nim</a:t>
            </a:r>
            <a:r>
              <a:rPr lang="en-US" dirty="0"/>
              <a:t> char(14) not null primary key, </a:t>
            </a:r>
            <a:r>
              <a:rPr lang="en-US" dirty="0" err="1"/>
              <a:t>nama</a:t>
            </a:r>
            <a:r>
              <a:rPr lang="en-US" dirty="0"/>
              <a:t> char(25) not null unique, </a:t>
            </a:r>
            <a:r>
              <a:rPr lang="en-US" dirty="0" err="1"/>
              <a:t>alamat</a:t>
            </a:r>
            <a:r>
              <a:rPr lang="en-US" dirty="0"/>
              <a:t> char(30), sex </a:t>
            </a:r>
            <a:r>
              <a:rPr lang="en-US" u="sng" dirty="0" err="1"/>
              <a:t>enum</a:t>
            </a:r>
            <a:r>
              <a:rPr lang="en-US" u="sng" dirty="0"/>
              <a:t>  (‘W’,’P’), </a:t>
            </a:r>
            <a:r>
              <a:rPr lang="en-US" u="sng" dirty="0" err="1"/>
              <a:t>sts</a:t>
            </a:r>
            <a:r>
              <a:rPr lang="en-US" u="sng" dirty="0"/>
              <a:t> </a:t>
            </a:r>
            <a:r>
              <a:rPr lang="en-US" u="sng" dirty="0" err="1"/>
              <a:t>int</a:t>
            </a:r>
            <a:r>
              <a:rPr lang="en-US" u="sng" dirty="0"/>
              <a:t>(1) default 0 check(</a:t>
            </a:r>
            <a:r>
              <a:rPr lang="en-US" u="sng" dirty="0" err="1"/>
              <a:t>sts</a:t>
            </a:r>
            <a:r>
              <a:rPr lang="en-US" u="sng" dirty="0"/>
              <a:t>=0 or </a:t>
            </a:r>
            <a:r>
              <a:rPr lang="en-US" u="sng" dirty="0" err="1"/>
              <a:t>sts</a:t>
            </a:r>
            <a:r>
              <a:rPr lang="en-US" u="sng" dirty="0"/>
              <a:t>=1</a:t>
            </a:r>
            <a:r>
              <a:rPr lang="en-US" u="sng" dirty="0" smtClean="0"/>
              <a:t>))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MySQL&gt;Create Index </a:t>
            </a:r>
            <a:r>
              <a:rPr lang="en-US" dirty="0" err="1" smtClean="0"/>
              <a:t>nim_idx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dirty="0" err="1" smtClean="0"/>
              <a:t>mhs</a:t>
            </a:r>
            <a:r>
              <a:rPr lang="en-US" dirty="0" smtClean="0"/>
              <a:t> (</a:t>
            </a:r>
            <a:r>
              <a:rPr lang="en-US" dirty="0" err="1" smtClean="0"/>
              <a:t>nim</a:t>
            </a:r>
            <a:r>
              <a:rPr lang="en-US" dirty="0" smtClean="0"/>
              <a:t>);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Keterangan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 err="1" smtClean="0"/>
              <a:t>Nim_idx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 smtClean="0"/>
              <a:t>mhs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yang </a:t>
            </a:r>
            <a:r>
              <a:rPr lang="en-US" dirty="0" err="1"/>
              <a:t>diindeks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nim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kurung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/ field / </a:t>
            </a:r>
            <a:r>
              <a:rPr lang="en-US" dirty="0" err="1"/>
              <a:t>atribut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mengindeks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666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248" y="671718"/>
            <a:ext cx="9744637" cy="809251"/>
          </a:xfrm>
        </p:spPr>
        <p:txBody>
          <a:bodyPr>
            <a:normAutofit/>
          </a:bodyPr>
          <a:lstStyle/>
          <a:p>
            <a:r>
              <a:rPr lang="en-US" i="1" u="sng" dirty="0" err="1"/>
              <a:t>Menciptakan</a:t>
            </a:r>
            <a:r>
              <a:rPr lang="en-US" i="1" u="sng" dirty="0"/>
              <a:t> </a:t>
            </a:r>
            <a:r>
              <a:rPr lang="en-US" i="1" u="sng" dirty="0" err="1"/>
              <a:t>Indeks</a:t>
            </a:r>
            <a:r>
              <a:rPr lang="en-US" i="1" u="sng" dirty="0"/>
              <a:t> yang </a:t>
            </a:r>
            <a:r>
              <a:rPr lang="en-US" i="1" u="sng" dirty="0" err="1" smtClean="0"/>
              <a:t>Unik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dan</a:t>
            </a:r>
            <a:r>
              <a:rPr lang="en-US" i="1" u="sng" dirty="0" smtClean="0"/>
              <a:t> </a:t>
            </a:r>
            <a:r>
              <a:rPr lang="en-US" i="1" u="sng" dirty="0" err="1"/>
              <a:t>Menciptakan</a:t>
            </a:r>
            <a:r>
              <a:rPr lang="en-US" i="1" u="sng" dirty="0"/>
              <a:t> </a:t>
            </a:r>
            <a:r>
              <a:rPr lang="en-US" i="1" u="sng" dirty="0" err="1"/>
              <a:t>Indeks</a:t>
            </a:r>
            <a:r>
              <a:rPr lang="en-US" i="1" u="sng" dirty="0"/>
              <a:t> </a:t>
            </a:r>
            <a:r>
              <a:rPr lang="en-US" i="1" u="sng" dirty="0" err="1"/>
              <a:t>Untuk</a:t>
            </a:r>
            <a:r>
              <a:rPr lang="en-US" i="1" u="sng" dirty="0"/>
              <a:t> </a:t>
            </a:r>
            <a:r>
              <a:rPr lang="en-US" i="1" u="sng" dirty="0" err="1"/>
              <a:t>Beberapa</a:t>
            </a:r>
            <a:r>
              <a:rPr lang="en-US" i="1" u="sng" dirty="0"/>
              <a:t> </a:t>
            </a:r>
            <a:r>
              <a:rPr lang="en-US" i="1" u="sng" dirty="0" smtClean="0"/>
              <a:t>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688" y="1455589"/>
            <a:ext cx="9744637" cy="453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 err="1"/>
              <a:t>Menciptakan</a:t>
            </a:r>
            <a:r>
              <a:rPr lang="en-US" i="1" u="sng" dirty="0"/>
              <a:t> </a:t>
            </a:r>
            <a:r>
              <a:rPr lang="en-US" i="1" u="sng" dirty="0" err="1"/>
              <a:t>Indeks</a:t>
            </a:r>
            <a:r>
              <a:rPr lang="en-US" i="1" u="sng" dirty="0"/>
              <a:t> yang </a:t>
            </a:r>
            <a:r>
              <a:rPr lang="en-US" i="1" u="sng" dirty="0" err="1" smtClean="0"/>
              <a:t>Unik</a:t>
            </a:r>
            <a:endParaRPr lang="en-US" i="1" u="sng" dirty="0" smtClean="0"/>
          </a:p>
          <a:p>
            <a:pPr marL="0" indent="0">
              <a:buNone/>
            </a:pPr>
            <a:endParaRPr lang="en-US" i="1" u="sng" dirty="0"/>
          </a:p>
          <a:p>
            <a:pPr marL="0" indent="0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yang </a:t>
            </a:r>
            <a:r>
              <a:rPr lang="en-US" dirty="0" err="1"/>
              <a:t>unik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kata UNIQUE  </a:t>
            </a:r>
            <a:r>
              <a:rPr lang="en-US" dirty="0" err="1"/>
              <a:t>diantara</a:t>
            </a:r>
            <a:r>
              <a:rPr lang="en-US" dirty="0"/>
              <a:t> create </a:t>
            </a:r>
            <a:r>
              <a:rPr lang="en-US" dirty="0" err="1"/>
              <a:t>dan</a:t>
            </a:r>
            <a:r>
              <a:rPr lang="en-US" dirty="0"/>
              <a:t> index.</a:t>
            </a:r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MySQL&gt;Create </a:t>
            </a:r>
            <a:r>
              <a:rPr lang="en-US" dirty="0"/>
              <a:t>unique index </a:t>
            </a:r>
            <a:r>
              <a:rPr lang="en-US" dirty="0" err="1"/>
              <a:t>no_tes_idx</a:t>
            </a:r>
            <a:r>
              <a:rPr lang="en-US" dirty="0"/>
              <a:t> on </a:t>
            </a:r>
            <a:r>
              <a:rPr lang="en-US" dirty="0" err="1"/>
              <a:t>pelamar</a:t>
            </a:r>
            <a:r>
              <a:rPr lang="en-US" dirty="0"/>
              <a:t> (</a:t>
            </a:r>
            <a:r>
              <a:rPr lang="en-US" dirty="0" err="1"/>
              <a:t>no_tes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u="sng" dirty="0" err="1"/>
              <a:t>Menciptakan</a:t>
            </a:r>
            <a:r>
              <a:rPr lang="en-US" b="1" i="1" u="sng" dirty="0"/>
              <a:t> </a:t>
            </a:r>
            <a:r>
              <a:rPr lang="en-US" b="1" i="1" u="sng" dirty="0" err="1"/>
              <a:t>Indeks</a:t>
            </a:r>
            <a:r>
              <a:rPr lang="en-US" b="1" i="1" u="sng" dirty="0"/>
              <a:t> </a:t>
            </a:r>
            <a:r>
              <a:rPr lang="en-US" b="1" i="1" u="sng" dirty="0" err="1"/>
              <a:t>Untuk</a:t>
            </a:r>
            <a:r>
              <a:rPr lang="en-US" b="1" i="1" u="sng" dirty="0"/>
              <a:t> </a:t>
            </a:r>
            <a:r>
              <a:rPr lang="en-US" b="1" i="1" u="sng" dirty="0" err="1"/>
              <a:t>Beberapa</a:t>
            </a:r>
            <a:r>
              <a:rPr lang="en-US" b="1" i="1" u="sng" dirty="0"/>
              <a:t> Field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field,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penyebutan</a:t>
            </a:r>
            <a:r>
              <a:rPr lang="en-US" dirty="0"/>
              <a:t> </a:t>
            </a:r>
            <a:r>
              <a:rPr lang="en-US" dirty="0" err="1"/>
              <a:t>nama-nama</a:t>
            </a:r>
            <a:r>
              <a:rPr lang="en-US" dirty="0"/>
              <a:t> filed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MySQL&gt;Create </a:t>
            </a:r>
            <a:r>
              <a:rPr lang="en-US" dirty="0"/>
              <a:t>unique index </a:t>
            </a:r>
            <a:r>
              <a:rPr lang="en-US" dirty="0" smtClean="0"/>
              <a:t> </a:t>
            </a:r>
            <a:r>
              <a:rPr lang="en-US" dirty="0" err="1" smtClean="0"/>
              <a:t>nilai_idx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dirty="0" err="1" smtClean="0"/>
              <a:t>krs</a:t>
            </a:r>
            <a:r>
              <a:rPr lang="en-US" dirty="0" smtClean="0"/>
              <a:t> (</a:t>
            </a:r>
            <a:r>
              <a:rPr lang="en-US" dirty="0" err="1" smtClean="0"/>
              <a:t>nim</a:t>
            </a:r>
            <a:r>
              <a:rPr lang="en-US" dirty="0" smtClean="0"/>
              <a:t>, </a:t>
            </a:r>
            <a:r>
              <a:rPr lang="en-US" dirty="0" err="1" smtClean="0"/>
              <a:t>kode_kul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50441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baseline="1207" dirty="0" err="1">
                <a:cs typeface="Times New Roman"/>
              </a:rPr>
              <a:t>Ca</a:t>
            </a:r>
            <a:r>
              <a:rPr lang="en-ID" sz="3200" spc="-29" baseline="1207" dirty="0" err="1">
                <a:cs typeface="Times New Roman"/>
              </a:rPr>
              <a:t>p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spc="-9" baseline="1207" dirty="0" err="1">
                <a:cs typeface="Times New Roman"/>
              </a:rPr>
              <a:t>i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r>
              <a:rPr lang="en-ID" sz="3200" spc="14" baseline="1207" dirty="0">
                <a:cs typeface="Times New Roman"/>
              </a:rPr>
              <a:t> </a:t>
            </a:r>
            <a:r>
              <a:rPr lang="en-ID" sz="3200" spc="-9" baseline="1207" dirty="0" err="1">
                <a:cs typeface="Times New Roman"/>
              </a:rPr>
              <a:t>P</a:t>
            </a:r>
            <a:r>
              <a:rPr lang="en-ID" sz="3200" baseline="1207" dirty="0" err="1">
                <a:cs typeface="Times New Roman"/>
              </a:rPr>
              <a:t>e</a:t>
            </a:r>
            <a:r>
              <a:rPr lang="en-ID" sz="3200" spc="-19" baseline="1207" dirty="0" err="1">
                <a:cs typeface="Times New Roman"/>
              </a:rPr>
              <a:t>m</a:t>
            </a:r>
            <a:r>
              <a:rPr lang="en-ID" sz="3200" spc="-29" baseline="1207" dirty="0" err="1">
                <a:cs typeface="Times New Roman"/>
              </a:rPr>
              <a:t>b</a:t>
            </a:r>
            <a:r>
              <a:rPr lang="en-ID" sz="3200" spc="-14" baseline="1207" dirty="0" err="1">
                <a:cs typeface="Times New Roman"/>
              </a:rPr>
              <a:t>e</a:t>
            </a:r>
            <a:r>
              <a:rPr lang="en-ID" sz="3200" spc="-29" baseline="1207" dirty="0" err="1">
                <a:cs typeface="Times New Roman"/>
              </a:rPr>
              <a:t>l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9" baseline="1207" dirty="0" err="1">
                <a:cs typeface="Times New Roman"/>
              </a:rPr>
              <a:t>j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5" baseline="1207" dirty="0" err="1">
                <a:cs typeface="Times New Roman"/>
              </a:rPr>
              <a:t>r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1371431"/>
          </a:xfrm>
        </p:spPr>
        <p:txBody>
          <a:bodyPr/>
          <a:lstStyle/>
          <a:p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file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41928" y="3292998"/>
            <a:ext cx="9744637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dirty="0" err="1" smtClean="0">
                <a:cs typeface="Times New Roman"/>
              </a:rPr>
              <a:t>Kemampuan</a:t>
            </a:r>
            <a:r>
              <a:rPr lang="en-ID" sz="3200" baseline="1207" dirty="0" smtClean="0">
                <a:cs typeface="Times New Roman"/>
              </a:rPr>
              <a:t> </a:t>
            </a:r>
            <a:r>
              <a:rPr lang="en-ID" sz="3200" baseline="1207" dirty="0" err="1" smtClean="0">
                <a:cs typeface="Times New Roman"/>
              </a:rPr>
              <a:t>Akhir</a:t>
            </a:r>
            <a:r>
              <a:rPr lang="en-ID" sz="3200" baseline="1207" dirty="0" smtClean="0">
                <a:cs typeface="Times New Roman"/>
              </a:rPr>
              <a:t> yang </a:t>
            </a:r>
            <a:r>
              <a:rPr lang="en-ID" sz="3200" baseline="1207" dirty="0" err="1" smtClean="0">
                <a:cs typeface="Times New Roman"/>
              </a:rPr>
              <a:t>Diharapkan</a:t>
            </a:r>
            <a:endParaRPr lang="en-US" sz="3200" b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41928" y="4290229"/>
            <a:ext cx="9744637" cy="1371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58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312" y="969240"/>
            <a:ext cx="9744637" cy="809251"/>
          </a:xfrm>
        </p:spPr>
        <p:txBody>
          <a:bodyPr>
            <a:normAutofit fontScale="90000"/>
          </a:bodyPr>
          <a:lstStyle/>
          <a:p>
            <a:r>
              <a:rPr lang="en-US" sz="3100" i="1" u="sng" dirty="0" err="1">
                <a:latin typeface="+mn-lt"/>
              </a:rPr>
              <a:t>Pengertian</a:t>
            </a:r>
            <a:r>
              <a:rPr lang="en-US" sz="3100" i="1" u="sng" dirty="0">
                <a:latin typeface="+mn-lt"/>
              </a:rPr>
              <a:t> </a:t>
            </a:r>
            <a:r>
              <a:rPr lang="en-US" sz="3100" i="1" u="sng" dirty="0" err="1" smtClean="0">
                <a:latin typeface="+mn-lt"/>
              </a:rPr>
              <a:t>Indeks</a:t>
            </a:r>
            <a:r>
              <a:rPr lang="id-ID" dirty="0"/>
              <a:t/>
            </a:r>
            <a:br>
              <a:rPr lang="id-ID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6018" y="1825615"/>
            <a:ext cx="10659170" cy="42339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 err="1"/>
              <a:t>Indeks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dibayangkan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indeks</a:t>
            </a:r>
            <a:r>
              <a:rPr lang="en-US" sz="2600" dirty="0"/>
              <a:t> </a:t>
            </a:r>
            <a:r>
              <a:rPr lang="en-US" sz="2600" dirty="0" err="1"/>
              <a:t>buku</a:t>
            </a:r>
            <a:r>
              <a:rPr lang="en-US" sz="2600" dirty="0"/>
              <a:t>,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dirty="0" err="1"/>
              <a:t>melalui</a:t>
            </a:r>
            <a:r>
              <a:rPr lang="en-US" sz="2600" dirty="0"/>
              <a:t> </a:t>
            </a:r>
            <a:r>
              <a:rPr lang="en-US" sz="2600" dirty="0" err="1"/>
              <a:t>indeks</a:t>
            </a:r>
            <a:r>
              <a:rPr lang="en-US" sz="2600" dirty="0"/>
              <a:t> </a:t>
            </a:r>
            <a:r>
              <a:rPr lang="en-US" sz="2600" dirty="0" err="1"/>
              <a:t>buku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dicari</a:t>
            </a:r>
            <a:r>
              <a:rPr lang="en-US" sz="2600" dirty="0"/>
              <a:t> </a:t>
            </a:r>
            <a:r>
              <a:rPr lang="en-US" sz="2600" dirty="0" err="1"/>
              <a:t>letak</a:t>
            </a:r>
            <a:r>
              <a:rPr lang="en-US" sz="2600" dirty="0"/>
              <a:t> item </a:t>
            </a:r>
            <a:r>
              <a:rPr lang="en-US" sz="2600" dirty="0" err="1"/>
              <a:t>tertentu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buku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mudah</a:t>
            </a:r>
            <a:r>
              <a:rPr lang="en-US" sz="2600" dirty="0"/>
              <a:t>. </a:t>
            </a:r>
            <a:r>
              <a:rPr lang="en-US" sz="2600" dirty="0" err="1"/>
              <a:t>Keberadaan</a:t>
            </a:r>
            <a:r>
              <a:rPr lang="en-US" sz="2600" dirty="0"/>
              <a:t> </a:t>
            </a:r>
            <a:r>
              <a:rPr lang="en-US" sz="2600" dirty="0" err="1"/>
              <a:t>indeks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basis data </a:t>
            </a:r>
            <a:r>
              <a:rPr lang="en-US" sz="2600" dirty="0" err="1"/>
              <a:t>antara</a:t>
            </a:r>
            <a:r>
              <a:rPr lang="en-US" sz="2600" dirty="0"/>
              <a:t> lain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mempercepat</a:t>
            </a:r>
            <a:r>
              <a:rPr lang="en-US" sz="2600" dirty="0"/>
              <a:t> </a:t>
            </a:r>
            <a:r>
              <a:rPr lang="en-US" sz="2600" dirty="0" err="1"/>
              <a:t>pencarian</a:t>
            </a:r>
            <a:r>
              <a:rPr lang="en-US" sz="2600" dirty="0"/>
              <a:t> data </a:t>
            </a:r>
            <a:r>
              <a:rPr lang="en-US" sz="2600" dirty="0" err="1"/>
              <a:t>berdasarkan</a:t>
            </a:r>
            <a:r>
              <a:rPr lang="en-US" sz="2600" dirty="0"/>
              <a:t> </a:t>
            </a:r>
            <a:r>
              <a:rPr lang="en-US" sz="2600" dirty="0" err="1"/>
              <a:t>kolom</a:t>
            </a:r>
            <a:r>
              <a:rPr lang="en-US" sz="2600" dirty="0"/>
              <a:t> </a:t>
            </a:r>
            <a:r>
              <a:rPr lang="en-US" sz="2600" dirty="0" err="1" smtClean="0"/>
              <a:t>tertentu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MySQL&gt;Select * from </a:t>
            </a:r>
            <a:r>
              <a:rPr lang="en-US" sz="2600" dirty="0" err="1" smtClean="0"/>
              <a:t>mhs</a:t>
            </a:r>
            <a:r>
              <a:rPr lang="en-US" sz="2600" dirty="0" smtClean="0"/>
              <a:t> </a:t>
            </a:r>
            <a:r>
              <a:rPr lang="en-US" sz="2600" dirty="0"/>
              <a:t>where </a:t>
            </a:r>
            <a:r>
              <a:rPr lang="en-US" sz="2600" dirty="0" err="1" smtClean="0"/>
              <a:t>nim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dirty="0" smtClean="0"/>
              <a:t>‘</a:t>
            </a:r>
            <a:r>
              <a:rPr lang="id-ID" sz="2600" dirty="0"/>
              <a:t>'</a:t>
            </a:r>
            <a:r>
              <a:rPr lang="en-US" sz="2600" dirty="0"/>
              <a:t>A21.2001.02123</a:t>
            </a:r>
            <a:r>
              <a:rPr lang="id-ID" sz="2600" dirty="0"/>
              <a:t>'</a:t>
            </a:r>
            <a:r>
              <a:rPr lang="en-US" sz="2600" dirty="0" smtClean="0"/>
              <a:t>’;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 </a:t>
            </a:r>
          </a:p>
          <a:p>
            <a:pPr marL="0" indent="0">
              <a:buNone/>
            </a:pPr>
            <a:r>
              <a:rPr lang="en-US" sz="2600" dirty="0" err="1"/>
              <a:t>Jika</a:t>
            </a:r>
            <a:r>
              <a:rPr lang="en-US" sz="2600" dirty="0"/>
              <a:t> </a:t>
            </a:r>
            <a:r>
              <a:rPr lang="en-US" sz="2600" dirty="0" err="1" smtClean="0"/>
              <a:t>nim</a:t>
            </a:r>
            <a:r>
              <a:rPr lang="en-US" sz="2600" dirty="0" smtClean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dijadikan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indeks</a:t>
            </a:r>
            <a:r>
              <a:rPr lang="en-US" sz="2600" dirty="0"/>
              <a:t>, </a:t>
            </a:r>
            <a:r>
              <a:rPr lang="en-US" sz="2600" dirty="0" err="1"/>
              <a:t>pencarian</a:t>
            </a:r>
            <a:r>
              <a:rPr lang="en-US" sz="2600" dirty="0"/>
              <a:t> data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dilakukan</a:t>
            </a:r>
            <a:r>
              <a:rPr lang="en-US" sz="2600" dirty="0"/>
              <a:t> </a:t>
            </a:r>
            <a:r>
              <a:rPr lang="en-US" sz="2600" dirty="0" err="1"/>
              <a:t>terhadap</a:t>
            </a:r>
            <a:r>
              <a:rPr lang="en-US" sz="2600" dirty="0"/>
              <a:t> </a:t>
            </a:r>
            <a:r>
              <a:rPr lang="en-US" sz="2600" dirty="0" err="1"/>
              <a:t>seluruh</a:t>
            </a:r>
            <a:r>
              <a:rPr lang="en-US" sz="2600" dirty="0"/>
              <a:t> </a:t>
            </a:r>
            <a:r>
              <a:rPr lang="en-US" sz="2600" dirty="0" err="1"/>
              <a:t>tabel</a:t>
            </a:r>
            <a:r>
              <a:rPr lang="en-US" sz="2600" dirty="0"/>
              <a:t>, </a:t>
            </a:r>
            <a:r>
              <a:rPr lang="en-US" sz="2600" dirty="0" err="1"/>
              <a:t>sama</a:t>
            </a:r>
            <a:r>
              <a:rPr lang="en-US" sz="2600" dirty="0"/>
              <a:t> </a:t>
            </a:r>
            <a:r>
              <a:rPr lang="en-US" sz="2600" dirty="0" err="1"/>
              <a:t>seperti</a:t>
            </a:r>
            <a:r>
              <a:rPr lang="en-US" sz="2600" dirty="0"/>
              <a:t> </a:t>
            </a:r>
            <a:r>
              <a:rPr lang="en-US" sz="2600" dirty="0" err="1" smtClean="0"/>
              <a:t>kalau</a:t>
            </a:r>
            <a:r>
              <a:rPr lang="en-US" sz="2600" dirty="0" smtClean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mencari</a:t>
            </a:r>
            <a:r>
              <a:rPr lang="en-US" sz="2600" dirty="0"/>
              <a:t> </a:t>
            </a:r>
            <a:r>
              <a:rPr lang="en-US" sz="2600" dirty="0" err="1"/>
              <a:t>sesuatu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buku</a:t>
            </a:r>
            <a:r>
              <a:rPr lang="en-US" sz="2600" dirty="0"/>
              <a:t>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en-US" sz="2600" dirty="0" err="1"/>
              <a:t>buku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dilengkapi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indeks</a:t>
            </a:r>
            <a:r>
              <a:rPr lang="en-US" sz="2600" dirty="0"/>
              <a:t>. </a:t>
            </a:r>
            <a:r>
              <a:rPr lang="en-US" sz="2600" dirty="0" err="1"/>
              <a:t>Namun</a:t>
            </a:r>
            <a:r>
              <a:rPr lang="en-US" sz="2600" dirty="0"/>
              <a:t> </a:t>
            </a:r>
            <a:r>
              <a:rPr lang="en-US" sz="2600" dirty="0" err="1"/>
              <a:t>sekiranya</a:t>
            </a:r>
            <a:r>
              <a:rPr lang="en-US" sz="2600" dirty="0"/>
              <a:t> </a:t>
            </a:r>
            <a:r>
              <a:rPr lang="en-US" sz="2600" dirty="0" err="1"/>
              <a:t>indeks</a:t>
            </a:r>
            <a:r>
              <a:rPr lang="en-US" sz="2600" dirty="0"/>
              <a:t> yang </a:t>
            </a:r>
            <a:r>
              <a:rPr lang="en-US" sz="2600" dirty="0" err="1"/>
              <a:t>berkaitan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 smtClean="0"/>
              <a:t>nim</a:t>
            </a:r>
            <a:r>
              <a:rPr lang="en-US" sz="2600" dirty="0" smtClean="0"/>
              <a:t> </a:t>
            </a:r>
            <a:r>
              <a:rPr lang="en-US" sz="2600" dirty="0" err="1"/>
              <a:t>ada</a:t>
            </a:r>
            <a:r>
              <a:rPr lang="en-US" sz="2600" dirty="0"/>
              <a:t>, </a:t>
            </a:r>
            <a:r>
              <a:rPr lang="en-US" sz="2600" dirty="0" err="1"/>
              <a:t>maka</a:t>
            </a:r>
            <a:r>
              <a:rPr lang="en-US" sz="2600" dirty="0"/>
              <a:t> </a:t>
            </a:r>
            <a:r>
              <a:rPr lang="en-US" sz="2600" dirty="0" err="1"/>
              <a:t>sistem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menemukannya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cepat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r>
              <a:rPr lang="en-US" sz="2600" dirty="0" err="1"/>
              <a:t>Beberapa</a:t>
            </a:r>
            <a:r>
              <a:rPr lang="en-US" sz="2600" dirty="0"/>
              <a:t> </a:t>
            </a:r>
            <a:r>
              <a:rPr lang="en-US" sz="2600" dirty="0" err="1"/>
              <a:t>hal</a:t>
            </a:r>
            <a:r>
              <a:rPr lang="en-US" sz="2600" dirty="0"/>
              <a:t> yang </a:t>
            </a:r>
            <a:r>
              <a:rPr lang="en-US" sz="2600" dirty="0" err="1"/>
              <a:t>sangat</a:t>
            </a:r>
            <a:r>
              <a:rPr lang="en-US" sz="2600" dirty="0"/>
              <a:t> </a:t>
            </a:r>
            <a:r>
              <a:rPr lang="en-US" sz="2600" dirty="0" err="1"/>
              <a:t>terbantu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adanya</a:t>
            </a:r>
            <a:r>
              <a:rPr lang="en-US" sz="2600" dirty="0"/>
              <a:t> </a:t>
            </a:r>
            <a:r>
              <a:rPr lang="en-US" sz="2600" dirty="0" err="1"/>
              <a:t>indeks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:</a:t>
            </a:r>
          </a:p>
          <a:p>
            <a:pPr marL="355600" lvl="6" indent="-355600"/>
            <a:r>
              <a:rPr lang="en-US" sz="2600" dirty="0"/>
              <a:t>Proses </a:t>
            </a:r>
            <a:r>
              <a:rPr lang="en-US" sz="2600" dirty="0" err="1"/>
              <a:t>penggabungan</a:t>
            </a:r>
            <a:r>
              <a:rPr lang="en-US" sz="2600" dirty="0"/>
              <a:t> </a:t>
            </a:r>
            <a:r>
              <a:rPr lang="en-US" sz="2600" dirty="0" err="1"/>
              <a:t>sejumlah</a:t>
            </a:r>
            <a:r>
              <a:rPr lang="en-US" sz="2600" dirty="0"/>
              <a:t> </a:t>
            </a:r>
            <a:r>
              <a:rPr lang="en-US" sz="2600" dirty="0" err="1"/>
              <a:t>tabel</a:t>
            </a:r>
            <a:endParaRPr lang="en-US" sz="2600" dirty="0"/>
          </a:p>
          <a:p>
            <a:pPr marL="355600" lvl="6" indent="-355600"/>
            <a:r>
              <a:rPr lang="en-US" sz="2600" dirty="0"/>
              <a:t>Proses </a:t>
            </a:r>
            <a:r>
              <a:rPr lang="en-US" sz="2600" dirty="0" err="1"/>
              <a:t>dengan</a:t>
            </a:r>
            <a:r>
              <a:rPr lang="en-US" sz="2600" dirty="0"/>
              <a:t> ORDER BY</a:t>
            </a:r>
          </a:p>
          <a:p>
            <a:pPr marL="355600" lvl="6" indent="-355600"/>
            <a:r>
              <a:rPr lang="en-US" sz="2600" dirty="0"/>
              <a:t>Proses </a:t>
            </a:r>
            <a:r>
              <a:rPr lang="en-US" sz="2600" dirty="0" err="1"/>
              <a:t>fungsi</a:t>
            </a:r>
            <a:r>
              <a:rPr lang="en-US" sz="2600" dirty="0"/>
              <a:t> </a:t>
            </a:r>
            <a:r>
              <a:rPr lang="en-US" sz="2600" dirty="0" err="1"/>
              <a:t>agregat</a:t>
            </a:r>
            <a:r>
              <a:rPr lang="en-US" sz="2600" dirty="0"/>
              <a:t> </a:t>
            </a:r>
            <a:r>
              <a:rPr lang="en-US" sz="2600" dirty="0" err="1"/>
              <a:t>seperti</a:t>
            </a:r>
            <a:r>
              <a:rPr lang="en-US" sz="2600" dirty="0"/>
              <a:t> MIN </a:t>
            </a:r>
            <a:r>
              <a:rPr lang="en-US" sz="2600" dirty="0" err="1"/>
              <a:t>dan</a:t>
            </a:r>
            <a:r>
              <a:rPr lang="en-US" sz="2600" dirty="0"/>
              <a:t> MAX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19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848" y="846409"/>
            <a:ext cx="7875027" cy="955096"/>
          </a:xfrm>
        </p:spPr>
        <p:txBody>
          <a:bodyPr>
            <a:normAutofit/>
          </a:bodyPr>
          <a:lstStyle/>
          <a:p>
            <a:r>
              <a:rPr lang="id-ID" sz="3200" smtClean="0"/>
              <a:t>Sintaks </a:t>
            </a:r>
            <a:r>
              <a:rPr lang="id-ID" sz="3200" smtClean="0"/>
              <a:t>dasar </a:t>
            </a:r>
            <a:r>
              <a:rPr lang="id-ID" sz="3200" smtClean="0"/>
              <a:t>pembuatan INDEX </a:t>
            </a:r>
            <a:r>
              <a:rPr lang="id-ID" sz="3200" smtClean="0"/>
              <a:t>adalah sebagai berikut.</a:t>
            </a:r>
            <a:endParaRPr lang="id-ID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924" y="1604891"/>
            <a:ext cx="8485989" cy="74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87355" y="2456591"/>
            <a:ext cx="6264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mtClean="0"/>
              <a:t>Ket. :</a:t>
            </a:r>
          </a:p>
          <a:p>
            <a:pPr>
              <a:tabLst>
                <a:tab pos="1609725" algn="l"/>
                <a:tab pos="1979613" algn="l"/>
              </a:tabLst>
            </a:pPr>
            <a:r>
              <a:rPr lang="id-ID" smtClean="0"/>
              <a:t>index_name	:	nama index </a:t>
            </a:r>
          </a:p>
          <a:p>
            <a:pPr>
              <a:tabLst>
                <a:tab pos="1609725" algn="l"/>
                <a:tab pos="1979613" algn="l"/>
              </a:tabLst>
            </a:pPr>
            <a:r>
              <a:rPr lang="id-ID" smtClean="0"/>
              <a:t>table_name	:	nama tabel</a:t>
            </a:r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3880" y="3272361"/>
            <a:ext cx="4885899" cy="171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73" y="3611675"/>
            <a:ext cx="5966917" cy="87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143" y="4536958"/>
            <a:ext cx="5434865" cy="191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3957851" y="4012441"/>
            <a:ext cx="5677468" cy="13101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646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848" y="846409"/>
            <a:ext cx="7875027" cy="955096"/>
          </a:xfrm>
        </p:spPr>
        <p:txBody>
          <a:bodyPr>
            <a:normAutofit/>
          </a:bodyPr>
          <a:lstStyle/>
          <a:p>
            <a:r>
              <a:rPr lang="id-ID" sz="3200" smtClean="0"/>
              <a:t>Melihat daftar INDEX</a:t>
            </a:r>
            <a:endParaRPr lang="id-ID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53467"/>
          <a:stretch>
            <a:fillRect/>
          </a:stretch>
        </p:blipFill>
        <p:spPr bwMode="auto">
          <a:xfrm>
            <a:off x="1203914" y="3006058"/>
            <a:ext cx="6316002" cy="145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7713" y="1728281"/>
            <a:ext cx="5966917" cy="87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5400000">
            <a:off x="5547815" y="2913794"/>
            <a:ext cx="1733266" cy="13647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086670" y="2702254"/>
            <a:ext cx="1812877" cy="34346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73457" y="4817659"/>
            <a:ext cx="1087726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Keterangan :</a:t>
            </a:r>
            <a:endParaRPr kumimoji="0" lang="id-ID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78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r"/>
                <a:tab pos="2743200" algn="ctr"/>
                <a:tab pos="5486400" algn="r"/>
              </a:tabLst>
            </a:pPr>
            <a:r>
              <a:rPr kumimoji="0" lang="id-ID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index01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adalah nama indeks yang dibuat </a:t>
            </a:r>
            <a:endParaRPr kumimoji="0" lang="id-ID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78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r"/>
                <a:tab pos="2743200" algn="ctr"/>
                <a:tab pos="5486400" algn="r"/>
              </a:tabLst>
            </a:pPr>
            <a:r>
              <a:rPr kumimoji="0" lang="id-ID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barang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adalah nama tabel yang diindeks</a:t>
            </a:r>
            <a:endParaRPr kumimoji="0" lang="id-ID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78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r"/>
                <a:tab pos="2743200" algn="ctr"/>
                <a:tab pos="5486400" algn="r"/>
              </a:tabLst>
            </a:pPr>
            <a:r>
              <a:rPr kumimoji="0" lang="id-ID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kode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yang berada di dalam tanda kurung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menyatakan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field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/ atribut yang digunakan untuk mengindeks.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46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11" y="832762"/>
            <a:ext cx="7875027" cy="955096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Signika"/>
              </a:rPr>
              <a:t>Menciptakan </a:t>
            </a:r>
            <a:r>
              <a:rPr lang="en-US" sz="3200" smtClean="0">
                <a:latin typeface="Signika"/>
              </a:rPr>
              <a:t>Indeks </a:t>
            </a:r>
            <a:r>
              <a:rPr lang="id-ID" sz="3200" smtClean="0">
                <a:latin typeface="Signika"/>
              </a:rPr>
              <a:t>Dengan</a:t>
            </a:r>
            <a:r>
              <a:rPr lang="en-US" sz="3200" smtClean="0">
                <a:latin typeface="Signika"/>
              </a:rPr>
              <a:t> </a:t>
            </a:r>
            <a:r>
              <a:rPr lang="en-US" sz="3200" smtClean="0">
                <a:latin typeface="Signika"/>
              </a:rPr>
              <a:t>Beberapa Field</a:t>
            </a:r>
            <a:endParaRPr lang="id-ID" sz="3200">
              <a:latin typeface="Signika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0627" y="1760562"/>
            <a:ext cx="101948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Untuk menciptakan indeks beberapa field, maka perlu penyebutan nama-nama filed yang dimaksud sebagai berikut :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800" y="2516093"/>
            <a:ext cx="8069703" cy="118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890" y="3698544"/>
            <a:ext cx="4359700" cy="15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7790" y="4675509"/>
            <a:ext cx="627102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1583140" y="2934269"/>
            <a:ext cx="5063320" cy="15694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6039138" y="4210336"/>
            <a:ext cx="2743196" cy="4640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646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11" y="832762"/>
            <a:ext cx="7875027" cy="955096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Signika"/>
              </a:rPr>
              <a:t>Menciptakan </a:t>
            </a:r>
            <a:r>
              <a:rPr lang="en-US" sz="3200" smtClean="0">
                <a:latin typeface="Signika"/>
              </a:rPr>
              <a:t>Indeks </a:t>
            </a:r>
            <a:r>
              <a:rPr lang="id-ID" sz="3200" smtClean="0">
                <a:latin typeface="Signika"/>
              </a:rPr>
              <a:t>Dengan Unique</a:t>
            </a:r>
            <a:endParaRPr lang="id-ID" sz="3200">
              <a:latin typeface="Signika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0627" y="1760562"/>
            <a:ext cx="101948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Untuk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menciptakan </a:t>
            </a:r>
            <a:r>
              <a:rPr lang="en-US" sz="2000" smtClean="0"/>
              <a:t>indeks </a:t>
            </a:r>
            <a:r>
              <a:rPr lang="en-US" sz="2000" smtClean="0"/>
              <a:t>yang unik maka harus ditambahkan kata UNIQUE  diantara create dan index.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6118" y="3417206"/>
            <a:ext cx="10408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i="1" smtClean="0"/>
              <a:t>Unique </a:t>
            </a:r>
            <a:r>
              <a:rPr lang="id-ID" i="1" smtClean="0"/>
              <a:t>key</a:t>
            </a:r>
            <a:r>
              <a:rPr lang="id-ID" smtClean="0"/>
              <a:t> merupakan kunci yang secara unik mengidentifikasi baris pada table</a:t>
            </a:r>
            <a:r>
              <a:rPr lang="id-ID" smtClean="0"/>
              <a:t>. </a:t>
            </a:r>
            <a:r>
              <a:rPr lang="id-ID" smtClean="0"/>
              <a:t>Unique </a:t>
            </a:r>
            <a:r>
              <a:rPr lang="id-ID" smtClean="0"/>
              <a:t>key dapat diterapkan pada satu atau lebih field. </a:t>
            </a:r>
            <a:r>
              <a:rPr lang="id-ID" smtClean="0"/>
              <a:t>Apabila </a:t>
            </a:r>
            <a:r>
              <a:rPr lang="id-ID" smtClean="0"/>
              <a:t>unique </a:t>
            </a:r>
            <a:r>
              <a:rPr lang="id-ID" smtClean="0"/>
              <a:t>key diterapkan pada satu atau lebih field maka pada field tersebut tidak boleh bernilai sama untuk seluruh baris pada </a:t>
            </a:r>
            <a:r>
              <a:rPr lang="id-ID" smtClean="0"/>
              <a:t>table</a:t>
            </a:r>
            <a:r>
              <a:rPr lang="id-ID" smtClean="0"/>
              <a:t>.</a:t>
            </a:r>
            <a:endParaRPr lang="id-ID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509" y="2534503"/>
            <a:ext cx="6401301" cy="86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4762" y="4427205"/>
            <a:ext cx="5680241" cy="225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6284795" y="3186751"/>
            <a:ext cx="2784143" cy="19789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77722" y="2784146"/>
            <a:ext cx="2677232" cy="259533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646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11" y="1051130"/>
            <a:ext cx="7875027" cy="900502"/>
          </a:xfrm>
        </p:spPr>
        <p:txBody>
          <a:bodyPr>
            <a:normAutofit fontScale="90000"/>
          </a:bodyPr>
          <a:lstStyle/>
          <a:p>
            <a:r>
              <a:rPr lang="id-ID" sz="3600" smtClean="0"/>
              <a:t>DROP </a:t>
            </a:r>
            <a:r>
              <a:rPr lang="id-ID" sz="3600" smtClean="0"/>
              <a:t>INDEX Statement</a:t>
            </a:r>
            <a:r>
              <a:rPr lang="id-ID" sz="3200" b="0" smtClean="0"/>
              <a:t/>
            </a:r>
            <a:br>
              <a:rPr lang="id-ID" sz="3200" b="0" smtClean="0"/>
            </a:br>
            <a:endParaRPr lang="id-ID" sz="3200">
              <a:latin typeface="Signika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0627" y="1705970"/>
            <a:ext cx="101948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Untuk </a:t>
            </a:r>
            <a:r>
              <a:rPr kumimoji="0" lang="id-ID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menghapus </a:t>
            </a:r>
            <a:r>
              <a:rPr lang="en-US" sz="2000" smtClean="0"/>
              <a:t>indeks </a:t>
            </a:r>
            <a:r>
              <a:rPr lang="id-ID" sz="2000" smtClean="0"/>
              <a:t>dapat menggunakan perintah drop sebagai berikut :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5825" y="3362251"/>
            <a:ext cx="5805631" cy="111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75732" y="2977485"/>
            <a:ext cx="101948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id-ID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ontoh :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806" y="2216196"/>
            <a:ext cx="6035722" cy="75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0374" y="2748531"/>
            <a:ext cx="4696687" cy="186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561" y="4512005"/>
            <a:ext cx="5802431" cy="187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2947917" y="4121624"/>
            <a:ext cx="5459105" cy="19106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646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#2 template ppt materi online FIK</Template>
  <TotalTime>405</TotalTime>
  <Words>313</Words>
  <Application>Microsoft Office PowerPoint</Application>
  <PresentationFormat>Custom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1_Custom Design</vt:lpstr>
      <vt:lpstr>MENGENAL INDEKS</vt:lpstr>
      <vt:lpstr>Capaian Pembelajaran</vt:lpstr>
      <vt:lpstr>Pengertian Indeks </vt:lpstr>
      <vt:lpstr>Sintaks dasar pembuatan INDEX adalah sebagai berikut.</vt:lpstr>
      <vt:lpstr>Melihat daftar INDEX</vt:lpstr>
      <vt:lpstr>Menciptakan Indeks Dengan Beberapa Field</vt:lpstr>
      <vt:lpstr>Menciptakan Indeks Dengan Unique</vt:lpstr>
      <vt:lpstr>DROP INDEX Statement </vt:lpstr>
      <vt:lpstr>Slide 9</vt:lpstr>
      <vt:lpstr>Praktikum Mandiri  INDEX</vt:lpstr>
      <vt:lpstr>Menciptakan Indeks</vt:lpstr>
      <vt:lpstr>Menciptakan Indeks yang Unik dan Menciptakan Indeks Untuk Beberapa Field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BASIS DATA DAN SISTEM DATA</dc:title>
  <dc:creator>Rama</dc:creator>
  <cp:lastModifiedBy>nt</cp:lastModifiedBy>
  <cp:revision>27</cp:revision>
  <dcterms:created xsi:type="dcterms:W3CDTF">2020-08-18T00:38:33Z</dcterms:created>
  <dcterms:modified xsi:type="dcterms:W3CDTF">2021-01-03T10:51:28Z</dcterms:modified>
</cp:coreProperties>
</file>