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9000" r="-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0798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997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80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5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3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659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39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602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36954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5" y="1755649"/>
            <a:ext cx="2153743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47642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0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BCD5FCC4-4ACE-4C31-9EB4-B81F0A8A6886}" type="datetimeFigureOut">
              <a:rPr lang="id-ID" smtClean="0"/>
              <a:t>05/10/2018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D40B6C1F-FAD0-42B9-A3A4-91F12276BD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950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12221-A898-4623-AE4E-2DAE18578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id-ID" dirty="0" err="1"/>
              <a:t>Infranstruktur</a:t>
            </a:r>
            <a:r>
              <a:rPr lang="id-ID" dirty="0"/>
              <a:t> </a:t>
            </a:r>
            <a:br>
              <a:rPr lang="id-ID" dirty="0"/>
            </a:br>
            <a:r>
              <a:rPr lang="id-ID" dirty="0"/>
              <a:t>Teknologi Informasi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40691-AD2B-4D73-BA4B-0538FA360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750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5FD8-D542-4BB8-969C-ACF54D63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Mekanisme Perangkat Lunak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310D-680D-4EAB-B759-8F7A45F9E5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3200" b="1" dirty="0" err="1"/>
              <a:t>Disk</a:t>
            </a:r>
            <a:endParaRPr lang="id-ID" sz="3200" b="1" dirty="0"/>
          </a:p>
          <a:p>
            <a:pPr marL="179388" indent="0">
              <a:spcBef>
                <a:spcPts val="0"/>
              </a:spcBef>
              <a:buNone/>
            </a:pPr>
            <a:r>
              <a:rPr lang="id-ID" sz="3200" dirty="0" err="1"/>
              <a:t>Disk</a:t>
            </a:r>
            <a:r>
              <a:rPr lang="id-ID" sz="3200" dirty="0"/>
              <a:t> diorganisasikan menjadi silinder-silinder dengan </a:t>
            </a:r>
            <a:r>
              <a:rPr lang="id-ID" sz="3200" dirty="0" err="1"/>
              <a:t>track-track</a:t>
            </a:r>
            <a:r>
              <a:rPr lang="id-ID" sz="3200" dirty="0"/>
              <a:t> terdapat </a:t>
            </a:r>
            <a:r>
              <a:rPr lang="id-ID" sz="3200" dirty="0" err="1"/>
              <a:t>head</a:t>
            </a:r>
            <a:r>
              <a:rPr lang="id-ID" sz="3200" dirty="0"/>
              <a:t> yang ditumpuk</a:t>
            </a:r>
            <a:r>
              <a:rPr lang="en-US" sz="3200" dirty="0"/>
              <a:t> </a:t>
            </a:r>
            <a:r>
              <a:rPr lang="id-ID" sz="3200" dirty="0"/>
              <a:t>secara vertikal. Tiap </a:t>
            </a:r>
            <a:r>
              <a:rPr lang="id-ID" sz="3200" dirty="0" err="1"/>
              <a:t>track</a:t>
            </a:r>
            <a:r>
              <a:rPr lang="id-ID" sz="3200" dirty="0"/>
              <a:t> terbagi menjadi sektor-sektor. Waktu yang dibutuhkan untuk</a:t>
            </a:r>
            <a:r>
              <a:rPr lang="en-US" sz="3200" dirty="0"/>
              <a:t> </a:t>
            </a:r>
            <a:r>
              <a:rPr lang="sv-SE" sz="3200" dirty="0"/>
              <a:t>membaca dan menulis disk dipengaruhi oleh :</a:t>
            </a:r>
          </a:p>
          <a:p>
            <a:pPr marL="447675" indent="-268288">
              <a:spcBef>
                <a:spcPts val="0"/>
              </a:spcBef>
              <a:buNone/>
            </a:pPr>
            <a:r>
              <a:rPr lang="id-ID" sz="3200" dirty="0"/>
              <a:t>1. Waktu </a:t>
            </a:r>
            <a:r>
              <a:rPr lang="id-ID" sz="3200" dirty="0" err="1"/>
              <a:t>seek</a:t>
            </a:r>
            <a:endParaRPr lang="id-ID" sz="3200" dirty="0"/>
          </a:p>
          <a:p>
            <a:pPr marL="447675" indent="-268288"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id-ID" sz="3200" dirty="0"/>
              <a:t>Waktu yang diperlukan untuk sampai ke posisi </a:t>
            </a:r>
            <a:r>
              <a:rPr lang="id-ID" sz="3200" dirty="0" err="1"/>
              <a:t>track</a:t>
            </a:r>
            <a:r>
              <a:rPr lang="id-ID" sz="3200" dirty="0"/>
              <a:t> yang dituju. Waktu </a:t>
            </a:r>
            <a:r>
              <a:rPr lang="id-ID" sz="3200" dirty="0" err="1"/>
              <a:t>seek</a:t>
            </a:r>
            <a:r>
              <a:rPr lang="id-ID" sz="3200" dirty="0"/>
              <a:t> merupakan</a:t>
            </a:r>
            <a:r>
              <a:rPr lang="en-US" sz="3200" dirty="0"/>
              <a:t> </a:t>
            </a:r>
            <a:r>
              <a:rPr lang="id-ID" sz="3200" dirty="0"/>
              <a:t>faktor yang paling dominan.</a:t>
            </a:r>
            <a:endParaRPr lang="en-US" sz="3200" dirty="0"/>
          </a:p>
          <a:p>
            <a:pPr marL="447675" indent="-268288">
              <a:spcBef>
                <a:spcPts val="0"/>
              </a:spcBef>
              <a:buNone/>
            </a:pPr>
            <a:r>
              <a:rPr lang="id-ID" sz="3200" dirty="0"/>
              <a:t>2. Waktu tunda rotasi</a:t>
            </a:r>
          </a:p>
          <a:p>
            <a:pPr marL="447675" indent="-268288"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id-ID" sz="3200" dirty="0"/>
              <a:t>Waktu yang diperlukan mekanisme akses mencapai blok yang diinginkan.</a:t>
            </a:r>
          </a:p>
          <a:p>
            <a:pPr marL="447675" indent="-268288">
              <a:spcBef>
                <a:spcPts val="0"/>
              </a:spcBef>
              <a:buNone/>
            </a:pPr>
            <a:r>
              <a:rPr lang="id-ID" sz="3200" dirty="0"/>
              <a:t>3. Waktu transfer data</a:t>
            </a:r>
          </a:p>
          <a:p>
            <a:pPr marL="447675" indent="-268288"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id-ID" sz="3200" dirty="0"/>
              <a:t>waktu </a:t>
            </a:r>
            <a:r>
              <a:rPr lang="id-ID" sz="3200" dirty="0" err="1"/>
              <a:t>tranfer</a:t>
            </a:r>
            <a:r>
              <a:rPr lang="id-ID" sz="3200" dirty="0"/>
              <a:t> data bergantung pada kecepatan rotasi dan kepadatan</a:t>
            </a:r>
            <a:r>
              <a:rPr lang="en-US" sz="3200" dirty="0"/>
              <a:t> </a:t>
            </a:r>
            <a:r>
              <a:rPr lang="id-ID" sz="3200" dirty="0"/>
              <a:t>rekaman. Transfer </a:t>
            </a:r>
            <a:r>
              <a:rPr lang="id-ID" sz="3200" dirty="0" err="1"/>
              <a:t>rate</a:t>
            </a:r>
            <a:r>
              <a:rPr lang="en-US" sz="3200" dirty="0"/>
              <a:t> </a:t>
            </a:r>
            <a:r>
              <a:rPr lang="nn-NO" sz="3200" dirty="0"/>
              <a:t>(t) adalah kecepatan transfer data sesaat, data ini diberikan oleh pembuat perangkat keras</a:t>
            </a:r>
            <a:endParaRPr lang="id-ID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578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CF22-70E8-4182-9AD7-2B352EAC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Kesalahan-kesalahan pada </a:t>
            </a:r>
            <a:r>
              <a:rPr lang="id-ID" dirty="0" err="1"/>
              <a:t>disk</a:t>
            </a:r>
            <a:r>
              <a:rPr lang="id-ID" dirty="0"/>
              <a:t> dapat</a:t>
            </a:r>
            <a:br>
              <a:rPr lang="id-ID" dirty="0"/>
            </a:br>
            <a:r>
              <a:rPr lang="id-ID" dirty="0"/>
              <a:t>dikategorikan sebagai berikut: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5B9C-D34C-401A-8728-D96737E1ABC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/>
              <a:t>1. </a:t>
            </a:r>
            <a:r>
              <a:rPr lang="id-ID" dirty="0" err="1"/>
              <a:t>Programming</a:t>
            </a:r>
            <a:r>
              <a:rPr lang="id-ID" dirty="0"/>
              <a:t> </a:t>
            </a:r>
            <a:r>
              <a:rPr lang="id-ID" dirty="0" err="1"/>
              <a:t>error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Kesalahan yang disebabkan pemrograman, misalnya </a:t>
            </a:r>
            <a:r>
              <a:rPr lang="id-ID" dirty="0" err="1"/>
              <a:t>driver</a:t>
            </a:r>
            <a:r>
              <a:rPr lang="id-ID" dirty="0"/>
              <a:t> memerintahkan mencari </a:t>
            </a:r>
            <a:r>
              <a:rPr lang="id-ID" dirty="0" err="1"/>
              <a:t>track</a:t>
            </a:r>
            <a:r>
              <a:rPr lang="en-US" dirty="0"/>
              <a:t> </a:t>
            </a:r>
            <a:r>
              <a:rPr lang="id-ID" dirty="0"/>
              <a:t>yang tak ada, membaca </a:t>
            </a:r>
            <a:r>
              <a:rPr lang="id-ID" dirty="0" err="1"/>
              <a:t>sector</a:t>
            </a:r>
            <a:r>
              <a:rPr lang="id-ID" dirty="0"/>
              <a:t> yang tak ada, </a:t>
            </a:r>
            <a:r>
              <a:rPr lang="id-ID" dirty="0" err="1"/>
              <a:t>dll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2. </a:t>
            </a:r>
            <a:r>
              <a:rPr lang="id-ID" dirty="0" err="1"/>
              <a:t>Transient</a:t>
            </a:r>
            <a:r>
              <a:rPr lang="id-ID" dirty="0"/>
              <a:t> </a:t>
            </a:r>
            <a:r>
              <a:rPr lang="id-ID" dirty="0" err="1"/>
              <a:t>checksum</a:t>
            </a:r>
            <a:r>
              <a:rPr lang="id-ID" dirty="0"/>
              <a:t> </a:t>
            </a:r>
            <a:r>
              <a:rPr lang="id-ID" dirty="0" err="1"/>
              <a:t>error</a:t>
            </a:r>
            <a:endParaRPr lang="id-ID" dirty="0"/>
          </a:p>
          <a:p>
            <a:r>
              <a:rPr lang="id-ID" dirty="0"/>
              <a:t>Kesalahan disebabkan adanya debu </a:t>
            </a:r>
            <a:r>
              <a:rPr lang="id-ID" dirty="0" err="1"/>
              <a:t>diantara</a:t>
            </a:r>
            <a:r>
              <a:rPr lang="id-ID" dirty="0"/>
              <a:t> </a:t>
            </a:r>
            <a:r>
              <a:rPr lang="id-ID" dirty="0" err="1"/>
              <a:t>head</a:t>
            </a:r>
            <a:r>
              <a:rPr lang="id-ID" dirty="0"/>
              <a:t> dengan permukaan </a:t>
            </a:r>
            <a:r>
              <a:rPr lang="id-ID" dirty="0" err="1"/>
              <a:t>disk</a:t>
            </a:r>
            <a:r>
              <a:rPr lang="id-ID" dirty="0"/>
              <a:t>. </a:t>
            </a:r>
          </a:p>
          <a:p>
            <a:pPr marL="0" indent="0">
              <a:buNone/>
            </a:pPr>
            <a:r>
              <a:rPr lang="id-ID" dirty="0"/>
              <a:t>3. </a:t>
            </a:r>
            <a:r>
              <a:rPr lang="id-ID" dirty="0" err="1"/>
              <a:t>Permanent</a:t>
            </a:r>
            <a:r>
              <a:rPr lang="id-ID" dirty="0"/>
              <a:t> </a:t>
            </a:r>
            <a:r>
              <a:rPr lang="id-ID" dirty="0" err="1"/>
              <a:t>checksum</a:t>
            </a:r>
            <a:r>
              <a:rPr lang="id-ID" dirty="0"/>
              <a:t> </a:t>
            </a:r>
            <a:r>
              <a:rPr lang="id-ID" dirty="0" err="1"/>
              <a:t>error</a:t>
            </a:r>
            <a:endParaRPr lang="id-ID" dirty="0"/>
          </a:p>
          <a:p>
            <a:r>
              <a:rPr lang="id-ID" dirty="0"/>
              <a:t>Kesalahan disebabkan kerusakan </a:t>
            </a:r>
            <a:r>
              <a:rPr lang="id-ID" dirty="0" err="1"/>
              <a:t>disk</a:t>
            </a:r>
            <a:r>
              <a:rPr lang="id-ID" dirty="0"/>
              <a:t> maka harus dibuat daftar blok-blok buruk agar </a:t>
            </a:r>
            <a:r>
              <a:rPr lang="id-ID" dirty="0" err="1"/>
              <a:t>datatidak</a:t>
            </a:r>
            <a:r>
              <a:rPr lang="id-ID" dirty="0"/>
              <a:t> ditulis di blok buruk.</a:t>
            </a:r>
          </a:p>
          <a:p>
            <a:pPr marL="0" indent="0">
              <a:buNone/>
            </a:pPr>
            <a:r>
              <a:rPr lang="id-ID" dirty="0"/>
              <a:t>4. </a:t>
            </a:r>
            <a:r>
              <a:rPr lang="id-ID" dirty="0" err="1"/>
              <a:t>Seek</a:t>
            </a:r>
            <a:r>
              <a:rPr lang="id-ID" dirty="0"/>
              <a:t> </a:t>
            </a:r>
            <a:r>
              <a:rPr lang="id-ID" dirty="0" err="1"/>
              <a:t>error</a:t>
            </a:r>
            <a:endParaRPr lang="id-ID" dirty="0"/>
          </a:p>
          <a:p>
            <a:r>
              <a:rPr lang="id-ID" dirty="0"/>
              <a:t>Kesalahan ini ditanggulangi dengan </a:t>
            </a:r>
            <a:r>
              <a:rPr lang="id-ID" dirty="0" err="1"/>
              <a:t>mengkalibrasi</a:t>
            </a:r>
            <a:r>
              <a:rPr lang="id-ID" dirty="0"/>
              <a:t> </a:t>
            </a:r>
            <a:r>
              <a:rPr lang="id-ID" dirty="0" err="1"/>
              <a:t>disk</a:t>
            </a:r>
            <a:r>
              <a:rPr lang="id-ID" dirty="0"/>
              <a:t> supaya berfungsi kembali.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id-ID" dirty="0" err="1"/>
              <a:t>Controller</a:t>
            </a:r>
            <a:r>
              <a:rPr lang="id-ID" dirty="0"/>
              <a:t> </a:t>
            </a:r>
            <a:r>
              <a:rPr lang="id-ID" dirty="0" err="1"/>
              <a:t>error</a:t>
            </a:r>
            <a:endParaRPr lang="id-ID" dirty="0"/>
          </a:p>
          <a:p>
            <a:r>
              <a:rPr lang="id-ID" dirty="0"/>
              <a:t>Kesalahan ini ditanggulangi dengan menukar pengendali yang salah dengan pengendali yang</a:t>
            </a:r>
            <a:r>
              <a:rPr lang="en-US" dirty="0"/>
              <a:t> </a:t>
            </a:r>
            <a:r>
              <a:rPr lang="id-ID" dirty="0"/>
              <a:t>baru.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689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91C6-830C-4D9C-825E-6532D119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Mekanisme Perangkat Lunak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9A567-6F8B-4B66-AB1A-3780A22968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sz="3200" b="1" dirty="0" err="1"/>
              <a:t>Clock</a:t>
            </a:r>
            <a:endParaRPr lang="id-ID" sz="3200" b="1" dirty="0"/>
          </a:p>
          <a:p>
            <a:pPr marL="358775">
              <a:buNone/>
            </a:pPr>
            <a:r>
              <a:rPr lang="id-ID" sz="3200" dirty="0"/>
              <a:t>Perangkat keras </a:t>
            </a:r>
            <a:r>
              <a:rPr lang="id-ID" sz="3200" dirty="0" err="1"/>
              <a:t>clock</a:t>
            </a:r>
            <a:r>
              <a:rPr lang="id-ID" sz="3200" dirty="0"/>
              <a:t> mempunyai 2 tipe </a:t>
            </a:r>
            <a:r>
              <a:rPr lang="id-ID" sz="3200" dirty="0" err="1"/>
              <a:t>clock</a:t>
            </a:r>
            <a:r>
              <a:rPr lang="id-ID" sz="3200" dirty="0"/>
              <a:t>, yaitu :</a:t>
            </a:r>
          </a:p>
          <a:p>
            <a:pPr marL="358775">
              <a:buNone/>
            </a:pPr>
            <a:r>
              <a:rPr lang="sv-SE" sz="3200" dirty="0"/>
              <a:t>1. Clock yang ditimbulkan impulse tegangan listrik</a:t>
            </a:r>
          </a:p>
          <a:p>
            <a:pPr marL="358775">
              <a:buNone/>
            </a:pPr>
            <a:r>
              <a:rPr lang="id-ID" sz="3200" dirty="0"/>
              <a:t>2. </a:t>
            </a:r>
            <a:r>
              <a:rPr lang="id-ID" sz="3200" dirty="0" err="1"/>
              <a:t>Programmable</a:t>
            </a:r>
            <a:r>
              <a:rPr lang="id-ID" sz="3200" dirty="0"/>
              <a:t> interval </a:t>
            </a:r>
            <a:r>
              <a:rPr lang="id-ID" sz="3200" dirty="0" err="1"/>
              <a:t>timer</a:t>
            </a:r>
            <a:r>
              <a:rPr lang="id-ID" sz="3200" dirty="0"/>
              <a:t> (PIT)</a:t>
            </a:r>
          </a:p>
          <a:p>
            <a:pPr marL="358775"/>
            <a:endParaRPr lang="en-US" sz="3200" dirty="0"/>
          </a:p>
          <a:p>
            <a:pPr marL="179388" indent="0">
              <a:buNone/>
            </a:pPr>
            <a:r>
              <a:rPr lang="id-ID" sz="3200" dirty="0"/>
              <a:t>Sedangkan perangkat lunak </a:t>
            </a:r>
            <a:r>
              <a:rPr lang="id-ID" sz="3200" dirty="0" err="1"/>
              <a:t>clock</a:t>
            </a:r>
            <a:r>
              <a:rPr lang="id-ID" sz="3200" dirty="0"/>
              <a:t> pada sistem operasi mempunyai beberapa fungsi, antara lain :</a:t>
            </a:r>
          </a:p>
          <a:p>
            <a:pPr marL="538163" indent="-269875"/>
            <a:r>
              <a:rPr lang="id-ID" sz="3200" dirty="0"/>
              <a:t>mengelola waktu dan tanggal (waktu nyata)</a:t>
            </a:r>
          </a:p>
          <a:p>
            <a:pPr marL="538163" indent="-269875"/>
            <a:r>
              <a:rPr lang="id-ID" sz="3200" dirty="0"/>
              <a:t>mencegah proses berjalan lebih dari waktu yang ditetapkan</a:t>
            </a:r>
          </a:p>
          <a:p>
            <a:pPr marL="538163" indent="-269875"/>
            <a:r>
              <a:rPr lang="id-ID" sz="3200" dirty="0"/>
              <a:t> menghitung </a:t>
            </a:r>
            <a:r>
              <a:rPr lang="id-ID" sz="3200" dirty="0" err="1"/>
              <a:t>pengunaan</a:t>
            </a:r>
            <a:r>
              <a:rPr lang="id-ID" sz="3200" dirty="0"/>
              <a:t> pemroses</a:t>
            </a:r>
          </a:p>
          <a:p>
            <a:pPr marL="538163" indent="-269875"/>
            <a:r>
              <a:rPr lang="id-ID" sz="3200" dirty="0"/>
              <a:t>mengerjakan </a:t>
            </a:r>
            <a:r>
              <a:rPr lang="id-ID" sz="3200" dirty="0" err="1"/>
              <a:t>monitoring</a:t>
            </a:r>
            <a:r>
              <a:rPr lang="id-ID" sz="3200" dirty="0"/>
              <a:t> dan pengumpulan statistik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287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78FA-536D-4C00-86E6-4DA82209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Alokasi Piranti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6C58B-5B54-4516-92E4-20B4545299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sz="3200" dirty="0"/>
              <a:t>Terdapat 3 cara untuk mengatur alokasi piranti, yaitu :</a:t>
            </a:r>
            <a:endParaRPr lang="en-US" sz="3200" dirty="0"/>
          </a:p>
          <a:p>
            <a:pPr marL="0" indent="0" algn="just">
              <a:buNone/>
            </a:pPr>
            <a:r>
              <a:rPr lang="id-ID" sz="3200" dirty="0"/>
              <a:t>1. </a:t>
            </a:r>
            <a:r>
              <a:rPr lang="id-ID" sz="3200" dirty="0" err="1"/>
              <a:t>Dedicated</a:t>
            </a:r>
            <a:r>
              <a:rPr lang="id-ID" sz="3200" dirty="0"/>
              <a:t> </a:t>
            </a:r>
            <a:r>
              <a:rPr lang="id-ID" sz="3200" dirty="0" err="1"/>
              <a:t>device</a:t>
            </a:r>
            <a:endParaRPr lang="id-ID" sz="3200" dirty="0"/>
          </a:p>
          <a:p>
            <a:pPr marL="0" indent="0" algn="just">
              <a:buNone/>
            </a:pPr>
            <a:r>
              <a:rPr lang="id-ID" sz="3200" dirty="0"/>
              <a:t>merupakan cara mengalokasikan piranti untuk sebuah pekerjaan selama pekerjaan berada</a:t>
            </a:r>
            <a:r>
              <a:rPr lang="en-US" sz="3200" dirty="0"/>
              <a:t> </a:t>
            </a:r>
            <a:r>
              <a:rPr lang="id-ID" sz="3200" dirty="0"/>
              <a:t>dalam sistem. Kelemahannya adalah tidak efisien karena bila suatu pekerjaan menggunakan</a:t>
            </a:r>
            <a:r>
              <a:rPr lang="en-US" sz="3200" dirty="0"/>
              <a:t> </a:t>
            </a:r>
            <a:r>
              <a:rPr lang="fi-FI" sz="3200" dirty="0"/>
              <a:t>sekali-kali, tetapi piranti harus tetap melayani pekerjaan tersebut.</a:t>
            </a:r>
          </a:p>
          <a:p>
            <a:pPr marL="0" indent="0" algn="just">
              <a:buNone/>
            </a:pPr>
            <a:r>
              <a:rPr lang="id-ID" sz="3200" dirty="0"/>
              <a:t>2. </a:t>
            </a:r>
            <a:r>
              <a:rPr lang="id-ID" sz="3200" dirty="0" err="1"/>
              <a:t>Shared</a:t>
            </a:r>
            <a:r>
              <a:rPr lang="id-ID" sz="3200" dirty="0"/>
              <a:t> </a:t>
            </a:r>
            <a:r>
              <a:rPr lang="id-ID" sz="3200" dirty="0" err="1"/>
              <a:t>device</a:t>
            </a:r>
            <a:endParaRPr lang="id-ID" sz="3200" dirty="0"/>
          </a:p>
          <a:p>
            <a:pPr marL="0" indent="0" algn="just">
              <a:buNone/>
            </a:pPr>
            <a:r>
              <a:rPr lang="id-ID" sz="3200" dirty="0"/>
              <a:t>merupakan cara mengalokasikan piranti supaya dapat digunakan secara bergantian untuk</a:t>
            </a:r>
            <a:r>
              <a:rPr lang="en-US" sz="3200" dirty="0"/>
              <a:t> </a:t>
            </a:r>
            <a:r>
              <a:rPr lang="id-ID" sz="3200" dirty="0"/>
              <a:t>beberapa pekerjaan. Beberapa piranti seperti cakram magnetis, drum dapat digunakan secara</a:t>
            </a:r>
            <a:r>
              <a:rPr lang="en-US" sz="3200" dirty="0"/>
              <a:t> </a:t>
            </a:r>
            <a:r>
              <a:rPr lang="id-ID" sz="3200" dirty="0"/>
              <a:t>bergantian.</a:t>
            </a:r>
          </a:p>
        </p:txBody>
      </p:sp>
    </p:spTree>
    <p:extLst>
      <p:ext uri="{BB962C8B-B14F-4D97-AF65-F5344CB8AC3E}">
        <p14:creationId xmlns:p14="http://schemas.microsoft.com/office/powerpoint/2010/main" val="2343704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319BE-7663-4595-83FD-C903DBE6E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Alokasi Piranti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F157-3990-46A8-853B-E967289BF9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d-ID" sz="3200" dirty="0"/>
              <a:t>3. Virtual </a:t>
            </a:r>
            <a:r>
              <a:rPr lang="id-ID" sz="3200" dirty="0" err="1"/>
              <a:t>device</a:t>
            </a:r>
            <a:endParaRPr lang="id-ID" sz="3200" dirty="0"/>
          </a:p>
          <a:p>
            <a:pPr marL="268288" indent="0" algn="just">
              <a:buNone/>
            </a:pPr>
            <a:r>
              <a:rPr lang="id-ID" sz="3200" dirty="0"/>
              <a:t>Piranti yang digunakan dengan cara </a:t>
            </a:r>
            <a:r>
              <a:rPr lang="id-ID" sz="3200" dirty="0" err="1"/>
              <a:t>dedicated</a:t>
            </a:r>
            <a:r>
              <a:rPr lang="id-ID" sz="3200" dirty="0"/>
              <a:t>, misal pembaca kartu, pencetak, dapat diubah</a:t>
            </a:r>
            <a:r>
              <a:rPr lang="en-US" sz="3200" dirty="0"/>
              <a:t> </a:t>
            </a:r>
            <a:r>
              <a:rPr lang="it-IT" sz="3200" dirty="0"/>
              <a:t>menjadi piranti shared melalui cara-cara seperti spooling. </a:t>
            </a:r>
            <a:r>
              <a:rPr lang="sv-SE" sz="3200" dirty="0"/>
              <a:t>Spooling program bertugas membaca dan menyalin semua kartu masukan ke dalam cakram </a:t>
            </a:r>
            <a:r>
              <a:rPr lang="id-ID" sz="3200" dirty="0"/>
              <a:t>dengan kecepatan tinggi. Bila proses mencoba membaca kartu, </a:t>
            </a:r>
            <a:r>
              <a:rPr lang="id-ID" sz="3200" dirty="0" err="1"/>
              <a:t>spooling</a:t>
            </a:r>
            <a:r>
              <a:rPr lang="id-ID" sz="3200" dirty="0"/>
              <a:t> program</a:t>
            </a:r>
            <a:r>
              <a:rPr lang="en-US" sz="3200" dirty="0"/>
              <a:t> </a:t>
            </a:r>
            <a:r>
              <a:rPr lang="id-ID" sz="3200" dirty="0"/>
              <a:t>mengalihkan permintaan itu dan mengubahnya menjadi membaca salinan kartu itu dari</a:t>
            </a:r>
            <a:r>
              <a:rPr lang="en-US" sz="3200" dirty="0"/>
              <a:t> </a:t>
            </a:r>
            <a:r>
              <a:rPr lang="id-ID" sz="3200" dirty="0"/>
              <a:t>cakram. Jadi seolah-olah membaca kartu masukan, meskipun ia membaca dari cakram.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34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6A9C-B785-4099-86E4-1134FB13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Fungsi manajemen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62E68-DE3B-4098-B845-299AE478E8D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3200" dirty="0"/>
              <a:t>M</a:t>
            </a:r>
            <a:r>
              <a:rPr lang="id-ID" sz="3200" dirty="0" err="1"/>
              <a:t>engirim</a:t>
            </a:r>
            <a:r>
              <a:rPr lang="id-ID" sz="3200" dirty="0"/>
              <a:t> perintah ke perangkat masukan/keluaran agar</a:t>
            </a:r>
            <a:r>
              <a:rPr lang="en-US" sz="3200" dirty="0"/>
              <a:t> </a:t>
            </a:r>
            <a:r>
              <a:rPr lang="id-ID" sz="3200" dirty="0"/>
              <a:t>menyediakan layanan.</a:t>
            </a:r>
          </a:p>
          <a:p>
            <a:pPr algn="just"/>
            <a:r>
              <a:rPr lang="en-US" sz="3200" dirty="0"/>
              <a:t>M</a:t>
            </a:r>
            <a:r>
              <a:rPr lang="id-ID" sz="3200" dirty="0" err="1"/>
              <a:t>enangani</a:t>
            </a:r>
            <a:r>
              <a:rPr lang="id-ID" sz="3200" dirty="0"/>
              <a:t> interupsi perangkat masukan/keluaran</a:t>
            </a:r>
          </a:p>
          <a:p>
            <a:pPr algn="just"/>
            <a:r>
              <a:rPr lang="en-US" sz="3200" dirty="0"/>
              <a:t>M</a:t>
            </a:r>
            <a:r>
              <a:rPr lang="id-ID" sz="3200" dirty="0" err="1"/>
              <a:t>enangani</a:t>
            </a:r>
            <a:r>
              <a:rPr lang="id-ID" sz="3200" dirty="0"/>
              <a:t> kesalahan pada perangkat masukan/keluaran</a:t>
            </a:r>
          </a:p>
          <a:p>
            <a:pPr algn="just"/>
            <a:r>
              <a:rPr lang="en-US" sz="3200" dirty="0"/>
              <a:t>M</a:t>
            </a:r>
            <a:r>
              <a:rPr lang="id-ID" sz="3200" dirty="0" err="1"/>
              <a:t>enyediakan</a:t>
            </a:r>
            <a:r>
              <a:rPr lang="id-ID" sz="3200" dirty="0"/>
              <a:t> </a:t>
            </a:r>
            <a:r>
              <a:rPr lang="id-ID" sz="3200" dirty="0" err="1"/>
              <a:t>interface</a:t>
            </a:r>
            <a:r>
              <a:rPr lang="id-ID" sz="3200" dirty="0"/>
              <a:t> ke pemakai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627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A932-E4D5-419D-9ACE-65DA337D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Klasifikasi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71FF0-CBC8-4A92-89B5-E49457765E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3200" b="1" dirty="0" err="1"/>
              <a:t>Berdasarkan</a:t>
            </a:r>
            <a:r>
              <a:rPr lang="es-ES" sz="3200" b="1" dirty="0"/>
              <a:t> </a:t>
            </a:r>
            <a:r>
              <a:rPr lang="es-ES" sz="3200" b="1" dirty="0" err="1"/>
              <a:t>sifat</a:t>
            </a:r>
            <a:r>
              <a:rPr lang="es-ES" sz="3200" b="1" dirty="0"/>
              <a:t> </a:t>
            </a:r>
            <a:r>
              <a:rPr lang="es-ES" sz="3200" b="1" dirty="0" err="1"/>
              <a:t>aliran</a:t>
            </a:r>
            <a:r>
              <a:rPr lang="es-ES" sz="3200" b="1" dirty="0"/>
              <a:t> </a:t>
            </a:r>
            <a:r>
              <a:rPr lang="es-ES" sz="3200" b="1" dirty="0" err="1"/>
              <a:t>datanya</a:t>
            </a:r>
            <a:r>
              <a:rPr lang="es-ES" sz="3200" b="1" dirty="0"/>
              <a:t> :</a:t>
            </a:r>
          </a:p>
          <a:p>
            <a:pPr algn="just"/>
            <a:r>
              <a:rPr lang="es-ES" sz="3200" dirty="0" err="1"/>
              <a:t>Perangkat</a:t>
            </a:r>
            <a:r>
              <a:rPr lang="es-ES" sz="3200" dirty="0"/>
              <a:t> </a:t>
            </a:r>
            <a:r>
              <a:rPr lang="es-ES" sz="3200" dirty="0" err="1"/>
              <a:t>berorientasi</a:t>
            </a:r>
            <a:r>
              <a:rPr lang="es-ES" sz="3200" dirty="0"/>
              <a:t> </a:t>
            </a:r>
            <a:r>
              <a:rPr lang="es-ES" sz="3200" dirty="0" err="1"/>
              <a:t>blok</a:t>
            </a:r>
            <a:r>
              <a:rPr lang="es-ES" sz="3200" dirty="0"/>
              <a:t> (</a:t>
            </a:r>
            <a:r>
              <a:rPr lang="es-ES" sz="3200" dirty="0" err="1"/>
              <a:t>blok</a:t>
            </a:r>
            <a:r>
              <a:rPr lang="es-ES" sz="3200" dirty="0"/>
              <a:t> </a:t>
            </a:r>
            <a:r>
              <a:rPr lang="es-ES" sz="3200" dirty="0" err="1"/>
              <a:t>oriented</a:t>
            </a:r>
            <a:r>
              <a:rPr lang="es-ES" sz="3200" dirty="0"/>
              <a:t> </a:t>
            </a:r>
            <a:r>
              <a:rPr lang="es-ES" sz="3200" dirty="0" err="1"/>
              <a:t>device</a:t>
            </a:r>
            <a:r>
              <a:rPr lang="es-ES" sz="3200" dirty="0"/>
              <a:t>)</a:t>
            </a:r>
          </a:p>
          <a:p>
            <a:pPr marL="179388" indent="0" algn="just">
              <a:buNone/>
            </a:pPr>
            <a:r>
              <a:rPr lang="es-ES" sz="3200" dirty="0" err="1"/>
              <a:t>menyimpan</a:t>
            </a:r>
            <a:r>
              <a:rPr lang="es-ES" sz="3200" dirty="0"/>
              <a:t> dan </a:t>
            </a:r>
            <a:r>
              <a:rPr lang="es-ES" sz="3200" dirty="0" err="1"/>
              <a:t>menukarkan</a:t>
            </a:r>
            <a:r>
              <a:rPr lang="es-ES" sz="3200" dirty="0"/>
              <a:t> (</a:t>
            </a:r>
            <a:r>
              <a:rPr lang="es-ES" sz="3200" dirty="0" err="1"/>
              <a:t>menerima</a:t>
            </a:r>
            <a:r>
              <a:rPr lang="es-ES" sz="3200" dirty="0"/>
              <a:t>/</a:t>
            </a:r>
            <a:r>
              <a:rPr lang="es-ES" sz="3200" dirty="0" err="1"/>
              <a:t>mengirim</a:t>
            </a:r>
            <a:r>
              <a:rPr lang="es-ES" sz="3200" dirty="0"/>
              <a:t>) </a:t>
            </a:r>
            <a:r>
              <a:rPr lang="es-ES" sz="3200" dirty="0" err="1"/>
              <a:t>informasi</a:t>
            </a:r>
            <a:r>
              <a:rPr lang="es-ES" sz="3200" dirty="0"/>
              <a:t> </a:t>
            </a:r>
            <a:r>
              <a:rPr lang="es-ES" sz="3200" dirty="0" err="1"/>
              <a:t>sebagai</a:t>
            </a:r>
            <a:r>
              <a:rPr lang="es-ES" sz="3200" dirty="0"/>
              <a:t> </a:t>
            </a:r>
            <a:r>
              <a:rPr lang="es-ES" sz="3200" dirty="0" err="1"/>
              <a:t>blok-blok</a:t>
            </a:r>
            <a:r>
              <a:rPr lang="es-ES" sz="3200" dirty="0"/>
              <a:t> </a:t>
            </a:r>
            <a:r>
              <a:rPr lang="es-ES" sz="3200" dirty="0" err="1"/>
              <a:t>berukuran</a:t>
            </a:r>
            <a:r>
              <a:rPr lang="es-ES" sz="3200" dirty="0"/>
              <a:t> </a:t>
            </a:r>
            <a:r>
              <a:rPr lang="es-ES" sz="3200" dirty="0" err="1"/>
              <a:t>tetap</a:t>
            </a:r>
            <a:r>
              <a:rPr lang="es-ES" sz="3200" dirty="0"/>
              <a:t>, </a:t>
            </a:r>
            <a:r>
              <a:rPr lang="es-ES" sz="3200" dirty="0" err="1"/>
              <a:t>contoh</a:t>
            </a:r>
            <a:r>
              <a:rPr lang="es-ES" sz="3200" dirty="0"/>
              <a:t> : disk, tape, CDROM, </a:t>
            </a:r>
            <a:r>
              <a:rPr lang="es-ES" sz="3200" dirty="0" err="1"/>
              <a:t>optical</a:t>
            </a:r>
            <a:r>
              <a:rPr lang="es-ES" sz="3200" dirty="0"/>
              <a:t> disk, </a:t>
            </a:r>
            <a:r>
              <a:rPr lang="es-ES" sz="3200" dirty="0" err="1"/>
              <a:t>dll</a:t>
            </a:r>
            <a:endParaRPr lang="es-ES" sz="3200" dirty="0"/>
          </a:p>
          <a:p>
            <a:pPr algn="just"/>
            <a:endParaRPr lang="es-ES" sz="3200" dirty="0"/>
          </a:p>
          <a:p>
            <a:pPr algn="just"/>
            <a:r>
              <a:rPr lang="es-ES" sz="3200" dirty="0" err="1"/>
              <a:t>Perangkat</a:t>
            </a:r>
            <a:r>
              <a:rPr lang="es-ES" sz="3200" dirty="0"/>
              <a:t> </a:t>
            </a:r>
            <a:r>
              <a:rPr lang="es-ES" sz="3200" dirty="0" err="1"/>
              <a:t>berorientasi</a:t>
            </a:r>
            <a:r>
              <a:rPr lang="es-ES" sz="3200" dirty="0"/>
              <a:t> </a:t>
            </a:r>
            <a:r>
              <a:rPr lang="es-ES" sz="3200" dirty="0" err="1"/>
              <a:t>aliran</a:t>
            </a:r>
            <a:r>
              <a:rPr lang="es-ES" sz="3200" dirty="0"/>
              <a:t> </a:t>
            </a:r>
            <a:r>
              <a:rPr lang="es-ES" sz="3200" dirty="0" err="1"/>
              <a:t>karakter</a:t>
            </a:r>
            <a:endParaRPr lang="es-ES" sz="3200" dirty="0"/>
          </a:p>
          <a:p>
            <a:pPr marL="179388" indent="0" algn="just">
              <a:buNone/>
            </a:pPr>
            <a:r>
              <a:rPr lang="es-ES" sz="3200" dirty="0" err="1"/>
              <a:t>perangkat</a:t>
            </a:r>
            <a:r>
              <a:rPr lang="es-ES" sz="3200" dirty="0"/>
              <a:t> yang </a:t>
            </a:r>
            <a:r>
              <a:rPr lang="es-ES" sz="3200" dirty="0" err="1"/>
              <a:t>mengantarkan</a:t>
            </a:r>
            <a:r>
              <a:rPr lang="es-ES" sz="3200" dirty="0"/>
              <a:t> </a:t>
            </a:r>
            <a:r>
              <a:rPr lang="es-ES" sz="3200" dirty="0" err="1"/>
              <a:t>atau</a:t>
            </a:r>
            <a:r>
              <a:rPr lang="es-ES" sz="3200" dirty="0"/>
              <a:t> </a:t>
            </a:r>
            <a:r>
              <a:rPr lang="es-ES" sz="3200" dirty="0" err="1"/>
              <a:t>menerima</a:t>
            </a:r>
            <a:r>
              <a:rPr lang="es-ES" sz="3200" dirty="0"/>
              <a:t> </a:t>
            </a:r>
            <a:r>
              <a:rPr lang="es-ES" sz="3200" dirty="0" err="1"/>
              <a:t>aliran</a:t>
            </a:r>
            <a:r>
              <a:rPr lang="es-ES" sz="3200" dirty="0"/>
              <a:t> </a:t>
            </a:r>
            <a:r>
              <a:rPr lang="es-ES" sz="3200" dirty="0" err="1"/>
              <a:t>karakter</a:t>
            </a:r>
            <a:r>
              <a:rPr lang="es-ES" sz="3200" dirty="0"/>
              <a:t> </a:t>
            </a:r>
            <a:r>
              <a:rPr lang="es-ES" sz="3200" dirty="0" err="1"/>
              <a:t>tanpa</a:t>
            </a:r>
            <a:r>
              <a:rPr lang="es-ES" sz="3200" dirty="0"/>
              <a:t> </a:t>
            </a:r>
            <a:r>
              <a:rPr lang="es-ES" sz="3200" dirty="0" err="1"/>
              <a:t>peduli</a:t>
            </a:r>
            <a:r>
              <a:rPr lang="es-ES" sz="3200" dirty="0"/>
              <a:t> </a:t>
            </a:r>
            <a:r>
              <a:rPr lang="es-ES" sz="3200" dirty="0" err="1"/>
              <a:t>membentuk</a:t>
            </a:r>
            <a:r>
              <a:rPr lang="es-ES" sz="3200" dirty="0"/>
              <a:t> </a:t>
            </a:r>
            <a:r>
              <a:rPr lang="es-ES" sz="3200" dirty="0" err="1"/>
              <a:t>suatu</a:t>
            </a:r>
            <a:r>
              <a:rPr lang="es-ES" sz="3200" dirty="0"/>
              <a:t> </a:t>
            </a:r>
            <a:r>
              <a:rPr lang="es-ES" sz="3200" dirty="0" err="1"/>
              <a:t>struktur</a:t>
            </a:r>
            <a:r>
              <a:rPr lang="es-ES" sz="3200" dirty="0"/>
              <a:t> </a:t>
            </a:r>
            <a:r>
              <a:rPr lang="es-ES" sz="3200" dirty="0" err="1"/>
              <a:t>blok</a:t>
            </a:r>
            <a:r>
              <a:rPr lang="es-ES" sz="3200" dirty="0"/>
              <a:t>, </a:t>
            </a:r>
            <a:r>
              <a:rPr lang="es-ES" sz="3200" dirty="0" err="1"/>
              <a:t>contoh</a:t>
            </a:r>
            <a:r>
              <a:rPr lang="es-ES" sz="3200" dirty="0"/>
              <a:t> : terminal, line </a:t>
            </a:r>
            <a:r>
              <a:rPr lang="es-ES" sz="3200" dirty="0" err="1"/>
              <a:t>printer</a:t>
            </a:r>
            <a:r>
              <a:rPr lang="es-ES" sz="3200" dirty="0"/>
              <a:t>, pita </a:t>
            </a:r>
            <a:r>
              <a:rPr lang="es-ES" sz="3200" dirty="0" err="1"/>
              <a:t>kertas</a:t>
            </a:r>
            <a:r>
              <a:rPr lang="es-ES" sz="3200" dirty="0"/>
              <a:t>, mouse, </a:t>
            </a:r>
            <a:r>
              <a:rPr lang="es-ES" sz="3200" dirty="0" err="1"/>
              <a:t>kartu</a:t>
            </a:r>
            <a:r>
              <a:rPr lang="es-ES" sz="3200" dirty="0"/>
              <a:t> </a:t>
            </a:r>
            <a:r>
              <a:rPr lang="es-ES" sz="3200" dirty="0" err="1"/>
              <a:t>berlubang</a:t>
            </a:r>
            <a:endParaRPr lang="es-ES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063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F9D5-EC56-4060-8AF3-B148F3FD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Klasifikasi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8D56B-3F2B-4B05-A1E7-B81D2FA931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3200" b="1" dirty="0"/>
              <a:t>Berdasarkan sasaran komunikasi:</a:t>
            </a:r>
          </a:p>
          <a:p>
            <a:pPr marL="179388" indent="-179388" algn="just"/>
            <a:r>
              <a:rPr lang="id-ID" sz="3200" dirty="0"/>
              <a:t>perangkat yang terbaca manusia (human </a:t>
            </a:r>
            <a:r>
              <a:rPr lang="id-ID" sz="3200" dirty="0" err="1"/>
              <a:t>readable</a:t>
            </a:r>
            <a:r>
              <a:rPr lang="id-ID" sz="3200" dirty="0"/>
              <a:t> </a:t>
            </a:r>
            <a:r>
              <a:rPr lang="id-ID" sz="3200" dirty="0" err="1"/>
              <a:t>devices</a:t>
            </a:r>
            <a:r>
              <a:rPr lang="id-ID" sz="3200" dirty="0"/>
              <a:t>)</a:t>
            </a:r>
          </a:p>
          <a:p>
            <a:pPr marL="179388" indent="0" algn="just">
              <a:buNone/>
            </a:pPr>
            <a:r>
              <a:rPr lang="id-ID" sz="3200" dirty="0"/>
              <a:t>perangkat yang cocok untuk komunikasi dengan manusia, contoh : monitor, </a:t>
            </a:r>
            <a:r>
              <a:rPr lang="id-ID" sz="3200" dirty="0" err="1"/>
              <a:t>keyboard</a:t>
            </a:r>
            <a:r>
              <a:rPr lang="id-ID" sz="3200" dirty="0"/>
              <a:t>, mouse</a:t>
            </a:r>
          </a:p>
          <a:p>
            <a:pPr algn="just"/>
            <a:r>
              <a:rPr lang="id-ID" sz="3200" dirty="0"/>
              <a:t>perangkat yang terbaca mesin (</a:t>
            </a:r>
            <a:r>
              <a:rPr lang="id-ID" sz="3200" dirty="0" err="1"/>
              <a:t>machine</a:t>
            </a:r>
            <a:r>
              <a:rPr lang="id-ID" sz="3200" dirty="0"/>
              <a:t> </a:t>
            </a:r>
            <a:r>
              <a:rPr lang="id-ID" sz="3200" dirty="0" err="1"/>
              <a:t>readable</a:t>
            </a:r>
            <a:r>
              <a:rPr lang="id-ID" sz="3200" dirty="0"/>
              <a:t> </a:t>
            </a:r>
            <a:r>
              <a:rPr lang="id-ID" sz="3200" dirty="0" err="1"/>
              <a:t>devices</a:t>
            </a:r>
            <a:r>
              <a:rPr lang="id-ID" sz="3200" dirty="0"/>
              <a:t>)</a:t>
            </a:r>
          </a:p>
          <a:p>
            <a:pPr marL="179388" indent="0" algn="just">
              <a:buNone/>
            </a:pPr>
            <a:r>
              <a:rPr lang="id-ID" sz="3200" dirty="0"/>
              <a:t>perangkat yang cocok untuk komunikasi dengan perangkat elektronik, contoh : </a:t>
            </a:r>
            <a:r>
              <a:rPr lang="id-ID" sz="3200" dirty="0" err="1"/>
              <a:t>disk</a:t>
            </a:r>
            <a:r>
              <a:rPr lang="id-ID" sz="3200" dirty="0"/>
              <a:t> dan tape,</a:t>
            </a:r>
            <a:r>
              <a:rPr lang="en-US" sz="3200" dirty="0"/>
              <a:t> </a:t>
            </a:r>
            <a:r>
              <a:rPr lang="id-ID" sz="3200" dirty="0"/>
              <a:t>sensor, </a:t>
            </a:r>
            <a:r>
              <a:rPr lang="id-ID" sz="3200" dirty="0" err="1"/>
              <a:t>controller</a:t>
            </a:r>
            <a:r>
              <a:rPr lang="id-ID" sz="3200" dirty="0"/>
              <a:t>.</a:t>
            </a:r>
          </a:p>
          <a:p>
            <a:pPr algn="just"/>
            <a:r>
              <a:rPr lang="id-ID" sz="3200" dirty="0"/>
              <a:t>untuk komunikasi</a:t>
            </a:r>
          </a:p>
          <a:p>
            <a:pPr marL="179388" indent="0" algn="just">
              <a:buNone/>
            </a:pPr>
            <a:r>
              <a:rPr lang="id-ID" sz="3200" dirty="0"/>
              <a:t>perangkat yang cocok untuk komunikasi</a:t>
            </a:r>
            <a:endParaRPr lang="es-ES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952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87228-2235-4D3C-93B1-F165ABD2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Prinsip Manajemen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C8C35-F02D-4FF0-B5A0-21C6E31CFE8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b="1" dirty="0"/>
              <a:t>Sasaran perancangan manajemen I/O :</a:t>
            </a:r>
          </a:p>
          <a:p>
            <a:pPr marL="0" indent="0">
              <a:buNone/>
            </a:pPr>
            <a:r>
              <a:rPr lang="id-ID" sz="3200" dirty="0"/>
              <a:t>1. Efisiensi (</a:t>
            </a:r>
            <a:r>
              <a:rPr lang="id-ID" sz="3200" dirty="0" err="1"/>
              <a:t>eficiency</a:t>
            </a:r>
            <a:r>
              <a:rPr lang="id-ID" sz="3200" dirty="0"/>
              <a:t>)</a:t>
            </a:r>
          </a:p>
          <a:p>
            <a:pPr marL="268288" indent="0" algn="just">
              <a:buNone/>
            </a:pPr>
            <a:r>
              <a:rPr lang="id-ID" sz="3200" dirty="0"/>
              <a:t>Merupakan aspek penting karena operasi I/O sering merupakan operasi yang menimbulkan</a:t>
            </a:r>
            <a:r>
              <a:rPr lang="en-US" sz="3200" dirty="0"/>
              <a:t> </a:t>
            </a:r>
            <a:r>
              <a:rPr lang="id-ID" sz="3200" dirty="0" err="1"/>
              <a:t>bottleneck</a:t>
            </a:r>
            <a:r>
              <a:rPr lang="id-ID" sz="3200" dirty="0"/>
              <a:t> pada sistem operasi.</a:t>
            </a:r>
          </a:p>
          <a:p>
            <a:pPr marL="0" indent="0" algn="just">
              <a:buNone/>
            </a:pPr>
            <a:r>
              <a:rPr lang="id-ID" sz="3200" dirty="0"/>
              <a:t>2. </a:t>
            </a:r>
            <a:r>
              <a:rPr lang="id-ID" sz="3200" dirty="0" err="1"/>
              <a:t>Generalitas</a:t>
            </a:r>
            <a:r>
              <a:rPr lang="id-ID" sz="3200" dirty="0"/>
              <a:t> (</a:t>
            </a:r>
            <a:r>
              <a:rPr lang="id-ID" sz="3200" dirty="0" err="1"/>
              <a:t>generality</a:t>
            </a:r>
            <a:r>
              <a:rPr lang="id-ID" sz="3200" dirty="0"/>
              <a:t>)</a:t>
            </a:r>
          </a:p>
          <a:p>
            <a:pPr marL="268288" indent="0" algn="just">
              <a:buNone/>
            </a:pPr>
            <a:r>
              <a:rPr lang="id-ID" sz="3200" dirty="0"/>
              <a:t>Manajemen perangkat </a:t>
            </a:r>
            <a:r>
              <a:rPr lang="id-ID" sz="3200" dirty="0" err="1"/>
              <a:t>i/o</a:t>
            </a:r>
            <a:r>
              <a:rPr lang="id-ID" sz="3200" dirty="0"/>
              <a:t> selain berkaitan dengan </a:t>
            </a:r>
            <a:r>
              <a:rPr lang="id-ID" sz="3200" dirty="0" err="1"/>
              <a:t>simplisitas</a:t>
            </a:r>
            <a:r>
              <a:rPr lang="id-ID" sz="3200" dirty="0"/>
              <a:t> dan bebas kesalahan, juga</a:t>
            </a:r>
            <a:r>
              <a:rPr lang="en-US" sz="3200" dirty="0"/>
              <a:t> </a:t>
            </a:r>
            <a:r>
              <a:rPr lang="id-ID" sz="3200" dirty="0"/>
              <a:t>menangani perangkat secara seragam baik dari cara proses memandang maupun cara sistem</a:t>
            </a:r>
            <a:r>
              <a:rPr lang="en-US" sz="3200" dirty="0"/>
              <a:t> </a:t>
            </a:r>
            <a:r>
              <a:rPr lang="id-ID" sz="3200" dirty="0"/>
              <a:t>operasi mengelola perangkat dan operasi i/o.</a:t>
            </a:r>
            <a:endParaRPr lang="es-ES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852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619A8-6C5C-438E-AB89-22A26A17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Masalah-masalah yang terdapat dan harus diselesaikan pada perancangan manajemen </a:t>
            </a:r>
            <a:r>
              <a:rPr lang="id-ID" dirty="0" err="1"/>
              <a:t>i/o</a:t>
            </a:r>
            <a:r>
              <a:rPr lang="id-ID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4299-3BFB-419F-A585-95BA05F7B5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/>
              <a:t>1. Penamaan yang seragam (uniform naming)</a:t>
            </a:r>
          </a:p>
          <a:p>
            <a:pPr marL="268288" indent="0" algn="just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id-ID" dirty="0" err="1"/>
              <a:t>ama</a:t>
            </a:r>
            <a:r>
              <a:rPr lang="id-ID" dirty="0"/>
              <a:t> berkas atau perangkat adalah </a:t>
            </a:r>
            <a:r>
              <a:rPr lang="id-ID" dirty="0" err="1"/>
              <a:t>string</a:t>
            </a:r>
            <a:r>
              <a:rPr lang="id-ID" dirty="0"/>
              <a:t> atau integer, tidak bergantung pada peralatan </a:t>
            </a:r>
            <a:r>
              <a:rPr lang="id-ID" dirty="0" err="1"/>
              <a:t>sam</a:t>
            </a:r>
            <a:r>
              <a:rPr lang="en-US" dirty="0"/>
              <a:t>a </a:t>
            </a:r>
            <a:r>
              <a:rPr lang="id-ID" dirty="0"/>
              <a:t>sekali.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dirty="0"/>
              <a:t>2. Penanganan kesalahan (</a:t>
            </a:r>
            <a:r>
              <a:rPr lang="id-ID" dirty="0" err="1"/>
              <a:t>error</a:t>
            </a:r>
            <a:r>
              <a:rPr lang="id-ID" dirty="0"/>
              <a:t> </a:t>
            </a:r>
            <a:r>
              <a:rPr lang="id-ID" dirty="0" err="1"/>
              <a:t>handling</a:t>
            </a:r>
            <a:r>
              <a:rPr lang="id-ID" dirty="0"/>
              <a:t>)</a:t>
            </a:r>
          </a:p>
          <a:p>
            <a:pPr marL="268288" indent="0" algn="just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id-ID" dirty="0" err="1"/>
              <a:t>mumnya</a:t>
            </a:r>
            <a:r>
              <a:rPr lang="id-ID" dirty="0"/>
              <a:t> penanganan kesalahan ditangani sedekat mungkin dengan perangkat keras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v-SE" dirty="0"/>
              <a:t>3. Transfer sinkron vs asinkron</a:t>
            </a:r>
          </a:p>
          <a:p>
            <a:pPr marL="268288" indent="0" algn="just">
              <a:spcBef>
                <a:spcPts val="0"/>
              </a:spcBef>
              <a:buNone/>
            </a:pPr>
            <a:r>
              <a:rPr lang="id-ID" dirty="0"/>
              <a:t>Kebanyakan </a:t>
            </a:r>
            <a:r>
              <a:rPr lang="id-ID" dirty="0" err="1"/>
              <a:t>i/o</a:t>
            </a:r>
            <a:r>
              <a:rPr lang="id-ID" dirty="0"/>
              <a:t> adalah asinkron. Pemroses mulai transfer dan mengabaikannya untuk</a:t>
            </a:r>
            <a:r>
              <a:rPr lang="en-US" dirty="0"/>
              <a:t> </a:t>
            </a:r>
            <a:r>
              <a:rPr lang="id-ID" dirty="0"/>
              <a:t>melakukan kerja lain sampai interupsi tiba. Program-program pemakai sangat lebih mudah</a:t>
            </a:r>
            <a:r>
              <a:rPr lang="en-US" dirty="0"/>
              <a:t> </a:t>
            </a:r>
            <a:r>
              <a:rPr lang="id-ID" dirty="0"/>
              <a:t>ditulis jika operasi-operasi </a:t>
            </a:r>
            <a:r>
              <a:rPr lang="id-ID" dirty="0" err="1"/>
              <a:t>i/o</a:t>
            </a:r>
            <a:r>
              <a:rPr lang="id-ID" dirty="0"/>
              <a:t> berorientasi blok. Setelah perintah </a:t>
            </a:r>
            <a:r>
              <a:rPr lang="id-ID" dirty="0" err="1"/>
              <a:t>read</a:t>
            </a:r>
            <a:r>
              <a:rPr lang="id-ID" dirty="0"/>
              <a:t>, program kemudian</a:t>
            </a:r>
            <a:r>
              <a:rPr lang="en-US" dirty="0"/>
              <a:t> </a:t>
            </a:r>
            <a:r>
              <a:rPr lang="id-ID" dirty="0"/>
              <a:t>secara otomatis ditunda sampai data tersedia di </a:t>
            </a:r>
            <a:r>
              <a:rPr lang="id-ID" dirty="0" err="1"/>
              <a:t>buffer</a:t>
            </a:r>
            <a:r>
              <a:rPr lang="id-ID" dirty="0"/>
              <a:t>. Terserah sistem operasi untuk</a:t>
            </a:r>
            <a:r>
              <a:rPr lang="en-US" dirty="0"/>
              <a:t> </a:t>
            </a:r>
            <a:r>
              <a:rPr lang="id-ID" dirty="0"/>
              <a:t>membuat operasi-operasi yang sesungguhnya </a:t>
            </a:r>
            <a:r>
              <a:rPr lang="id-ID" dirty="0" err="1"/>
              <a:t>interrupt-driven</a:t>
            </a:r>
            <a:r>
              <a:rPr lang="id-ID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dirty="0"/>
              <a:t>4. </a:t>
            </a:r>
            <a:r>
              <a:rPr lang="id-ID" dirty="0" err="1"/>
              <a:t>Sharable</a:t>
            </a:r>
            <a:r>
              <a:rPr lang="id-ID" dirty="0"/>
              <a:t> vs </a:t>
            </a:r>
            <a:r>
              <a:rPr lang="id-ID" dirty="0" err="1"/>
              <a:t>dedicated</a:t>
            </a:r>
            <a:endParaRPr lang="id-ID" dirty="0"/>
          </a:p>
          <a:p>
            <a:pPr marL="268288" indent="0" algn="just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id-ID" dirty="0" err="1"/>
              <a:t>eberapa</a:t>
            </a:r>
            <a:r>
              <a:rPr lang="id-ID" dirty="0"/>
              <a:t> perangkat dapat dipakai bersama seperti </a:t>
            </a:r>
            <a:r>
              <a:rPr lang="id-ID" dirty="0" err="1"/>
              <a:t>disk</a:t>
            </a:r>
            <a:r>
              <a:rPr lang="id-ID" dirty="0"/>
              <a:t>, tapi ada juga perangkat yang hanya</a:t>
            </a:r>
            <a:r>
              <a:rPr lang="en-US" dirty="0"/>
              <a:t> </a:t>
            </a:r>
            <a:r>
              <a:rPr lang="id-ID" dirty="0"/>
              <a:t>satu pemakai yang dibolehkan memakai pada satu saat, contoh perangkat </a:t>
            </a:r>
            <a:r>
              <a:rPr lang="id-ID" dirty="0" err="1"/>
              <a:t>dedicated</a:t>
            </a:r>
            <a:r>
              <a:rPr lang="id-ID" dirty="0"/>
              <a:t> : printer.</a:t>
            </a:r>
            <a:endParaRPr lang="es-ES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039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FD56-48A7-4841-92A6-2D786E781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Hirarki</a:t>
            </a:r>
            <a:r>
              <a:rPr lang="id-ID" dirty="0"/>
              <a:t> Manajemen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2085-4838-4FA3-BA3E-CEDEE447FE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sz="3200" dirty="0" err="1"/>
              <a:t>Interrupt</a:t>
            </a:r>
            <a:r>
              <a:rPr lang="id-ID" sz="3200" dirty="0"/>
              <a:t> </a:t>
            </a:r>
            <a:r>
              <a:rPr lang="id-ID" sz="3200" dirty="0" err="1"/>
              <a:t>Handler</a:t>
            </a:r>
            <a:endParaRPr lang="id-ID" sz="3200" dirty="0"/>
          </a:p>
          <a:p>
            <a:pPr marL="2682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/>
              <a:t>Pengendali interupsi (</a:t>
            </a:r>
            <a:r>
              <a:rPr lang="id-ID" sz="3200" dirty="0" err="1"/>
              <a:t>interrupt</a:t>
            </a:r>
            <a:r>
              <a:rPr lang="id-ID" sz="3200" dirty="0"/>
              <a:t> </a:t>
            </a:r>
            <a:r>
              <a:rPr lang="id-ID" sz="3200" dirty="0" err="1"/>
              <a:t>handler</a:t>
            </a:r>
            <a:r>
              <a:rPr lang="id-ID" sz="3200" dirty="0"/>
              <a:t>) harus disembunyikan di sistem yang paling dalam</a:t>
            </a:r>
            <a:r>
              <a:rPr lang="en-US" sz="3200" dirty="0"/>
              <a:t> </a:t>
            </a:r>
            <a:r>
              <a:rPr lang="id-ID" sz="3200" dirty="0"/>
              <a:t>agar tidak terlihat ke rutin-rutin berikutnya.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/>
              <a:t>2. </a:t>
            </a:r>
            <a:r>
              <a:rPr lang="id-ID" sz="3200" dirty="0" err="1"/>
              <a:t>Device</a:t>
            </a:r>
            <a:r>
              <a:rPr lang="id-ID" sz="3200" dirty="0"/>
              <a:t> </a:t>
            </a:r>
            <a:r>
              <a:rPr lang="id-ID" sz="3200" dirty="0" err="1"/>
              <a:t>Driver</a:t>
            </a:r>
            <a:endParaRPr lang="id-ID" sz="3200" dirty="0"/>
          </a:p>
          <a:p>
            <a:pPr marL="2682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/>
              <a:t>Semua kode bergantung peralatan yang ditempatkan pada </a:t>
            </a:r>
            <a:r>
              <a:rPr lang="id-ID" sz="3200" dirty="0" err="1"/>
              <a:t>device</a:t>
            </a:r>
            <a:r>
              <a:rPr lang="id-ID" sz="3200" dirty="0"/>
              <a:t> </a:t>
            </a:r>
            <a:r>
              <a:rPr lang="id-ID" sz="3200" dirty="0" err="1"/>
              <a:t>driver</a:t>
            </a:r>
            <a:r>
              <a:rPr lang="id-ID" sz="3200" dirty="0"/>
              <a:t>. Tiap </a:t>
            </a:r>
            <a:r>
              <a:rPr lang="id-ID" sz="3200" dirty="0" err="1"/>
              <a:t>device</a:t>
            </a:r>
            <a:r>
              <a:rPr lang="id-ID" sz="3200" dirty="0"/>
              <a:t> </a:t>
            </a:r>
            <a:r>
              <a:rPr lang="id-ID" sz="3200" dirty="0" err="1"/>
              <a:t>driver</a:t>
            </a:r>
            <a:r>
              <a:rPr lang="en-US" sz="3200" dirty="0"/>
              <a:t> </a:t>
            </a:r>
            <a:r>
              <a:rPr lang="sv-SE" sz="3200" dirty="0"/>
              <a:t>menangani satu tipe peralatan atau satu kelas peralatan yang berhubungan. device driver </a:t>
            </a:r>
            <a:r>
              <a:rPr lang="id-ID" sz="3200" dirty="0"/>
              <a:t>bertugas menerima permintaan abstrak perangkat lunak </a:t>
            </a:r>
            <a:r>
              <a:rPr lang="id-ID" sz="3200" dirty="0" err="1"/>
              <a:t>device-independent</a:t>
            </a:r>
            <a:r>
              <a:rPr lang="id-ID" sz="3200" dirty="0"/>
              <a:t> </a:t>
            </a:r>
            <a:r>
              <a:rPr lang="id-ID" sz="3200" dirty="0" err="1"/>
              <a:t>diatasnya</a:t>
            </a:r>
            <a:r>
              <a:rPr lang="id-ID" sz="3200" dirty="0"/>
              <a:t> dan</a:t>
            </a:r>
            <a:r>
              <a:rPr lang="en-US" sz="3200" dirty="0"/>
              <a:t> </a:t>
            </a:r>
            <a:r>
              <a:rPr lang="id-ID" sz="3200" dirty="0"/>
              <a:t>melakukan layanan sesuai permintaan.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071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6802-02A4-431E-AC6E-67B36219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Hirarki</a:t>
            </a:r>
            <a:r>
              <a:rPr lang="id-ID" dirty="0"/>
              <a:t> Manajemen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48537-C223-4647-8E85-CDDEE97E8B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id-ID" sz="3200" dirty="0"/>
              <a:t>Perangkat Lunak </a:t>
            </a:r>
            <a:r>
              <a:rPr lang="id-ID" sz="3200" dirty="0" err="1"/>
              <a:t>Device</a:t>
            </a:r>
            <a:r>
              <a:rPr lang="id-ID" sz="3200" dirty="0"/>
              <a:t> Independent</a:t>
            </a:r>
          </a:p>
          <a:p>
            <a:pPr marL="2682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/>
              <a:t>Fungsi utama perangkat lunak ini :</a:t>
            </a:r>
          </a:p>
          <a:p>
            <a:pPr marL="717550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membentuk fungsi-fungsi </a:t>
            </a:r>
            <a:r>
              <a:rPr lang="id-ID" sz="3200" dirty="0" err="1"/>
              <a:t>i/o</a:t>
            </a:r>
            <a:r>
              <a:rPr lang="id-ID" sz="3200" dirty="0"/>
              <a:t> yang berlaku untuk semua perangkat</a:t>
            </a:r>
          </a:p>
          <a:p>
            <a:pPr marL="717550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memberi </a:t>
            </a:r>
            <a:r>
              <a:rPr lang="id-ID" sz="3200" dirty="0" err="1"/>
              <a:t>interface</a:t>
            </a:r>
            <a:r>
              <a:rPr lang="id-ID" sz="3200" dirty="0"/>
              <a:t>/antarmuka seragam ke perangkat lunak tingkat</a:t>
            </a:r>
            <a:r>
              <a:rPr lang="en-US" sz="3200" dirty="0"/>
              <a:t> </a:t>
            </a:r>
            <a:r>
              <a:rPr lang="id-ID" sz="3200" dirty="0"/>
              <a:t>pemakai</a:t>
            </a:r>
          </a:p>
          <a:p>
            <a:pPr marL="2682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/>
              <a:t>Fungsi yang dilakukan antara lain:</a:t>
            </a:r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 err="1"/>
              <a:t>interface</a:t>
            </a:r>
            <a:r>
              <a:rPr lang="id-ID" sz="3200" dirty="0"/>
              <a:t> seragam untuk seluruh </a:t>
            </a:r>
            <a:r>
              <a:rPr lang="id-ID" sz="3200" dirty="0" err="1"/>
              <a:t>device</a:t>
            </a:r>
            <a:r>
              <a:rPr lang="id-ID" sz="3200" dirty="0"/>
              <a:t> </a:t>
            </a:r>
            <a:r>
              <a:rPr lang="id-ID" sz="3200" dirty="0" err="1"/>
              <a:t>driver</a:t>
            </a:r>
            <a:endParaRPr lang="id-ID" sz="3200" dirty="0"/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penamaan peralatan</a:t>
            </a:r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proteksi peralatan</a:t>
            </a:r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memberi ukuran blok peralatan agar bersifat </a:t>
            </a:r>
            <a:r>
              <a:rPr lang="id-ID" sz="3200" dirty="0" err="1"/>
              <a:t>device</a:t>
            </a:r>
            <a:r>
              <a:rPr lang="id-ID" sz="3200" dirty="0"/>
              <a:t> </a:t>
            </a:r>
            <a:r>
              <a:rPr lang="id-ID" sz="3200" dirty="0" err="1"/>
              <a:t>independent</a:t>
            </a:r>
            <a:endParaRPr lang="id-ID" sz="3200" dirty="0"/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melakukan </a:t>
            </a:r>
            <a:r>
              <a:rPr lang="id-ID" sz="3200" dirty="0" err="1"/>
              <a:t>buffering</a:t>
            </a:r>
            <a:endParaRPr lang="id-ID" sz="3200" dirty="0"/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alokasi penyimpanan pada </a:t>
            </a:r>
            <a:r>
              <a:rPr lang="id-ID" sz="3200" dirty="0" err="1"/>
              <a:t>block-devices</a:t>
            </a:r>
            <a:endParaRPr lang="id-ID" sz="3200" dirty="0"/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alokasi dan pelepasan </a:t>
            </a:r>
            <a:r>
              <a:rPr lang="id-ID" sz="3200" dirty="0" err="1"/>
              <a:t>dedicated-devices</a:t>
            </a:r>
            <a:endParaRPr lang="id-ID" sz="3200" dirty="0"/>
          </a:p>
          <a:p>
            <a:pPr marL="538163">
              <a:lnSpc>
                <a:spcPct val="100000"/>
              </a:lnSpc>
              <a:spcBef>
                <a:spcPts val="0"/>
              </a:spcBef>
            </a:pPr>
            <a:r>
              <a:rPr lang="id-ID" sz="3200" dirty="0"/>
              <a:t>pelaporan kesalahan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293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560E-8894-43F4-B680-831CDC66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Hirarki</a:t>
            </a:r>
            <a:r>
              <a:rPr lang="id-ID" dirty="0"/>
              <a:t> Manajemen Perangkat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86E1A-1F64-423E-87B4-452335C386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7813" indent="-277813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id-ID" sz="3200" dirty="0"/>
              <a:t>Perangkat Lunak Level Pemakai</a:t>
            </a:r>
          </a:p>
          <a:p>
            <a:pPr marL="268288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/>
              <a:t>Kebanyakan perangkat lunak </a:t>
            </a:r>
            <a:r>
              <a:rPr lang="id-ID" sz="3200" dirty="0" err="1"/>
              <a:t>i/o</a:t>
            </a:r>
            <a:r>
              <a:rPr lang="id-ID" sz="3200" dirty="0"/>
              <a:t> terdapat pada sistem operasi. Tidak semua perangkat lunak</a:t>
            </a:r>
            <a:r>
              <a:rPr lang="en-US" sz="3200" dirty="0"/>
              <a:t> </a:t>
            </a:r>
            <a:r>
              <a:rPr lang="id-ID" sz="3200" dirty="0" err="1"/>
              <a:t>i/o</a:t>
            </a:r>
            <a:r>
              <a:rPr lang="id-ID" sz="3200" dirty="0"/>
              <a:t> level pemakai berisi prosedur-prosedur pemakai. Kategori penting adalah sistem</a:t>
            </a:r>
            <a:r>
              <a:rPr lang="en-US" sz="3200" dirty="0"/>
              <a:t> </a:t>
            </a:r>
            <a:r>
              <a:rPr lang="id-ID" sz="3200" dirty="0" err="1"/>
              <a:t>spooling</a:t>
            </a:r>
            <a:r>
              <a:rPr lang="id-ID" sz="3200" dirty="0"/>
              <a:t>. </a:t>
            </a:r>
            <a:r>
              <a:rPr lang="id-ID" sz="3200" dirty="0" err="1"/>
              <a:t>Spooling</a:t>
            </a:r>
            <a:r>
              <a:rPr lang="id-ID" sz="3200" dirty="0"/>
              <a:t> merupakan cara khusus berurusan dengan peralatan </a:t>
            </a:r>
            <a:r>
              <a:rPr lang="id-ID" sz="3200" dirty="0" err="1"/>
              <a:t>i/o</a:t>
            </a:r>
            <a:r>
              <a:rPr lang="id-ID" sz="3200" dirty="0"/>
              <a:t> yang harus</a:t>
            </a:r>
            <a:r>
              <a:rPr lang="en-US" sz="3200" dirty="0"/>
              <a:t> </a:t>
            </a:r>
            <a:r>
              <a:rPr lang="id-ID" sz="3200" dirty="0"/>
              <a:t>didedikasikan pada sistem </a:t>
            </a:r>
            <a:r>
              <a:rPr lang="id-ID" sz="3200" dirty="0" err="1"/>
              <a:t>multiprogramming</a:t>
            </a:r>
            <a:r>
              <a:rPr lang="id-ID" sz="3200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9880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746E2C9-BD6A-4716-A9CA-82DE8011250F}" vid="{634A40B6-C490-4487-826F-7F1EBFFC4B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985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Wingdings</vt:lpstr>
      <vt:lpstr>Wingdings 2</vt:lpstr>
      <vt:lpstr>Theme1</vt:lpstr>
      <vt:lpstr>Infranstruktur  Teknologi Informasi</vt:lpstr>
      <vt:lpstr>Fungsi manajemen perangkat I/O</vt:lpstr>
      <vt:lpstr>Klasifikasi Perangkat I/O</vt:lpstr>
      <vt:lpstr>Klasifikasi Perangkat I/O</vt:lpstr>
      <vt:lpstr>Prinsip Manajemen Perangkat I/O</vt:lpstr>
      <vt:lpstr>Masalah-masalah yang terdapat dan harus diselesaikan pada perancangan manajemen i/o :</vt:lpstr>
      <vt:lpstr>Hirarki Manajemen Perangkat I/O</vt:lpstr>
      <vt:lpstr>Hirarki Manajemen Perangkat I/O</vt:lpstr>
      <vt:lpstr>Hirarki Manajemen Perangkat I/O</vt:lpstr>
      <vt:lpstr>Mekanisme Perangkat Lunak I/O</vt:lpstr>
      <vt:lpstr>Kesalahan-kesalahan pada disk dapat dikategorikan sebagai berikut:</vt:lpstr>
      <vt:lpstr>Mekanisme Perangkat Lunak I/O</vt:lpstr>
      <vt:lpstr>Alokasi Piranti</vt:lpstr>
      <vt:lpstr>Alokasi Piranti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Infranstruktur  Teknologi Informasi</dc:title>
  <dc:creator>Rama</dc:creator>
  <cp:lastModifiedBy>Rama</cp:lastModifiedBy>
  <cp:revision>2</cp:revision>
  <dcterms:created xsi:type="dcterms:W3CDTF">2018-10-05T16:30:20Z</dcterms:created>
  <dcterms:modified xsi:type="dcterms:W3CDTF">2018-10-05T16:41:34Z</dcterms:modified>
</cp:coreProperties>
</file>