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A59D-4C4E-4E89-A412-3F78124E1206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FDDF-3F3D-4A49-ABC5-ACC9DDF9C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A59D-4C4E-4E89-A412-3F78124E1206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FDDF-3F3D-4A49-ABC5-ACC9DDF9C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0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A59D-4C4E-4E89-A412-3F78124E1206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FDDF-3F3D-4A49-ABC5-ACC9DDF9C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A59D-4C4E-4E89-A412-3F78124E1206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FDDF-3F3D-4A49-ABC5-ACC9DDF9C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2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A59D-4C4E-4E89-A412-3F78124E1206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FDDF-3F3D-4A49-ABC5-ACC9DDF9C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34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A59D-4C4E-4E89-A412-3F78124E1206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FDDF-3F3D-4A49-ABC5-ACC9DDF9C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3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A59D-4C4E-4E89-A412-3F78124E1206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FDDF-3F3D-4A49-ABC5-ACC9DDF9C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1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A59D-4C4E-4E89-A412-3F78124E1206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FDDF-3F3D-4A49-ABC5-ACC9DDF9C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71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A59D-4C4E-4E89-A412-3F78124E1206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FDDF-3F3D-4A49-ABC5-ACC9DDF9C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A59D-4C4E-4E89-A412-3F78124E1206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FDDF-3F3D-4A49-ABC5-ACC9DDF9C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8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A59D-4C4E-4E89-A412-3F78124E1206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FDDF-3F3D-4A49-ABC5-ACC9DDF9C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77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5000"/>
            <a:lum/>
          </a:blip>
          <a:srcRect/>
          <a:stretch>
            <a:fillRect t="8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DA59D-4C4E-4E89-A412-3F78124E1206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1FDDF-3F3D-4A49-ABC5-ACC9DDF9C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6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Prosedur</a:t>
            </a:r>
            <a:endParaRPr lang="en-US" sz="4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nn-NO" dirty="0" smtClean="0"/>
              <a:t>Tim PHKI Modul Dasar Pemrograman</a:t>
            </a:r>
          </a:p>
          <a:p>
            <a:r>
              <a:rPr lang="nn-NO" dirty="0" smtClean="0"/>
              <a:t>Fakultas Ilmu Komputer</a:t>
            </a:r>
          </a:p>
          <a:p>
            <a:r>
              <a:rPr lang="nn-NO" dirty="0" smtClean="0"/>
              <a:t>UDINUS Semarang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56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Program yang </a:t>
            </a:r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Moduler</a:t>
            </a:r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err="1" smtClean="0">
                <a:latin typeface="Berlin Sans FB" pitchFamily="34" charset="0"/>
              </a:rPr>
              <a:t>Adalah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program yang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dibagi-bagi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menjadi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modul-modul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yang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terdefinisi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dengan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baik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dalam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bentuk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prosedur-prosedur</a:t>
            </a:r>
            <a:endParaRPr lang="en-US" sz="2800" dirty="0">
              <a:latin typeface="Berlin Sans FB" pitchFamily="34" charset="0"/>
            </a:endParaRPr>
          </a:p>
          <a:p>
            <a:r>
              <a:rPr lang="en-US" sz="2800" dirty="0" err="1" smtClean="0">
                <a:latin typeface="Berlin Sans FB" pitchFamily="34" charset="0"/>
              </a:rPr>
              <a:t>Setiap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prosedur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harus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jelas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definisi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dan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ruang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lingkupnya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supaya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dapat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dipanggil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secara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independen</a:t>
            </a:r>
            <a:endParaRPr lang="en-US" sz="2800" dirty="0">
              <a:latin typeface="Berlin Sans FB" pitchFamily="34" charset="0"/>
            </a:endParaRPr>
          </a:p>
          <a:p>
            <a:r>
              <a:rPr lang="en-US" sz="2800" dirty="0" err="1" smtClean="0">
                <a:latin typeface="Berlin Sans FB" pitchFamily="34" charset="0"/>
              </a:rPr>
              <a:t>Pembagian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>
                <a:latin typeface="Berlin Sans FB" pitchFamily="34" charset="0"/>
              </a:rPr>
              <a:t>program </a:t>
            </a:r>
            <a:r>
              <a:rPr lang="en-US" sz="2800" dirty="0" err="1">
                <a:latin typeface="Berlin Sans FB" pitchFamily="34" charset="0"/>
              </a:rPr>
              <a:t>besar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dalam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prosedur-prosedur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mempermudah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pembagian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kerja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>
                <a:latin typeface="Berlin Sans FB" pitchFamily="34" charset="0"/>
              </a:rPr>
              <a:t>di </a:t>
            </a:r>
            <a:r>
              <a:rPr lang="en-US" sz="2800" dirty="0" err="1">
                <a:latin typeface="Berlin Sans FB" pitchFamily="34" charset="0"/>
              </a:rPr>
              <a:t>antara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beberapa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pemrogram</a:t>
            </a:r>
            <a:endParaRPr lang="en-US" sz="2800" dirty="0">
              <a:latin typeface="Berlin Sans FB" pitchFamily="34" charset="0"/>
            </a:endParaRPr>
          </a:p>
          <a:p>
            <a:r>
              <a:rPr lang="en-US" sz="2800" dirty="0" err="1" smtClean="0">
                <a:latin typeface="Berlin Sans FB" pitchFamily="34" charset="0"/>
              </a:rPr>
              <a:t>Penulisan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prosedur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memudahkan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program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untuk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dibaca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“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manusia</a:t>
            </a:r>
            <a:r>
              <a:rPr lang="en-US" sz="2800" dirty="0">
                <a:latin typeface="Berlin Sans FB" pitchFamily="34" charset="0"/>
              </a:rPr>
              <a:t>” </a:t>
            </a:r>
            <a:r>
              <a:rPr lang="en-US" sz="2800" dirty="0" err="1">
                <a:latin typeface="Berlin Sans FB" pitchFamily="34" charset="0"/>
              </a:rPr>
              <a:t>karena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tidak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perlu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terpaku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pada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detil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kode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prosedur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untuk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mengerti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efek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neto</a:t>
            </a:r>
            <a:r>
              <a:rPr lang="en-US" sz="2800" dirty="0">
                <a:latin typeface="Berlin Sans FB" pitchFamily="34" charset="0"/>
              </a:rPr>
              <a:t> yang </a:t>
            </a:r>
            <a:r>
              <a:rPr lang="en-US" sz="2800" dirty="0" err="1">
                <a:latin typeface="Berlin Sans FB" pitchFamily="34" charset="0"/>
              </a:rPr>
              <a:t>dihasilkannya</a:t>
            </a:r>
            <a:endParaRPr lang="en-US" sz="2800" dirty="0">
              <a:latin typeface="Berlin Sans FB" pitchFamily="34" charset="0"/>
            </a:endParaRPr>
          </a:p>
          <a:p>
            <a:r>
              <a:rPr lang="en-US" sz="2800" dirty="0" err="1" smtClean="0">
                <a:latin typeface="Berlin Sans FB" pitchFamily="34" charset="0"/>
              </a:rPr>
              <a:t>Dalam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beberapa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hal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pemrogram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tidak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perlu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tahu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sama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sekali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“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isi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” </a:t>
            </a:r>
            <a:r>
              <a:rPr lang="en-US" sz="2800" dirty="0" err="1" smtClean="0">
                <a:latin typeface="Berlin Sans FB" pitchFamily="34" charset="0"/>
              </a:rPr>
              <a:t>atau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kode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dari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prosedur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dengan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mengetahui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spesifikasinya</a:t>
            </a:r>
            <a:endParaRPr lang="en-US" sz="2800" dirty="0">
              <a:latin typeface="Berlin Sans FB" pitchFamily="34" charset="0"/>
            </a:endParaRPr>
          </a:p>
          <a:p>
            <a:r>
              <a:rPr lang="en-US" sz="2800" dirty="0" err="1" smtClean="0">
                <a:latin typeface="Berlin Sans FB" pitchFamily="34" charset="0"/>
              </a:rPr>
              <a:t>Beberapa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bahasa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pemrograman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menyediakan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prosedur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terdefinisi</a:t>
            </a:r>
            <a:r>
              <a:rPr lang="en-US" sz="2800" dirty="0" smtClean="0">
                <a:latin typeface="Berlin Sans FB" pitchFamily="34" charset="0"/>
              </a:rPr>
              <a:t> yang </a:t>
            </a:r>
            <a:r>
              <a:rPr lang="en-US" sz="2800" dirty="0" err="1">
                <a:latin typeface="Berlin Sans FB" pitchFamily="34" charset="0"/>
              </a:rPr>
              <a:t>sering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dipakai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dalam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memrogram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sehingga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pemrogram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tidak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perlu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lagi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menuliskan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kodenya</a:t>
            </a:r>
            <a:endParaRPr lang="en-US" sz="20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75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Notasi Algoritmik untuk</a:t>
            </a:r>
            <a:br>
              <a:rPr lang="it-IT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it-IT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Pendefinisian Prosedur (1)</a:t>
            </a:r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Berlin Sans FB" pitchFamily="34" charset="0"/>
              </a:rPr>
              <a:t>    </a:t>
            </a:r>
            <a:endParaRPr lang="en-US" sz="2000" dirty="0">
              <a:latin typeface="Berlin Sans FB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69" y="1981200"/>
            <a:ext cx="7441434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46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Notasi Algoritmik untuk</a:t>
            </a:r>
            <a:b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Pendefinisian Prosedur (2)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err="1">
                <a:latin typeface="Berlin Sans FB" pitchFamily="34" charset="0"/>
              </a:rPr>
              <a:t>Dengan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syarat</a:t>
            </a:r>
            <a:r>
              <a:rPr lang="en-US" sz="2800" dirty="0">
                <a:latin typeface="Berlin Sans FB" pitchFamily="34" charset="0"/>
              </a:rPr>
              <a:t>:</a:t>
            </a:r>
          </a:p>
          <a:p>
            <a:r>
              <a:rPr lang="en-US" sz="2800" dirty="0" err="1" smtClean="0">
                <a:latin typeface="Berlin Sans FB" pitchFamily="34" charset="0"/>
              </a:rPr>
              <a:t>nama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prosedur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parameternya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harus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disebutkan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dalam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kamus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pemanggil</a:t>
            </a:r>
            <a:endParaRPr lang="en-US" sz="2800" dirty="0">
              <a:latin typeface="Berlin Sans FB" pitchFamily="34" charset="0"/>
            </a:endParaRPr>
          </a:p>
          <a:p>
            <a:r>
              <a:rPr lang="en-US" sz="2800" dirty="0" smtClean="0">
                <a:latin typeface="Berlin Sans FB" pitchFamily="34" charset="0"/>
              </a:rPr>
              <a:t>list </a:t>
            </a:r>
            <a:r>
              <a:rPr lang="en-US" sz="2800" dirty="0">
                <a:latin typeface="Berlin Sans FB" pitchFamily="34" charset="0"/>
              </a:rPr>
              <a:t>parameter formal </a:t>
            </a:r>
            <a:r>
              <a:rPr lang="en-US" sz="2800" dirty="0" err="1">
                <a:latin typeface="Berlin Sans FB" pitchFamily="34" charset="0"/>
              </a:rPr>
              <a:t>boleh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tidak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ada</a:t>
            </a:r>
            <a:r>
              <a:rPr lang="en-US" sz="2800" dirty="0">
                <a:latin typeface="Berlin Sans FB" pitchFamily="34" charset="0"/>
              </a:rPr>
              <a:t> (</a:t>
            </a:r>
            <a:r>
              <a:rPr lang="en-US" sz="2800" dirty="0" err="1">
                <a:latin typeface="Berlin Sans FB" pitchFamily="34" charset="0"/>
              </a:rPr>
              <a:t>kosong</a:t>
            </a:r>
            <a:r>
              <a:rPr lang="en-US" sz="2800" dirty="0" smtClean="0">
                <a:latin typeface="Berlin Sans FB" pitchFamily="34" charset="0"/>
              </a:rPr>
              <a:t>), </a:t>
            </a:r>
            <a:r>
              <a:rPr lang="en-US" sz="2800" dirty="0" err="1" smtClean="0">
                <a:latin typeface="Berlin Sans FB" pitchFamily="34" charset="0"/>
              </a:rPr>
              <a:t>dalam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hal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ini</a:t>
            </a:r>
            <a:r>
              <a:rPr lang="en-US" sz="2800" dirty="0">
                <a:latin typeface="Berlin Sans FB" pitchFamily="34" charset="0"/>
              </a:rPr>
              <a:t> di </a:t>
            </a:r>
            <a:r>
              <a:rPr lang="en-US" sz="2800" dirty="0" err="1">
                <a:latin typeface="Berlin Sans FB" pitchFamily="34" charset="0"/>
              </a:rPr>
              <a:t>dalam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prosedur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dipakai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nama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lokal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nama-nama</a:t>
            </a:r>
            <a:r>
              <a:rPr lang="en-US" sz="2800" dirty="0">
                <a:latin typeface="Berlin Sans FB" pitchFamily="34" charset="0"/>
              </a:rPr>
              <a:t> yang </a:t>
            </a:r>
            <a:r>
              <a:rPr lang="en-US" sz="2800" dirty="0" err="1" smtClean="0">
                <a:latin typeface="Berlin Sans FB" pitchFamily="34" charset="0"/>
              </a:rPr>
              <a:t>telah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terdefinisi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dalam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kamus</a:t>
            </a:r>
            <a:r>
              <a:rPr lang="en-US" sz="2800" dirty="0">
                <a:latin typeface="Berlin Sans FB" pitchFamily="34" charset="0"/>
              </a:rPr>
              <a:t> “</a:t>
            </a:r>
            <a:r>
              <a:rPr lang="en-US" sz="2800" dirty="0" err="1">
                <a:latin typeface="Berlin Sans FB" pitchFamily="34" charset="0"/>
              </a:rPr>
              <a:t>pemakai</a:t>
            </a:r>
            <a:r>
              <a:rPr lang="en-US" sz="2800" dirty="0">
                <a:latin typeface="Berlin Sans FB" pitchFamily="34" charset="0"/>
              </a:rPr>
              <a:t>”-</a:t>
            </a:r>
            <a:r>
              <a:rPr lang="en-US" sz="2800" dirty="0" err="1">
                <a:latin typeface="Berlin Sans FB" pitchFamily="34" charset="0"/>
              </a:rPr>
              <a:t>nya</a:t>
            </a:r>
            <a:endParaRPr lang="en-US" sz="2800" dirty="0">
              <a:latin typeface="Berlin Sans FB" pitchFamily="34" charset="0"/>
            </a:endParaRPr>
          </a:p>
          <a:p>
            <a:r>
              <a:rPr lang="en-US" sz="2800" dirty="0" err="1" smtClean="0">
                <a:latin typeface="Berlin Sans FB" pitchFamily="34" charset="0"/>
              </a:rPr>
              <a:t>jika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>
                <a:latin typeface="Berlin Sans FB" pitchFamily="34" charset="0"/>
              </a:rPr>
              <a:t>list parameter </a:t>
            </a:r>
            <a:r>
              <a:rPr lang="en-US" sz="2800" dirty="0" err="1">
                <a:latin typeface="Berlin Sans FB" pitchFamily="34" charset="0"/>
              </a:rPr>
              <a:t>ada</a:t>
            </a:r>
            <a:r>
              <a:rPr lang="en-US" sz="2800" dirty="0">
                <a:latin typeface="Berlin Sans FB" pitchFamily="34" charset="0"/>
              </a:rPr>
              <a:t> (</a:t>
            </a:r>
            <a:r>
              <a:rPr lang="en-US" sz="2800" dirty="0" err="1">
                <a:latin typeface="Berlin Sans FB" pitchFamily="34" charset="0"/>
              </a:rPr>
              <a:t>tidak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kosong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smtClean="0">
                <a:latin typeface="Berlin Sans FB" pitchFamily="34" charset="0"/>
              </a:rPr>
              <a:t>minimal </a:t>
            </a:r>
            <a:r>
              <a:rPr lang="en-US" sz="2800" dirty="0" err="1" smtClean="0">
                <a:latin typeface="Berlin Sans FB" pitchFamily="34" charset="0"/>
              </a:rPr>
              <a:t>satu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nama</a:t>
            </a:r>
            <a:r>
              <a:rPr lang="en-US" sz="2800" dirty="0">
                <a:latin typeface="Berlin Sans FB" pitchFamily="34" charset="0"/>
              </a:rPr>
              <a:t>), </a:t>
            </a:r>
            <a:r>
              <a:rPr lang="en-US" sz="2800" dirty="0" err="1">
                <a:latin typeface="Berlin Sans FB" pitchFamily="34" charset="0"/>
              </a:rPr>
              <a:t>maka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harus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berupa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satu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atau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beberapa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nama</a:t>
            </a:r>
            <a:r>
              <a:rPr lang="en-US" sz="2800" dirty="0">
                <a:latin typeface="Berlin Sans FB" pitchFamily="34" charset="0"/>
              </a:rPr>
              <a:t> INFORMASI </a:t>
            </a:r>
            <a:r>
              <a:rPr lang="en-US" sz="2800" dirty="0" err="1">
                <a:latin typeface="Berlin Sans FB" pitchFamily="34" charset="0"/>
              </a:rPr>
              <a:t>beserta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typenya</a:t>
            </a:r>
            <a:endParaRPr lang="en-US" sz="20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53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Notasi Algoritmik untuk</a:t>
            </a:r>
            <a:b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Pemanggilan Prosedur (1)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Berlin Sans FB" pitchFamily="34" charset="0"/>
              </a:rPr>
              <a:t>    </a:t>
            </a:r>
            <a:endParaRPr lang="en-US" sz="2000" dirty="0">
              <a:latin typeface="Berlin Sans FB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19" y="1698354"/>
            <a:ext cx="7866181" cy="451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90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Notasi Algoritmik untuk</a:t>
            </a:r>
            <a:b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Pemanggilan Prosedur (2)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3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800" dirty="0" err="1">
                <a:latin typeface="Berlin Sans FB" pitchFamily="34" charset="0"/>
              </a:rPr>
              <a:t>Dengan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syarat</a:t>
            </a:r>
            <a:r>
              <a:rPr lang="en-US" sz="2800" dirty="0" smtClean="0">
                <a:latin typeface="Berlin Sans FB" pitchFamily="34" charset="0"/>
              </a:rPr>
              <a:t>:</a:t>
            </a:r>
          </a:p>
          <a:p>
            <a:r>
              <a:rPr lang="en-US" sz="2800" dirty="0" err="1" smtClean="0">
                <a:latin typeface="Berlin Sans FB" pitchFamily="34" charset="0"/>
              </a:rPr>
              <a:t>Pada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waktu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pemanggilan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terjadilah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korespondensi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antara</a:t>
            </a:r>
            <a:r>
              <a:rPr lang="en-US" sz="2800" dirty="0">
                <a:latin typeface="Berlin Sans FB" pitchFamily="34" charset="0"/>
              </a:rPr>
              <a:t> parameter </a:t>
            </a:r>
            <a:r>
              <a:rPr lang="en-US" sz="2800" dirty="0" smtClean="0">
                <a:latin typeface="Berlin Sans FB" pitchFamily="34" charset="0"/>
              </a:rPr>
              <a:t>formal </a:t>
            </a:r>
            <a:r>
              <a:rPr lang="en-US" sz="2800" dirty="0" err="1" smtClean="0">
                <a:latin typeface="Berlin Sans FB" pitchFamily="34" charset="0"/>
              </a:rPr>
              <a:t>dengan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>
                <a:latin typeface="Berlin Sans FB" pitchFamily="34" charset="0"/>
              </a:rPr>
              <a:t>parameter </a:t>
            </a:r>
            <a:r>
              <a:rPr lang="en-US" sz="2800" dirty="0" err="1">
                <a:latin typeface="Berlin Sans FB" pitchFamily="34" charset="0"/>
              </a:rPr>
              <a:t>aktual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sesuai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dengan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urutan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penulisan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dalam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smtClean="0">
                <a:latin typeface="Berlin Sans FB" pitchFamily="34" charset="0"/>
              </a:rPr>
              <a:t>list-</a:t>
            </a:r>
            <a:r>
              <a:rPr lang="en-US" sz="2800" dirty="0" err="1" smtClean="0">
                <a:latin typeface="Berlin Sans FB" pitchFamily="34" charset="0"/>
              </a:rPr>
              <a:t>nama</a:t>
            </a:r>
            <a:r>
              <a:rPr lang="en-US" sz="2800" dirty="0" smtClean="0">
                <a:latin typeface="Berlin Sans FB" pitchFamily="34" charset="0"/>
              </a:rPr>
              <a:t> parameter </a:t>
            </a:r>
            <a:r>
              <a:rPr lang="en-US" sz="2800" dirty="0">
                <a:latin typeface="Berlin Sans FB" pitchFamily="34" charset="0"/>
              </a:rPr>
              <a:t>formal</a:t>
            </a:r>
          </a:p>
          <a:p>
            <a:r>
              <a:rPr lang="en-US" sz="2800" dirty="0" smtClean="0">
                <a:latin typeface="Berlin Sans FB" pitchFamily="34" charset="0"/>
              </a:rPr>
              <a:t>List </a:t>
            </a:r>
            <a:r>
              <a:rPr lang="en-US" sz="2800" dirty="0">
                <a:latin typeface="Berlin Sans FB" pitchFamily="34" charset="0"/>
              </a:rPr>
              <a:t>parameter </a:t>
            </a:r>
            <a:r>
              <a:rPr lang="en-US" sz="2800" dirty="0" err="1">
                <a:latin typeface="Berlin Sans FB" pitchFamily="34" charset="0"/>
              </a:rPr>
              <a:t>aktual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harus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sama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jumlah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err="1">
                <a:latin typeface="Berlin Sans FB" pitchFamily="34" charset="0"/>
              </a:rPr>
              <a:t>urutan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err="1">
                <a:latin typeface="Berlin Sans FB" pitchFamily="34" charset="0"/>
              </a:rPr>
              <a:t>dan</a:t>
            </a:r>
            <a:r>
              <a:rPr lang="en-US" sz="2800" dirty="0">
                <a:latin typeface="Berlin Sans FB" pitchFamily="34" charset="0"/>
              </a:rPr>
              <a:t> type-</a:t>
            </a:r>
            <a:r>
              <a:rPr lang="en-US" sz="2800" dirty="0" err="1">
                <a:latin typeface="Berlin Sans FB" pitchFamily="34" charset="0"/>
              </a:rPr>
              <a:t>nya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dengan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smtClean="0">
                <a:latin typeface="Berlin Sans FB" pitchFamily="34" charset="0"/>
              </a:rPr>
              <a:t>list parameter </a:t>
            </a:r>
            <a:r>
              <a:rPr lang="en-US" sz="2800" dirty="0">
                <a:latin typeface="Berlin Sans FB" pitchFamily="34" charset="0"/>
              </a:rPr>
              <a:t>formal</a:t>
            </a:r>
          </a:p>
          <a:p>
            <a:r>
              <a:rPr lang="en-US" sz="2800" dirty="0" smtClean="0">
                <a:latin typeface="Berlin Sans FB" pitchFamily="34" charset="0"/>
              </a:rPr>
              <a:t>List </a:t>
            </a:r>
            <a:r>
              <a:rPr lang="en-US" sz="2800" dirty="0">
                <a:latin typeface="Berlin Sans FB" pitchFamily="34" charset="0"/>
              </a:rPr>
              <a:t>parameter </a:t>
            </a:r>
            <a:r>
              <a:rPr lang="en-US" sz="2800" dirty="0" err="1">
                <a:latin typeface="Berlin Sans FB" pitchFamily="34" charset="0"/>
              </a:rPr>
              <a:t>aktual</a:t>
            </a:r>
            <a:r>
              <a:rPr lang="en-US" sz="2800" dirty="0">
                <a:latin typeface="Berlin Sans FB" pitchFamily="34" charset="0"/>
              </a:rPr>
              <a:t> yang </a:t>
            </a:r>
            <a:r>
              <a:rPr lang="en-US" sz="2800" dirty="0" err="1">
                <a:latin typeface="Berlin Sans FB" pitchFamily="34" charset="0"/>
              </a:rPr>
              <a:t>berupa</a:t>
            </a:r>
            <a:r>
              <a:rPr lang="en-US" sz="2800" dirty="0">
                <a:latin typeface="Berlin Sans FB" pitchFamily="34" charset="0"/>
              </a:rPr>
              <a:t> input </a:t>
            </a:r>
            <a:r>
              <a:rPr lang="en-US" sz="2800" dirty="0" err="1">
                <a:latin typeface="Berlin Sans FB" pitchFamily="34" charset="0"/>
              </a:rPr>
              <a:t>dapat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berupa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nama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smtClean="0">
                <a:latin typeface="Berlin Sans FB" pitchFamily="34" charset="0"/>
              </a:rPr>
              <a:t>INFORMASI </a:t>
            </a:r>
            <a:r>
              <a:rPr lang="en-US" sz="2800" dirty="0" err="1" smtClean="0">
                <a:latin typeface="Berlin Sans FB" pitchFamily="34" charset="0"/>
              </a:rPr>
              <a:t>atau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>
                <a:latin typeface="Berlin Sans FB" pitchFamily="34" charset="0"/>
              </a:rPr>
              <a:t>KONSTANTA yang </a:t>
            </a:r>
            <a:r>
              <a:rPr lang="en-US" sz="2800" dirty="0" err="1">
                <a:latin typeface="Berlin Sans FB" pitchFamily="34" charset="0"/>
              </a:rPr>
              <a:t>telah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terdefinisi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dalam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kamus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atau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konstanta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dapat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juga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berupa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harga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konstanta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err="1">
                <a:latin typeface="Berlin Sans FB" pitchFamily="34" charset="0"/>
              </a:rPr>
              <a:t>atau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harga</a:t>
            </a:r>
            <a:r>
              <a:rPr lang="en-US" sz="2800" dirty="0">
                <a:latin typeface="Berlin Sans FB" pitchFamily="34" charset="0"/>
              </a:rPr>
              <a:t> yang </a:t>
            </a:r>
            <a:r>
              <a:rPr lang="en-US" sz="2800" dirty="0" err="1">
                <a:latin typeface="Berlin Sans FB" pitchFamily="34" charset="0"/>
              </a:rPr>
              <a:t>dihasilkan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oleh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suatu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ekspresi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atau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fungsi</a:t>
            </a:r>
            <a:endParaRPr lang="en-US" sz="2800" dirty="0">
              <a:latin typeface="Berlin Sans FB" pitchFamily="34" charset="0"/>
            </a:endParaRPr>
          </a:p>
          <a:p>
            <a:r>
              <a:rPr lang="en-US" sz="2800" dirty="0" smtClean="0">
                <a:latin typeface="Berlin Sans FB" pitchFamily="34" charset="0"/>
              </a:rPr>
              <a:t>List </a:t>
            </a:r>
            <a:r>
              <a:rPr lang="en-US" sz="2800" dirty="0">
                <a:latin typeface="Berlin Sans FB" pitchFamily="34" charset="0"/>
              </a:rPr>
              <a:t>parameter </a:t>
            </a:r>
            <a:r>
              <a:rPr lang="en-US" sz="2800" dirty="0" err="1">
                <a:latin typeface="Berlin Sans FB" pitchFamily="34" charset="0"/>
              </a:rPr>
              <a:t>aktual</a:t>
            </a:r>
            <a:r>
              <a:rPr lang="en-US" sz="2800" dirty="0">
                <a:latin typeface="Berlin Sans FB" pitchFamily="34" charset="0"/>
              </a:rPr>
              <a:t> yang </a:t>
            </a:r>
            <a:r>
              <a:rPr lang="en-US" sz="2800" dirty="0" err="1">
                <a:latin typeface="Berlin Sans FB" pitchFamily="34" charset="0"/>
              </a:rPr>
              <a:t>berupa</a:t>
            </a:r>
            <a:r>
              <a:rPr lang="en-US" sz="2800" dirty="0">
                <a:latin typeface="Berlin Sans FB" pitchFamily="34" charset="0"/>
              </a:rPr>
              <a:t> output </a:t>
            </a:r>
            <a:r>
              <a:rPr lang="en-US" sz="2800" dirty="0" err="1">
                <a:latin typeface="Berlin Sans FB" pitchFamily="34" charset="0"/>
              </a:rPr>
              <a:t>harus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berupa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nama</a:t>
            </a:r>
            <a:r>
              <a:rPr lang="en-US" sz="2800" dirty="0">
                <a:latin typeface="Berlin Sans FB" pitchFamily="34" charset="0"/>
              </a:rPr>
              <a:t> INFORMASI</a:t>
            </a:r>
          </a:p>
          <a:p>
            <a:pPr lvl="1"/>
            <a:r>
              <a:rPr lang="en-US" sz="2400" dirty="0" err="1" smtClean="0">
                <a:latin typeface="Berlin Sans FB" pitchFamily="34" charset="0"/>
              </a:rPr>
              <a:t>Jika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didefinisikan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sebagai</a:t>
            </a:r>
            <a:r>
              <a:rPr lang="en-US" sz="2400" dirty="0">
                <a:latin typeface="Berlin Sans FB" pitchFamily="34" charset="0"/>
              </a:rPr>
              <a:t> input, </a:t>
            </a:r>
            <a:r>
              <a:rPr lang="en-US" sz="2400" dirty="0" err="1">
                <a:latin typeface="Berlin Sans FB" pitchFamily="34" charset="0"/>
              </a:rPr>
              <a:t>walaupun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pernah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diubah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dalam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badan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prosedur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isi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dari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nama</a:t>
            </a:r>
            <a:r>
              <a:rPr lang="en-US" sz="2400" dirty="0">
                <a:latin typeface="Berlin Sans FB" pitchFamily="34" charset="0"/>
              </a:rPr>
              <a:t> yang </a:t>
            </a:r>
            <a:r>
              <a:rPr lang="en-US" sz="2400" dirty="0" err="1">
                <a:latin typeface="Berlin Sans FB" pitchFamily="34" charset="0"/>
              </a:rPr>
              <a:t>dipakai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pada</a:t>
            </a:r>
            <a:r>
              <a:rPr lang="en-US" sz="2400" dirty="0">
                <a:latin typeface="Berlin Sans FB" pitchFamily="34" charset="0"/>
              </a:rPr>
              <a:t> parameter </a:t>
            </a:r>
            <a:r>
              <a:rPr lang="en-US" sz="2400" dirty="0" err="1">
                <a:latin typeface="Berlin Sans FB" pitchFamily="34" charset="0"/>
              </a:rPr>
              <a:t>aktual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tidak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pernah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berubah</a:t>
            </a:r>
            <a:endParaRPr lang="en-US" sz="2400" dirty="0">
              <a:latin typeface="Berlin Sans FB" pitchFamily="34" charset="0"/>
            </a:endParaRPr>
          </a:p>
          <a:p>
            <a:pPr lvl="1"/>
            <a:r>
              <a:rPr lang="en-US" sz="2400" dirty="0" err="1" smtClean="0">
                <a:latin typeface="Berlin Sans FB" pitchFamily="34" charset="0"/>
              </a:rPr>
              <a:t>Jika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didefinisikan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sebagai</a:t>
            </a:r>
            <a:r>
              <a:rPr lang="en-US" sz="2400" dirty="0">
                <a:latin typeface="Berlin Sans FB" pitchFamily="34" charset="0"/>
              </a:rPr>
              <a:t> output </a:t>
            </a:r>
            <a:r>
              <a:rPr lang="en-US" sz="2400" dirty="0" err="1">
                <a:latin typeface="Berlin Sans FB" pitchFamily="34" charset="0"/>
              </a:rPr>
              <a:t>dan</a:t>
            </a:r>
            <a:r>
              <a:rPr lang="en-US" sz="2400" dirty="0">
                <a:latin typeface="Berlin Sans FB" pitchFamily="34" charset="0"/>
              </a:rPr>
              <a:t> parameter formal </a:t>
            </a:r>
            <a:r>
              <a:rPr lang="en-US" sz="2400" dirty="0" err="1" smtClean="0">
                <a:latin typeface="Berlin Sans FB" pitchFamily="34" charset="0"/>
              </a:rPr>
              <a:t>korespondensinya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pernah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diubah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harganya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dalam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badan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prosedur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isinya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berubah</a:t>
            </a:r>
            <a:endParaRPr lang="en-US" sz="16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41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Contoh</a:t>
            </a: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 </a:t>
            </a:r>
            <a:r>
              <a:rPr lang="en-US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Prosedur</a:t>
            </a: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Tukar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latin typeface="Berlin Sans FB" pitchFamily="34" charset="0"/>
              </a:rPr>
              <a:t>Prosedur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untuk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menukar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dua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harga</a:t>
            </a:r>
            <a:r>
              <a:rPr lang="en-US" sz="2800" dirty="0">
                <a:latin typeface="Berlin Sans FB" pitchFamily="34" charset="0"/>
              </a:rPr>
              <a:t> yang </a:t>
            </a:r>
            <a:r>
              <a:rPr lang="en-US" sz="2800" dirty="0" err="1">
                <a:latin typeface="Berlin Sans FB" pitchFamily="34" charset="0"/>
              </a:rPr>
              <a:t>disimpan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dalam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dua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nama</a:t>
            </a:r>
            <a:r>
              <a:rPr lang="en-US" sz="2800" dirty="0">
                <a:latin typeface="Berlin Sans FB" pitchFamily="34" charset="0"/>
              </a:rPr>
              <a:t> a </a:t>
            </a:r>
            <a:r>
              <a:rPr lang="en-US" sz="2800" dirty="0" err="1">
                <a:latin typeface="Berlin Sans FB" pitchFamily="34" charset="0"/>
              </a:rPr>
              <a:t>dan</a:t>
            </a:r>
            <a:r>
              <a:rPr lang="en-US" sz="2800" dirty="0">
                <a:latin typeface="Berlin Sans FB" pitchFamily="34" charset="0"/>
              </a:rPr>
              <a:t> b.</a:t>
            </a:r>
          </a:p>
          <a:p>
            <a:r>
              <a:rPr lang="en-US" sz="2800" dirty="0" smtClean="0">
                <a:latin typeface="Berlin Sans FB" pitchFamily="34" charset="0"/>
              </a:rPr>
              <a:t>I.S</a:t>
            </a:r>
            <a:r>
              <a:rPr lang="en-US" sz="2800" dirty="0">
                <a:latin typeface="Berlin Sans FB" pitchFamily="34" charset="0"/>
              </a:rPr>
              <a:t>.	: </a:t>
            </a:r>
            <a:r>
              <a:rPr lang="en-US" sz="2800" dirty="0" err="1">
                <a:latin typeface="Berlin Sans FB" pitchFamily="34" charset="0"/>
              </a:rPr>
              <a:t>Diberikan</a:t>
            </a:r>
            <a:r>
              <a:rPr lang="en-US" sz="2800" dirty="0">
                <a:latin typeface="Berlin Sans FB" pitchFamily="34" charset="0"/>
              </a:rPr>
              <a:t> a = A </a:t>
            </a:r>
            <a:r>
              <a:rPr lang="en-US" sz="2800" dirty="0" err="1">
                <a:latin typeface="Berlin Sans FB" pitchFamily="34" charset="0"/>
              </a:rPr>
              <a:t>dan</a:t>
            </a:r>
            <a:r>
              <a:rPr lang="en-US" sz="2800" dirty="0">
                <a:latin typeface="Berlin Sans FB" pitchFamily="34" charset="0"/>
              </a:rPr>
              <a:t> b = B </a:t>
            </a:r>
            <a:endParaRPr lang="en-US" sz="2800" dirty="0" smtClean="0">
              <a:latin typeface="Berlin Sans FB" pitchFamily="34" charset="0"/>
            </a:endParaRPr>
          </a:p>
          <a:p>
            <a:r>
              <a:rPr lang="en-US" sz="2800" dirty="0" smtClean="0">
                <a:latin typeface="Berlin Sans FB" pitchFamily="34" charset="0"/>
              </a:rPr>
              <a:t>F.S</a:t>
            </a:r>
            <a:r>
              <a:rPr lang="en-US" sz="2800" dirty="0">
                <a:latin typeface="Berlin Sans FB" pitchFamily="34" charset="0"/>
              </a:rPr>
              <a:t>.	 : a = B </a:t>
            </a:r>
            <a:r>
              <a:rPr lang="en-US" sz="2800" dirty="0" err="1">
                <a:latin typeface="Berlin Sans FB" pitchFamily="34" charset="0"/>
              </a:rPr>
              <a:t>dan</a:t>
            </a:r>
            <a:r>
              <a:rPr lang="en-US" sz="2800" dirty="0">
                <a:latin typeface="Berlin Sans FB" pitchFamily="34" charset="0"/>
              </a:rPr>
              <a:t> b = A</a:t>
            </a:r>
            <a:endParaRPr lang="en-US" sz="2800" dirty="0" smtClean="0">
              <a:latin typeface="Berlin Sans FB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505200"/>
            <a:ext cx="6212593" cy="30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56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Program </a:t>
            </a:r>
            <a:r>
              <a:rPr lang="en-US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Prosedur</a:t>
            </a: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Tukar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Berlin Sans FB" pitchFamily="34" charset="0"/>
              </a:rPr>
              <a:t> 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752600"/>
            <a:ext cx="8941202" cy="4317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80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Translasi</a:t>
            </a: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ke</a:t>
            </a: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Bahasa</a:t>
            </a: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Berlin Sans FB" pitchFamily="34" charset="0"/>
              </a:rPr>
              <a:t> </a:t>
            </a:r>
            <a:endParaRPr lang="en-US" sz="2400" dirty="0">
              <a:latin typeface="Berlin Sans FB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447800"/>
            <a:ext cx="6766560" cy="47049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4360" y="4172183"/>
            <a:ext cx="4480560" cy="26174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606" y="2995057"/>
            <a:ext cx="3291840" cy="10266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2645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Tugas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648200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eriod"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Tulislah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prosedur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menghitung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bilangan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genap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pertama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bilangan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genap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dimulai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0).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Prosedur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menerima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(parameter)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masukan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memberikan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(parameter)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keluaran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bilangan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genap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pertama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Tulislah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prosedur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menghasilkan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rata-rata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sekumpulan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bilangan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bulat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dibaca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berulang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ulang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pembacaan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9999).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Prosedur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memiliki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parameter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keluaran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yaitu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rata2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dihasilkan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402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386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Definisi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Prosedur</a:t>
            </a:r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>
                <a:latin typeface="Berlin Sans FB" pitchFamily="34" charset="0"/>
              </a:rPr>
              <a:t>Prosedur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adalah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sederetan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instruksi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algoritmik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smtClean="0">
                <a:latin typeface="Berlin Sans FB" pitchFamily="34" charset="0"/>
              </a:rPr>
              <a:t>yang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diberi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nama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err="1">
                <a:latin typeface="Berlin Sans FB" pitchFamily="34" charset="0"/>
              </a:rPr>
              <a:t>dan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menghasilkan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efek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neto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smtClean="0">
                <a:latin typeface="Berlin Sans FB" pitchFamily="34" charset="0"/>
              </a:rPr>
              <a:t>yang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terdefinisi</a:t>
            </a:r>
            <a:r>
              <a:rPr lang="en-US" sz="2800" dirty="0" smtClean="0">
                <a:latin typeface="Berlin Sans FB" pitchFamily="34" charset="0"/>
              </a:rPr>
              <a:t>.</a:t>
            </a:r>
          </a:p>
          <a:p>
            <a:r>
              <a:rPr lang="en-US" sz="2800" dirty="0" err="1">
                <a:latin typeface="Berlin Sans FB" pitchFamily="34" charset="0"/>
              </a:rPr>
              <a:t>Mendefinisikan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prosedur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berarti</a:t>
            </a:r>
            <a:endParaRPr lang="en-US" sz="2800" dirty="0">
              <a:latin typeface="Berlin Sans FB" pitchFamily="34" charset="0"/>
            </a:endParaRPr>
          </a:p>
          <a:p>
            <a:pPr lvl="1"/>
            <a:r>
              <a:rPr lang="en-US" sz="2400" dirty="0" err="1" smtClean="0">
                <a:latin typeface="Berlin Sans FB" pitchFamily="34" charset="0"/>
              </a:rPr>
              <a:t>menentukan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nama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prosedur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serta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parameternya</a:t>
            </a:r>
            <a:r>
              <a:rPr lang="en-US" sz="2400" dirty="0">
                <a:latin typeface="Berlin Sans FB" pitchFamily="34" charset="0"/>
              </a:rPr>
              <a:t> (</a:t>
            </a:r>
            <a:r>
              <a:rPr lang="en-US" sz="2400" dirty="0" err="1">
                <a:latin typeface="Berlin Sans FB" pitchFamily="34" charset="0"/>
              </a:rPr>
              <a:t>jika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ada</a:t>
            </a:r>
            <a:r>
              <a:rPr lang="en-US" sz="2400" dirty="0">
                <a:latin typeface="Berlin Sans FB" pitchFamily="34" charset="0"/>
              </a:rPr>
              <a:t>)</a:t>
            </a:r>
          </a:p>
          <a:p>
            <a:pPr lvl="1"/>
            <a:r>
              <a:rPr lang="en-US" sz="2400" dirty="0" err="1" smtClean="0">
                <a:latin typeface="Berlin Sans FB" pitchFamily="34" charset="0"/>
              </a:rPr>
              <a:t>Mendefinisikan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keadaan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awal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(initial state) </a:t>
            </a:r>
            <a:r>
              <a:rPr lang="en-US" sz="2400" dirty="0" err="1">
                <a:latin typeface="Berlin Sans FB" pitchFamily="34" charset="0"/>
              </a:rPr>
              <a:t>dan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keadaan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akhir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(final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state)</a:t>
            </a:r>
          </a:p>
          <a:p>
            <a:pPr lvl="1"/>
            <a:r>
              <a:rPr lang="en-US" sz="2400" dirty="0" err="1" smtClean="0">
                <a:latin typeface="Berlin Sans FB" pitchFamily="34" charset="0"/>
              </a:rPr>
              <a:t>Prosedur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didefinisikan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dalam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kamus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r>
              <a:rPr lang="en-US" sz="2800" dirty="0" smtClean="0">
                <a:latin typeface="Berlin Sans FB" pitchFamily="34" charset="0"/>
              </a:rPr>
              <a:t>Cara </a:t>
            </a:r>
            <a:r>
              <a:rPr lang="en-US" sz="2800" dirty="0" err="1">
                <a:latin typeface="Berlin Sans FB" pitchFamily="34" charset="0"/>
              </a:rPr>
              <a:t>penulisan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spesifikasi</a:t>
            </a:r>
            <a:endParaRPr lang="en-US" sz="2800" dirty="0">
              <a:latin typeface="Berlin Sans FB" pitchFamily="34" charset="0"/>
            </a:endParaRPr>
          </a:p>
          <a:p>
            <a:pPr lvl="1"/>
            <a:r>
              <a:rPr lang="en-US" sz="2400" dirty="0" err="1" smtClean="0">
                <a:latin typeface="Berlin Sans FB" pitchFamily="34" charset="0"/>
              </a:rPr>
              <a:t>prosedur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diberi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nama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dan</a:t>
            </a:r>
            <a:endParaRPr lang="en-US" sz="2400" dirty="0">
              <a:latin typeface="Berlin Sans FB" pitchFamily="34" charset="0"/>
            </a:endParaRP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parameter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formal </a:t>
            </a:r>
            <a:r>
              <a:rPr lang="en-US" sz="2400" dirty="0">
                <a:latin typeface="Berlin Sans FB" pitchFamily="34" charset="0"/>
              </a:rPr>
              <a:t>(</a:t>
            </a:r>
            <a:r>
              <a:rPr lang="en-US" sz="2400" dirty="0" err="1">
                <a:latin typeface="Berlin Sans FB" pitchFamily="34" charset="0"/>
              </a:rPr>
              <a:t>jika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ada</a:t>
            </a:r>
            <a:r>
              <a:rPr lang="en-US" sz="2400" dirty="0">
                <a:latin typeface="Berlin Sans FB" pitchFamily="34" charset="0"/>
              </a:rPr>
              <a:t>), yang </a:t>
            </a:r>
            <a:r>
              <a:rPr lang="en-US" sz="2400" dirty="0" err="1">
                <a:latin typeface="Berlin Sans FB" pitchFamily="34" charset="0"/>
              </a:rPr>
              <a:t>diberi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nama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dijelaskan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typenya</a:t>
            </a:r>
            <a:endParaRPr lang="en-US" sz="24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25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Prosedur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vs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Fungsi</a:t>
            </a:r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menghitung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Tegangan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(V)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rumus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 * A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286000"/>
            <a:ext cx="6054906" cy="1219200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962400"/>
            <a:ext cx="7245885" cy="1791269"/>
          </a:xfrm>
          <a:prstGeom prst="rect">
            <a:avLst/>
          </a:prstGeom>
          <a:ln>
            <a:solidFill>
              <a:schemeClr val="bg1"/>
            </a:solidFill>
          </a:ln>
        </p:spPr>
      </p:pic>
      <p:cxnSp>
        <p:nvCxnSpPr>
          <p:cNvPr id="7" name="Straight Arrow Connector 6"/>
          <p:cNvCxnSpPr>
            <a:stCxn id="16" idx="0"/>
            <a:endCxn id="10" idx="2"/>
          </p:cNvCxnSpPr>
          <p:nvPr/>
        </p:nvCxnSpPr>
        <p:spPr>
          <a:xfrm flipH="1" flipV="1">
            <a:off x="2647891" y="3722132"/>
            <a:ext cx="284164" cy="194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47781" y="335280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Nama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74499" y="5334000"/>
            <a:ext cx="2116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efek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neto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terdefinisi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cxnSp>
        <p:nvCxnSpPr>
          <p:cNvPr id="12" name="Straight Arrow Connector 11"/>
          <p:cNvCxnSpPr>
            <a:stCxn id="18" idx="2"/>
            <a:endCxn id="11" idx="0"/>
          </p:cNvCxnSpPr>
          <p:nvPr/>
        </p:nvCxnSpPr>
        <p:spPr>
          <a:xfrm>
            <a:off x="4599038" y="4541520"/>
            <a:ext cx="733604" cy="7924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2282709" y="3916680"/>
            <a:ext cx="1298691" cy="27432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1044675" y="4267200"/>
            <a:ext cx="7108725" cy="274320"/>
          </a:xfrm>
          <a:prstGeom prst="roundRect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990600" y="4543454"/>
            <a:ext cx="5035784" cy="561946"/>
          </a:xfrm>
          <a:prstGeom prst="roundRect">
            <a:avLst/>
          </a:prstGeom>
          <a:solidFill>
            <a:srgbClr val="00B05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20" idx="3"/>
            <a:endCxn id="24" idx="1"/>
          </p:cNvCxnSpPr>
          <p:nvPr/>
        </p:nvCxnSpPr>
        <p:spPr>
          <a:xfrm>
            <a:off x="6026384" y="4824427"/>
            <a:ext cx="526816" cy="2983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553200" y="4799610"/>
            <a:ext cx="1468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Initial &amp; Final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State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548579" y="3886200"/>
            <a:ext cx="4452421" cy="304800"/>
          </a:xfrm>
          <a:prstGeom prst="roundRect">
            <a:avLst/>
          </a:prstGeom>
          <a:solidFill>
            <a:schemeClr val="accent6">
              <a:lumMod val="75000"/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>
            <a:stCxn id="37" idx="0"/>
            <a:endCxn id="39" idx="2"/>
          </p:cNvCxnSpPr>
          <p:nvPr/>
        </p:nvCxnSpPr>
        <p:spPr>
          <a:xfrm flipV="1">
            <a:off x="5774790" y="3493532"/>
            <a:ext cx="15393" cy="392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798565" y="3124200"/>
            <a:ext cx="1983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Parameter Formal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62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Pendefinisian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dan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Pemanggilan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Prosedur</a:t>
            </a:r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Berlin Sans FB" pitchFamily="34" charset="0"/>
              </a:rPr>
              <a:t>Sebuah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prosedur</a:t>
            </a:r>
            <a:r>
              <a:rPr lang="en-US" sz="2800" dirty="0">
                <a:latin typeface="Berlin Sans FB" pitchFamily="34" charset="0"/>
              </a:rPr>
              <a:t> yang </a:t>
            </a:r>
            <a:r>
              <a:rPr lang="en-US" sz="2800" dirty="0" err="1">
                <a:solidFill>
                  <a:srgbClr val="FF0000"/>
                </a:solidFill>
                <a:latin typeface="Berlin Sans FB" pitchFamily="34" charset="0"/>
              </a:rPr>
              <a:t>terdefinisi</a:t>
            </a:r>
            <a:r>
              <a:rPr lang="en-US" sz="28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>
                <a:latin typeface="Berlin Sans FB" pitchFamily="34" charset="0"/>
              </a:rPr>
              <a:t>“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disimpan</a:t>
            </a:r>
            <a:r>
              <a:rPr lang="en-US" sz="2800" dirty="0">
                <a:latin typeface="Berlin Sans FB" pitchFamily="34" charset="0"/>
              </a:rPr>
              <a:t>” di </a:t>
            </a:r>
            <a:r>
              <a:rPr lang="en-US" sz="2800" dirty="0" err="1" smtClean="0">
                <a:latin typeface="Berlin Sans FB" pitchFamily="34" charset="0"/>
              </a:rPr>
              <a:t>tempatlain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err="1">
                <a:latin typeface="Berlin Sans FB" pitchFamily="34" charset="0"/>
              </a:rPr>
              <a:t>dan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ketika</a:t>
            </a:r>
            <a:r>
              <a:rPr lang="en-US" sz="2800" dirty="0">
                <a:latin typeface="Berlin Sans FB" pitchFamily="34" charset="0"/>
              </a:rPr>
              <a:t> “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dipanggil</a:t>
            </a:r>
            <a:r>
              <a:rPr lang="en-US" sz="2800" dirty="0">
                <a:latin typeface="Berlin Sans FB" pitchFamily="34" charset="0"/>
              </a:rPr>
              <a:t>” </a:t>
            </a:r>
            <a:r>
              <a:rPr lang="en-US" sz="2800" dirty="0" err="1">
                <a:latin typeface="Berlin Sans FB" pitchFamily="34" charset="0"/>
              </a:rPr>
              <a:t>dengan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menyebutkan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namanya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>
                <a:latin typeface="Berlin Sans FB" pitchFamily="34" charset="0"/>
              </a:rPr>
              <a:t>“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seakan-akan</a:t>
            </a:r>
            <a:r>
              <a:rPr lang="en-US" sz="2800" dirty="0">
                <a:latin typeface="Berlin Sans FB" pitchFamily="34" charset="0"/>
              </a:rPr>
              <a:t>”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teks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yang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tersimpan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menggantikan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teks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pemanggilan</a:t>
            </a:r>
            <a:r>
              <a:rPr lang="en-US" sz="2800" dirty="0" smtClean="0">
                <a:latin typeface="Berlin Sans FB" pitchFamily="34" charset="0"/>
              </a:rPr>
              <a:t>.</a:t>
            </a:r>
          </a:p>
          <a:p>
            <a:r>
              <a:rPr lang="fi-FI" sz="2400" dirty="0">
                <a:latin typeface="Berlin Sans FB" pitchFamily="34" charset="0"/>
              </a:rPr>
              <a:t>Pada saat itu terjadi asosiasi parameter (jika ada</a:t>
            </a:r>
            <a:r>
              <a:rPr lang="fi-FI" sz="2400" dirty="0" smtClean="0">
                <a:latin typeface="Berlin Sans FB" pitchFamily="34" charset="0"/>
              </a:rPr>
              <a:t>)</a:t>
            </a:r>
          </a:p>
          <a:p>
            <a:r>
              <a:rPr lang="en-US" sz="2400" dirty="0">
                <a:latin typeface="Berlin Sans FB" pitchFamily="34" charset="0"/>
              </a:rPr>
              <a:t>IS </a:t>
            </a:r>
            <a:r>
              <a:rPr lang="en-US" sz="2400" dirty="0" err="1">
                <a:latin typeface="Berlin Sans FB" pitchFamily="34" charset="0"/>
              </a:rPr>
              <a:t>dan</a:t>
            </a:r>
            <a:r>
              <a:rPr lang="en-US" sz="2400" dirty="0">
                <a:latin typeface="Berlin Sans FB" pitchFamily="34" charset="0"/>
              </a:rPr>
              <a:t> FS </a:t>
            </a:r>
            <a:r>
              <a:rPr lang="en-US" sz="2400" dirty="0" err="1">
                <a:latin typeface="Berlin Sans FB" pitchFamily="34" charset="0"/>
              </a:rPr>
              <a:t>dari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prosedurlah</a:t>
            </a:r>
            <a:r>
              <a:rPr lang="en-US" sz="2400" dirty="0" smtClean="0">
                <a:latin typeface="Berlin Sans FB" pitchFamily="34" charset="0"/>
              </a:rPr>
              <a:t> yang </a:t>
            </a:r>
            <a:r>
              <a:rPr lang="en-US" sz="2400" dirty="0" err="1" smtClean="0">
                <a:latin typeface="Berlin Sans FB" pitchFamily="34" charset="0"/>
              </a:rPr>
              <a:t>menjamin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efek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netto</a:t>
            </a:r>
            <a:r>
              <a:rPr lang="en-US" sz="2400" dirty="0">
                <a:latin typeface="Berlin Sans FB" pitchFamily="34" charset="0"/>
              </a:rPr>
              <a:t> yang </a:t>
            </a:r>
            <a:r>
              <a:rPr lang="en-US" sz="2400" dirty="0" err="1" smtClean="0">
                <a:latin typeface="Berlin Sans FB" pitchFamily="34" charset="0"/>
              </a:rPr>
              <a:t>diharapkan</a:t>
            </a:r>
            <a:r>
              <a:rPr lang="en-US" sz="2400" dirty="0" smtClean="0">
                <a:latin typeface="Berlin Sans FB" pitchFamily="34" charset="0"/>
              </a:rPr>
              <a:t>.</a:t>
            </a:r>
          </a:p>
          <a:p>
            <a:r>
              <a:rPr lang="en-US" sz="2400" dirty="0" err="1">
                <a:latin typeface="Berlin Sans FB" pitchFamily="34" charset="0"/>
              </a:rPr>
              <a:t>Setiap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prosedur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harus</a:t>
            </a:r>
            <a:r>
              <a:rPr lang="en-US" sz="2400" dirty="0">
                <a:latin typeface="Berlin Sans FB" pitchFamily="34" charset="0"/>
              </a:rPr>
              <a:t>:</a:t>
            </a:r>
          </a:p>
          <a:p>
            <a:pPr lvl="1"/>
            <a:r>
              <a:rPr lang="en-US" sz="2000" dirty="0" err="1" smtClean="0">
                <a:latin typeface="Berlin Sans FB" pitchFamily="34" charset="0"/>
              </a:rPr>
              <a:t>Didefinisikan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>
                <a:latin typeface="Berlin Sans FB" pitchFamily="34" charset="0"/>
              </a:rPr>
              <a:t>(</a:t>
            </a:r>
            <a:r>
              <a:rPr lang="en-US" sz="2000" dirty="0" err="1" smtClean="0">
                <a:latin typeface="Berlin Sans FB" pitchFamily="34" charset="0"/>
              </a:rPr>
              <a:t>dibuat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spesifikasinya</a:t>
            </a:r>
            <a:r>
              <a:rPr lang="en-US" sz="2000" dirty="0">
                <a:latin typeface="Berlin Sans FB" pitchFamily="34" charset="0"/>
              </a:rPr>
              <a:t>) </a:t>
            </a:r>
            <a:r>
              <a:rPr lang="en-US" sz="2000" dirty="0" err="1">
                <a:latin typeface="Berlin Sans FB" pitchFamily="34" charset="0"/>
              </a:rPr>
              <a:t>dan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dituliskan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kode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programnya</a:t>
            </a:r>
            <a:endParaRPr lang="en-US" sz="2000" dirty="0">
              <a:latin typeface="Berlin Sans FB" pitchFamily="34" charset="0"/>
            </a:endParaRPr>
          </a:p>
          <a:p>
            <a:pPr lvl="1"/>
            <a:r>
              <a:rPr lang="en-US" sz="2000" dirty="0" err="1" smtClean="0">
                <a:latin typeface="Berlin Sans FB" pitchFamily="34" charset="0"/>
              </a:rPr>
              <a:t>Dipanggil</a:t>
            </a:r>
            <a:r>
              <a:rPr lang="en-US" sz="2000" dirty="0">
                <a:latin typeface="Berlin Sans FB" pitchFamily="34" charset="0"/>
              </a:rPr>
              <a:t>, </a:t>
            </a:r>
            <a:r>
              <a:rPr lang="en-US" sz="2000" dirty="0" err="1">
                <a:latin typeface="Berlin Sans FB" pitchFamily="34" charset="0"/>
              </a:rPr>
              <a:t>pada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saat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eksekusi</a:t>
            </a:r>
            <a:endParaRPr lang="en-US" sz="20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03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Parameter </a:t>
            </a:r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Prosedur</a:t>
            </a:r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Berlin Sans FB" pitchFamily="34" charset="0"/>
              </a:rPr>
              <a:t>Prosedur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Berlin Sans FB" pitchFamily="34" charset="0"/>
              </a:rPr>
              <a:t>t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anpa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Berlin Sans FB" pitchFamily="34" charset="0"/>
              </a:rPr>
              <a:t>parameter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memanfaatkan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nilai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dari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nama-nama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>
                <a:latin typeface="Berlin Sans FB" pitchFamily="34" charset="0"/>
              </a:rPr>
              <a:t>yang </a:t>
            </a:r>
            <a:r>
              <a:rPr lang="en-US" sz="2800" dirty="0" err="1">
                <a:latin typeface="Berlin Sans FB" pitchFamily="34" charset="0"/>
              </a:rPr>
              <a:t>terdefinisi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pada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kamus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global</a:t>
            </a:r>
            <a:r>
              <a:rPr lang="en-US" sz="2800" dirty="0" smtClean="0">
                <a:latin typeface="Berlin Sans FB" pitchFamily="34" charset="0"/>
              </a:rPr>
              <a:t>. </a:t>
            </a:r>
            <a:r>
              <a:rPr lang="en-US" sz="28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800" dirty="0" err="1" smtClean="0">
                <a:latin typeface="Berlin Sans FB" pitchFamily="34" charset="0"/>
                <a:sym typeface="Wingdings" pitchFamily="2" charset="2"/>
              </a:rPr>
              <a:t>harus</a:t>
            </a:r>
            <a:r>
              <a:rPr lang="en-US" sz="2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Berlin Sans FB" pitchFamily="34" charset="0"/>
                <a:sym typeface="Wingdings" pitchFamily="2" charset="2"/>
              </a:rPr>
              <a:t>hati-hati</a:t>
            </a:r>
            <a:r>
              <a:rPr lang="en-US" sz="2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Berlin Sans FB" pitchFamily="34" charset="0"/>
                <a:sym typeface="Wingdings" pitchFamily="2" charset="2"/>
              </a:rPr>
              <a:t>penggunaanya</a:t>
            </a:r>
            <a:r>
              <a:rPr lang="en-US" sz="2800" dirty="0" smtClean="0">
                <a:latin typeface="Berlin Sans FB" pitchFamily="34" charset="0"/>
                <a:sym typeface="Wingdings" pitchFamily="2" charset="2"/>
              </a:rPr>
              <a:t>.</a:t>
            </a:r>
          </a:p>
          <a:p>
            <a:r>
              <a:rPr lang="en-US" sz="2800" dirty="0" err="1">
                <a:latin typeface="Berlin Sans FB" pitchFamily="34" charset="0"/>
              </a:rPr>
              <a:t>Prosedur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Berlin Sans FB" pitchFamily="34" charset="0"/>
              </a:rPr>
              <a:t>berparameter</a:t>
            </a:r>
            <a:r>
              <a:rPr lang="en-US" sz="28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Berlin Sans FB" pitchFamily="34" charset="0"/>
              </a:rPr>
              <a:t>dirancang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agar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sepotong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kode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dapat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dipakai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untuk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nama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parameter yang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berbeda-beda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saat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dieksekusi</a:t>
            </a:r>
            <a:r>
              <a:rPr lang="en-US" sz="2800" dirty="0" smtClean="0">
                <a:latin typeface="Berlin Sans FB" pitchFamily="34" charset="0"/>
              </a:rPr>
              <a:t>.</a:t>
            </a:r>
          </a:p>
          <a:p>
            <a:pPr lvl="1"/>
            <a:r>
              <a:rPr lang="en-US" sz="2400" dirty="0" smtClean="0">
                <a:latin typeface="Berlin Sans FB" pitchFamily="34" charset="0"/>
              </a:rPr>
              <a:t>Parameter </a:t>
            </a:r>
            <a:r>
              <a:rPr lang="en-US" sz="2400" dirty="0">
                <a:latin typeface="Berlin Sans FB" pitchFamily="34" charset="0"/>
              </a:rPr>
              <a:t>yang </a:t>
            </a:r>
            <a:r>
              <a:rPr lang="en-US" sz="2400" dirty="0" err="1">
                <a:latin typeface="Berlin Sans FB" pitchFamily="34" charset="0"/>
              </a:rPr>
              <a:t>dituliskan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pada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definisi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/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spesifikasi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prosedur</a:t>
            </a:r>
            <a:r>
              <a:rPr lang="en-US" sz="2400" dirty="0" smtClean="0">
                <a:latin typeface="Berlin Sans FB" pitchFamily="34" charset="0"/>
              </a:rPr>
              <a:t> = parameter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formal</a:t>
            </a:r>
          </a:p>
          <a:p>
            <a:pPr lvl="1"/>
            <a:r>
              <a:rPr lang="en-US" sz="2400" dirty="0" smtClean="0">
                <a:latin typeface="Berlin Sans FB" pitchFamily="34" charset="0"/>
              </a:rPr>
              <a:t>Parameter </a:t>
            </a:r>
            <a:r>
              <a:rPr lang="en-US" sz="2400" dirty="0">
                <a:latin typeface="Berlin Sans FB" pitchFamily="34" charset="0"/>
              </a:rPr>
              <a:t>yang </a:t>
            </a:r>
            <a:r>
              <a:rPr lang="en-US" sz="2400" dirty="0" err="1">
                <a:latin typeface="Berlin Sans FB" pitchFamily="34" charset="0"/>
              </a:rPr>
              <a:t>dituliskan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pada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pemanggilan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prosedur</a:t>
            </a:r>
            <a:r>
              <a:rPr lang="en-US" sz="2400" dirty="0" smtClean="0">
                <a:latin typeface="Berlin Sans FB" pitchFamily="34" charset="0"/>
              </a:rPr>
              <a:t> = parameter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aktual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02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Tipe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Parameter Formal </a:t>
            </a:r>
            <a:r>
              <a:rPr lang="en-US" sz="3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(u/ </a:t>
            </a:r>
            <a:r>
              <a:rPr lang="en-US" sz="3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definisi</a:t>
            </a:r>
            <a:r>
              <a:rPr lang="en-US" sz="3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Berlin Sans FB" pitchFamily="34" charset="0"/>
              </a:rPr>
              <a:t>Parameter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Input</a:t>
            </a:r>
            <a:r>
              <a:rPr lang="en-US" sz="2800" dirty="0">
                <a:latin typeface="Berlin Sans FB" pitchFamily="34" charset="0"/>
              </a:rPr>
              <a:t>: </a:t>
            </a:r>
            <a:r>
              <a:rPr lang="en-US" sz="2800" dirty="0" err="1" smtClean="0">
                <a:latin typeface="Berlin Sans FB" pitchFamily="34" charset="0"/>
              </a:rPr>
              <a:t>sebagai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masukan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untuk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melakukan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aksi</a:t>
            </a:r>
            <a:r>
              <a:rPr lang="en-US" sz="2800" dirty="0">
                <a:latin typeface="Berlin Sans FB" pitchFamily="34" charset="0"/>
              </a:rPr>
              <a:t> yang </a:t>
            </a:r>
            <a:r>
              <a:rPr lang="en-US" sz="2800" dirty="0" err="1" smtClean="0">
                <a:latin typeface="Berlin Sans FB" pitchFamily="34" charset="0"/>
              </a:rPr>
              <a:t>efektif</a:t>
            </a:r>
            <a:r>
              <a:rPr lang="en-US" sz="2800" dirty="0" smtClean="0">
                <a:latin typeface="Berlin Sans FB" pitchFamily="34" charset="0"/>
              </a:rPr>
              <a:t>.</a:t>
            </a:r>
            <a:endParaRPr lang="en-US" sz="2800" dirty="0">
              <a:latin typeface="Berlin Sans FB" pitchFamily="34" charset="0"/>
            </a:endParaRPr>
          </a:p>
          <a:p>
            <a:r>
              <a:rPr lang="en-US" sz="2800" dirty="0" smtClean="0">
                <a:latin typeface="Berlin Sans FB" pitchFamily="34" charset="0"/>
              </a:rPr>
              <a:t>Parameter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Output</a:t>
            </a:r>
            <a:r>
              <a:rPr lang="en-US" sz="2800" dirty="0">
                <a:latin typeface="Berlin Sans FB" pitchFamily="34" charset="0"/>
              </a:rPr>
              <a:t>: parameter yang </a:t>
            </a:r>
            <a:r>
              <a:rPr lang="en-US" sz="2800" dirty="0" err="1">
                <a:latin typeface="Berlin Sans FB" pitchFamily="34" charset="0"/>
              </a:rPr>
              <a:t>nilainya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dihasilkan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oleh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prosedur</a:t>
            </a:r>
            <a:r>
              <a:rPr lang="en-US" sz="2800" dirty="0">
                <a:latin typeface="Berlin Sans FB" pitchFamily="34" charset="0"/>
              </a:rPr>
              <a:t>. </a:t>
            </a:r>
            <a:r>
              <a:rPr lang="en-US" sz="2800" dirty="0" err="1">
                <a:latin typeface="Berlin Sans FB" pitchFamily="34" charset="0"/>
              </a:rPr>
              <a:t>Hasil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nilai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disimpan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pada</a:t>
            </a:r>
            <a:r>
              <a:rPr lang="en-US" sz="2800" dirty="0">
                <a:latin typeface="Berlin Sans FB" pitchFamily="34" charset="0"/>
              </a:rPr>
              <a:t> parameter output </a:t>
            </a:r>
            <a:r>
              <a:rPr lang="en-US" sz="2800" dirty="0" err="1">
                <a:latin typeface="Berlin Sans FB" pitchFamily="34" charset="0"/>
              </a:rPr>
              <a:t>ini</a:t>
            </a:r>
            <a:r>
              <a:rPr lang="en-US" sz="2800" dirty="0">
                <a:latin typeface="Berlin Sans FB" pitchFamily="34" charset="0"/>
              </a:rPr>
              <a:t>.</a:t>
            </a:r>
          </a:p>
          <a:p>
            <a:r>
              <a:rPr lang="en-US" sz="2800" dirty="0" smtClean="0">
                <a:latin typeface="Berlin Sans FB" pitchFamily="34" charset="0"/>
              </a:rPr>
              <a:t>Parameter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Input/Output</a:t>
            </a:r>
            <a:r>
              <a:rPr lang="en-US" sz="2800" dirty="0">
                <a:latin typeface="Berlin Sans FB" pitchFamily="34" charset="0"/>
              </a:rPr>
              <a:t>: parameter yang </a:t>
            </a:r>
            <a:r>
              <a:rPr lang="en-US" sz="2800" dirty="0" err="1">
                <a:latin typeface="Berlin Sans FB" pitchFamily="34" charset="0"/>
              </a:rPr>
              <a:t>nilainya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diperlukan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prosedur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sebagai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masukan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untuk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melakukan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aksi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err="1">
                <a:latin typeface="Berlin Sans FB" pitchFamily="34" charset="0"/>
              </a:rPr>
              <a:t>dan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pada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akhir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prosedur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dihasilkan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nilai</a:t>
            </a:r>
            <a:r>
              <a:rPr lang="en-US" sz="2800" dirty="0">
                <a:latin typeface="Berlin Sans FB" pitchFamily="34" charset="0"/>
              </a:rPr>
              <a:t> yang </a:t>
            </a:r>
            <a:r>
              <a:rPr lang="en-US" sz="2800" dirty="0" err="1">
                <a:latin typeface="Berlin Sans FB" pitchFamily="34" charset="0"/>
              </a:rPr>
              <a:t>baru</a:t>
            </a:r>
            <a:endParaRPr lang="en-US" sz="20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49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Tipe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Parameter </a:t>
            </a:r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Aktual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(u/ </a:t>
            </a:r>
            <a:r>
              <a:rPr lang="en-US" sz="2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pemanggilan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>
                <a:latin typeface="Berlin Sans FB" pitchFamily="34" charset="0"/>
              </a:rPr>
              <a:t>Parameter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Input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harus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terdefinisi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nilainya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>
                <a:latin typeface="Berlin Sans FB" pitchFamily="34" charset="0"/>
              </a:rPr>
              <a:t>(</a:t>
            </a:r>
            <a:r>
              <a:rPr lang="en-US" sz="2800" dirty="0" err="1">
                <a:latin typeface="Berlin Sans FB" pitchFamily="34" charset="0"/>
              </a:rPr>
              <a:t>karena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dibutuhkan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oleh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prosedur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untuk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menghasilkan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nilai</a:t>
            </a:r>
            <a:r>
              <a:rPr lang="en-US" sz="2800" dirty="0">
                <a:latin typeface="Berlin Sans FB" pitchFamily="34" charset="0"/>
              </a:rPr>
              <a:t>)</a:t>
            </a:r>
          </a:p>
          <a:p>
            <a:r>
              <a:rPr lang="en-US" sz="2800" dirty="0" smtClean="0">
                <a:latin typeface="Berlin Sans FB" pitchFamily="34" charset="0"/>
              </a:rPr>
              <a:t>Parameter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Output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tidak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perlu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terdefinisi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nilainya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karena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nilainya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dihasilkan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oleh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prosedur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dimanfaatkan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oleh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deretan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instruksi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berikutnya</a:t>
            </a:r>
            <a:endParaRPr lang="en-US" sz="2800" dirty="0">
              <a:latin typeface="Berlin Sans FB" pitchFamily="34" charset="0"/>
            </a:endParaRPr>
          </a:p>
          <a:p>
            <a:r>
              <a:rPr lang="en-US" sz="2800" dirty="0" smtClean="0">
                <a:latin typeface="Berlin Sans FB" pitchFamily="34" charset="0"/>
              </a:rPr>
              <a:t>Parameter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Input/Output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harus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terdefinisi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nilainya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nilai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baru</a:t>
            </a:r>
            <a:r>
              <a:rPr lang="en-US" sz="2800" dirty="0" smtClean="0">
                <a:latin typeface="Berlin Sans FB" pitchFamily="34" charset="0"/>
              </a:rPr>
              <a:t> yang </a:t>
            </a:r>
            <a:r>
              <a:rPr lang="en-US" sz="2800" dirty="0" err="1">
                <a:latin typeface="Berlin Sans FB" pitchFamily="34" charset="0"/>
              </a:rPr>
              <a:t>diperoleh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dari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eksekusi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prosedur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dimanfaatkan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oleh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deretan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instruksi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berikutnya</a:t>
            </a:r>
            <a:endParaRPr lang="en-US" sz="2800" dirty="0" smtClean="0">
              <a:latin typeface="Berlin Sans FB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Parameter </a:t>
            </a:r>
            <a:r>
              <a:rPr lang="en-US" sz="2800" dirty="0" err="1">
                <a:solidFill>
                  <a:srgbClr val="FF0000"/>
                </a:solidFill>
                <a:latin typeface="Berlin Sans FB" pitchFamily="34" charset="0"/>
              </a:rPr>
              <a:t>dapat</a:t>
            </a:r>
            <a:r>
              <a:rPr lang="en-US" sz="28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Berlin Sans FB" pitchFamily="34" charset="0"/>
              </a:rPr>
              <a:t>berupa</a:t>
            </a:r>
            <a:r>
              <a:rPr lang="en-US" sz="28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nama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Berlin Sans FB" pitchFamily="34" charset="0"/>
              </a:rPr>
              <a:t>atau</a:t>
            </a:r>
            <a:r>
              <a:rPr lang="en-US" sz="28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harga</a:t>
            </a:r>
            <a:r>
              <a:rPr lang="en-US" sz="2800" dirty="0">
                <a:solidFill>
                  <a:srgbClr val="FF0000"/>
                </a:solidFill>
                <a:latin typeface="Berlin Sans FB" pitchFamily="34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Berlin Sans FB" pitchFamily="34" charset="0"/>
              </a:rPr>
              <a:t>tetapi</a:t>
            </a:r>
            <a:r>
              <a:rPr lang="en-US" sz="28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harus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berupa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nama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jika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parameter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output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. </a:t>
            </a:r>
            <a:endParaRPr lang="en-US" sz="2000" dirty="0">
              <a:solidFill>
                <a:srgbClr val="FF0000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5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Pemanggilan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Prosedur</a:t>
            </a:r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latin typeface="Berlin Sans FB" pitchFamily="34" charset="0"/>
              </a:rPr>
              <a:t>“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memanggil</a:t>
            </a:r>
            <a:r>
              <a:rPr lang="en-US" sz="2800" dirty="0">
                <a:latin typeface="Berlin Sans FB" pitchFamily="34" charset="0"/>
              </a:rPr>
              <a:t>” </a:t>
            </a:r>
            <a:r>
              <a:rPr lang="en-US" sz="2800" dirty="0" err="1">
                <a:latin typeface="Berlin Sans FB" pitchFamily="34" charset="0"/>
              </a:rPr>
              <a:t>prosedur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adalah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menuliskan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nama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prosedur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>
                <a:latin typeface="Berlin Sans FB" pitchFamily="34" charset="0"/>
              </a:rPr>
              <a:t>yang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terdefinisi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dan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memberi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harga-harga</a:t>
            </a:r>
            <a:r>
              <a:rPr lang="en-US" sz="2800" dirty="0">
                <a:latin typeface="Berlin Sans FB" pitchFamily="34" charset="0"/>
              </a:rPr>
              <a:t> yang </a:t>
            </a:r>
            <a:r>
              <a:rPr lang="en-US" sz="2800" dirty="0" err="1">
                <a:latin typeface="Berlin Sans FB" pitchFamily="34" charset="0"/>
              </a:rPr>
              <a:t>dibutuhkan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oleh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prosedur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itu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untuk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dapat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melaksanakan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suatu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aksi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tertentu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r>
              <a:rPr lang="en-US" sz="2800" dirty="0" err="1">
                <a:latin typeface="Berlin Sans FB" pitchFamily="34" charset="0"/>
              </a:rPr>
              <a:t>Sebuah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prosedur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juga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boleh</a:t>
            </a:r>
            <a:r>
              <a:rPr lang="en-US" sz="2800" dirty="0">
                <a:latin typeface="Berlin Sans FB" pitchFamily="34" charset="0"/>
              </a:rPr>
              <a:t> “</a:t>
            </a:r>
            <a:r>
              <a:rPr lang="en-US" sz="2800" dirty="0" err="1">
                <a:latin typeface="Berlin Sans FB" pitchFamily="34" charset="0"/>
              </a:rPr>
              <a:t>memakai</a:t>
            </a:r>
            <a:r>
              <a:rPr lang="en-US" sz="2800" dirty="0">
                <a:latin typeface="Berlin Sans FB" pitchFamily="34" charset="0"/>
              </a:rPr>
              <a:t>” </a:t>
            </a:r>
            <a:r>
              <a:rPr lang="en-US" sz="2800" dirty="0" err="1">
                <a:latin typeface="Berlin Sans FB" pitchFamily="34" charset="0"/>
              </a:rPr>
              <a:t>atau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memanggil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prosedur</a:t>
            </a:r>
            <a:r>
              <a:rPr lang="en-US" sz="2800" dirty="0" smtClean="0">
                <a:latin typeface="Berlin Sans FB" pitchFamily="34" charset="0"/>
              </a:rPr>
              <a:t> lain.</a:t>
            </a:r>
          </a:p>
          <a:p>
            <a:r>
              <a:rPr lang="en-US" sz="2800" dirty="0" err="1" smtClean="0">
                <a:latin typeface="Berlin Sans FB" pitchFamily="34" charset="0"/>
              </a:rPr>
              <a:t>Pada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saat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eksekusi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err="1">
                <a:latin typeface="Berlin Sans FB" pitchFamily="34" charset="0"/>
              </a:rPr>
              <a:t>terjadi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asosiasi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nama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smtClean="0">
                <a:latin typeface="Berlin Sans FB" pitchFamily="34" charset="0"/>
              </a:rPr>
              <a:t>parameter formal </a:t>
            </a:r>
            <a:r>
              <a:rPr lang="en-US" sz="2800" dirty="0" err="1">
                <a:latin typeface="Berlin Sans FB" pitchFamily="34" charset="0"/>
              </a:rPr>
              <a:t>dengan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nama</a:t>
            </a:r>
            <a:r>
              <a:rPr lang="en-US" sz="2800" dirty="0">
                <a:latin typeface="Berlin Sans FB" pitchFamily="34" charset="0"/>
              </a:rPr>
              <a:t> parameter </a:t>
            </a:r>
            <a:r>
              <a:rPr lang="en-US" sz="2800" dirty="0" err="1" smtClean="0">
                <a:latin typeface="Berlin Sans FB" pitchFamily="34" charset="0"/>
              </a:rPr>
              <a:t>aktual</a:t>
            </a:r>
            <a:endParaRPr lang="en-US" sz="2800" dirty="0" smtClean="0">
              <a:latin typeface="Berlin Sans FB" pitchFamily="34" charset="0"/>
            </a:endParaRPr>
          </a:p>
          <a:p>
            <a:pPr lvl="1"/>
            <a:r>
              <a:rPr lang="en-US" sz="2400" dirty="0" err="1">
                <a:latin typeface="Berlin Sans FB" pitchFamily="34" charset="0"/>
              </a:rPr>
              <a:t>Pada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notasi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algoritmik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asosiasi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dilakukan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dengan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cara</a:t>
            </a:r>
            <a:r>
              <a:rPr lang="en-US" sz="2400" dirty="0" smtClean="0">
                <a:latin typeface="Berlin Sans FB" pitchFamily="34" charset="0"/>
              </a:rPr>
              <a:t> “</a:t>
            </a:r>
            <a:r>
              <a:rPr lang="en-US" sz="2400" dirty="0">
                <a:latin typeface="Berlin Sans FB" pitchFamily="34" charset="0"/>
              </a:rPr>
              <a:t>by position”, </a:t>
            </a:r>
            <a:r>
              <a:rPr lang="en-US" sz="2400" dirty="0" err="1">
                <a:latin typeface="Berlin Sans FB" pitchFamily="34" charset="0"/>
              </a:rPr>
              <a:t>urutan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nama</a:t>
            </a:r>
            <a:r>
              <a:rPr lang="en-US" sz="2400" dirty="0">
                <a:latin typeface="Berlin Sans FB" pitchFamily="34" charset="0"/>
              </a:rPr>
              <a:t> parameter </a:t>
            </a:r>
            <a:r>
              <a:rPr lang="en-US" sz="2400" dirty="0" err="1">
                <a:latin typeface="Berlin Sans FB" pitchFamily="34" charset="0"/>
              </a:rPr>
              <a:t>aktual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diasosiasikan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sesuai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dengan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urutan</a:t>
            </a:r>
            <a:r>
              <a:rPr lang="en-US" sz="2400" dirty="0">
                <a:latin typeface="Berlin Sans FB" pitchFamily="34" charset="0"/>
              </a:rPr>
              <a:t> parameter formal</a:t>
            </a:r>
            <a:r>
              <a:rPr lang="en-US" sz="2400" dirty="0" smtClean="0">
                <a:latin typeface="Berlin Sans FB" pitchFamily="34" charset="0"/>
              </a:rPr>
              <a:t>. </a:t>
            </a:r>
            <a:r>
              <a:rPr lang="en-US" sz="2400" dirty="0" err="1" smtClean="0">
                <a:latin typeface="Berlin Sans FB" pitchFamily="34" charset="0"/>
              </a:rPr>
              <a:t>Karena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itu</a:t>
            </a:r>
            <a:r>
              <a:rPr lang="en-US" sz="2400" dirty="0">
                <a:latin typeface="Berlin Sans FB" pitchFamily="34" charset="0"/>
              </a:rPr>
              <a:t>, type </a:t>
            </a:r>
            <a:r>
              <a:rPr lang="en-US" sz="2400" dirty="0" err="1">
                <a:latin typeface="Berlin Sans FB" pitchFamily="34" charset="0"/>
              </a:rPr>
              <a:t>harus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kompatibel</a:t>
            </a:r>
            <a:r>
              <a:rPr lang="en-US" sz="2400" dirty="0">
                <a:latin typeface="Berlin Sans FB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480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Kamus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Lokal</a:t>
            </a:r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err="1" smtClean="0">
                <a:latin typeface="Berlin Sans FB" pitchFamily="34" charset="0"/>
              </a:rPr>
              <a:t>Prosedur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dapat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mempunyai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kamus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lokal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yaitu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pendefinisian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nama</a:t>
            </a:r>
            <a:r>
              <a:rPr lang="en-US" sz="2800" dirty="0">
                <a:latin typeface="Berlin Sans FB" pitchFamily="34" charset="0"/>
              </a:rPr>
              <a:t> yang </a:t>
            </a:r>
            <a:r>
              <a:rPr lang="en-US" sz="2800" dirty="0" err="1">
                <a:latin typeface="Berlin Sans FB" pitchFamily="34" charset="0"/>
              </a:rPr>
              <a:t>dipakai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hanya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berlaku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dalam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ruang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lingkup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prosedur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tersebut</a:t>
            </a:r>
            <a:endParaRPr lang="en-US" sz="2800" dirty="0">
              <a:latin typeface="Berlin Sans FB" pitchFamily="34" charset="0"/>
            </a:endParaRPr>
          </a:p>
          <a:p>
            <a:r>
              <a:rPr lang="en-US" sz="2800" dirty="0" err="1" smtClean="0">
                <a:latin typeface="Berlin Sans FB" pitchFamily="34" charset="0"/>
              </a:rPr>
              <a:t>Jika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nama</a:t>
            </a:r>
            <a:r>
              <a:rPr lang="en-US" sz="2800" dirty="0">
                <a:latin typeface="Berlin Sans FB" pitchFamily="34" charset="0"/>
              </a:rPr>
              <a:t> yang </a:t>
            </a:r>
            <a:r>
              <a:rPr lang="en-US" sz="2800" dirty="0" err="1">
                <a:latin typeface="Berlin Sans FB" pitchFamily="34" charset="0"/>
              </a:rPr>
              <a:t>dipakai</a:t>
            </a:r>
            <a:r>
              <a:rPr lang="en-US" sz="2800" dirty="0">
                <a:latin typeface="Berlin Sans FB" pitchFamily="34" charset="0"/>
              </a:rPr>
              <a:t> di </a:t>
            </a:r>
            <a:r>
              <a:rPr lang="en-US" sz="2800" dirty="0" err="1">
                <a:latin typeface="Berlin Sans FB" pitchFamily="34" charset="0"/>
              </a:rPr>
              <a:t>dalam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prosedur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tidak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terdefinisi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dalam</a:t>
            </a:r>
            <a:r>
              <a:rPr lang="en-US" sz="2800" dirty="0">
                <a:latin typeface="Berlin Sans FB" pitchFamily="34" charset="0"/>
              </a:rPr>
              <a:t> list parameter formal </a:t>
            </a:r>
            <a:r>
              <a:rPr lang="en-US" sz="2800" dirty="0" err="1">
                <a:latin typeface="Berlin Sans FB" pitchFamily="34" charset="0"/>
              </a:rPr>
              <a:t>atau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dalam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kamus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lokal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err="1">
                <a:latin typeface="Berlin Sans FB" pitchFamily="34" charset="0"/>
              </a:rPr>
              <a:t>maka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nama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tersebut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harus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sudah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terdefinisi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pada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prosedur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>
                <a:latin typeface="Berlin Sans FB" pitchFamily="34" charset="0"/>
              </a:rPr>
              <a:t>yang </a:t>
            </a:r>
            <a:r>
              <a:rPr lang="en-US" sz="2800" dirty="0" err="1">
                <a:latin typeface="Berlin Sans FB" pitchFamily="34" charset="0"/>
              </a:rPr>
              <a:t>memakainya</a:t>
            </a:r>
            <a:endParaRPr lang="en-US" sz="2800" dirty="0">
              <a:latin typeface="Berlin Sans FB" pitchFamily="34" charset="0"/>
            </a:endParaRPr>
          </a:p>
          <a:p>
            <a:r>
              <a:rPr lang="en-US" sz="2800" dirty="0" err="1" smtClean="0">
                <a:latin typeface="Berlin Sans FB" pitchFamily="34" charset="0"/>
              </a:rPr>
              <a:t>Penulisan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kamus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lokal</a:t>
            </a:r>
            <a:r>
              <a:rPr lang="en-US" sz="2800" dirty="0">
                <a:latin typeface="Berlin Sans FB" pitchFamily="34" charset="0"/>
              </a:rPr>
              <a:t> = </a:t>
            </a:r>
            <a:r>
              <a:rPr lang="en-US" sz="2800" dirty="0" err="1">
                <a:latin typeface="Berlin Sans FB" pitchFamily="34" charset="0"/>
              </a:rPr>
              <a:t>kamus</a:t>
            </a:r>
            <a:r>
              <a:rPr lang="en-US" sz="2800" dirty="0">
                <a:latin typeface="Berlin Sans FB" pitchFamily="34" charset="0"/>
              </a:rPr>
              <a:t> global, </a:t>
            </a:r>
            <a:r>
              <a:rPr lang="en-US" sz="2800" dirty="0" err="1">
                <a:latin typeface="Berlin Sans FB" pitchFamily="34" charset="0"/>
              </a:rPr>
              <a:t>bedanya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adalah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lingkup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berlakunya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nama</a:t>
            </a:r>
            <a:r>
              <a:rPr lang="en-US" sz="2800" dirty="0">
                <a:latin typeface="Berlin Sans FB" pitchFamily="34" charset="0"/>
              </a:rPr>
              <a:t> yang </a:t>
            </a:r>
            <a:r>
              <a:rPr lang="en-US" sz="2800" dirty="0" err="1">
                <a:latin typeface="Berlin Sans FB" pitchFamily="34" charset="0"/>
              </a:rPr>
              <a:t>didefinisikan</a:t>
            </a:r>
            <a:endParaRPr lang="en-US" sz="2800" dirty="0">
              <a:latin typeface="Berlin Sans FB" pitchFamily="34" charset="0"/>
            </a:endParaRPr>
          </a:p>
          <a:p>
            <a:pPr lvl="1"/>
            <a:r>
              <a:rPr lang="en-US" sz="2400" dirty="0" err="1" smtClean="0">
                <a:latin typeface="Berlin Sans FB" pitchFamily="34" charset="0"/>
              </a:rPr>
              <a:t>Pada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kamus</a:t>
            </a:r>
            <a:r>
              <a:rPr lang="en-US" sz="2400" dirty="0">
                <a:latin typeface="Berlin Sans FB" pitchFamily="34" charset="0"/>
              </a:rPr>
              <a:t> “global”, </a:t>
            </a:r>
            <a:r>
              <a:rPr lang="en-US" sz="2400" dirty="0" err="1">
                <a:latin typeface="Berlin Sans FB" pitchFamily="34" charset="0"/>
              </a:rPr>
              <a:t>nama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berlaku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untuk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program </a:t>
            </a:r>
            <a:r>
              <a:rPr lang="en-US" sz="2400" dirty="0" err="1">
                <a:latin typeface="Berlin Sans FB" pitchFamily="34" charset="0"/>
              </a:rPr>
              <a:t>dan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semua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prosedur</a:t>
            </a:r>
            <a:r>
              <a:rPr lang="en-US" sz="2400" dirty="0" smtClean="0">
                <a:latin typeface="Berlin Sans FB" pitchFamily="34" charset="0"/>
              </a:rPr>
              <a:t>/</a:t>
            </a:r>
            <a:r>
              <a:rPr lang="en-US" sz="2400" dirty="0" err="1" smtClean="0">
                <a:latin typeface="Berlin Sans FB" pitchFamily="34" charset="0"/>
              </a:rPr>
              <a:t>fungsi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>
                <a:latin typeface="Berlin Sans FB" pitchFamily="34" charset="0"/>
              </a:rPr>
              <a:t>yang </a:t>
            </a:r>
            <a:r>
              <a:rPr lang="en-US" sz="2400" dirty="0" err="1">
                <a:latin typeface="Berlin Sans FB" pitchFamily="34" charset="0"/>
              </a:rPr>
              <a:t>didefinisikan</a:t>
            </a:r>
            <a:endParaRPr lang="en-US" sz="2400" dirty="0">
              <a:latin typeface="Berlin Sans FB" pitchFamily="34" charset="0"/>
            </a:endParaRPr>
          </a:p>
          <a:p>
            <a:pPr lvl="1"/>
            <a:r>
              <a:rPr lang="en-US" sz="2400" dirty="0" err="1" smtClean="0">
                <a:latin typeface="Berlin Sans FB" pitchFamily="34" charset="0"/>
              </a:rPr>
              <a:t>Pada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kamus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lokal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nama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berlaku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untuk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prosedur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/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fungsi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bersangkutan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prosedur</a:t>
            </a:r>
            <a:r>
              <a:rPr lang="en-US" sz="2400" dirty="0">
                <a:latin typeface="Berlin Sans FB" pitchFamily="34" charset="0"/>
              </a:rPr>
              <a:t>/</a:t>
            </a:r>
            <a:r>
              <a:rPr lang="en-US" sz="2400" dirty="0" err="1">
                <a:latin typeface="Berlin Sans FB" pitchFamily="34" charset="0"/>
              </a:rPr>
              <a:t>fungsi</a:t>
            </a:r>
            <a:r>
              <a:rPr lang="en-US" sz="2400" dirty="0">
                <a:latin typeface="Berlin Sans FB" pitchFamily="34" charset="0"/>
              </a:rPr>
              <a:t> yang </a:t>
            </a:r>
            <a:r>
              <a:rPr lang="en-US" sz="2400" dirty="0" err="1">
                <a:latin typeface="Berlin Sans FB" pitchFamily="34" charset="0"/>
              </a:rPr>
              <a:t>didefinisikan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smtClean="0">
                <a:latin typeface="Berlin Sans FB" pitchFamily="34" charset="0"/>
              </a:rPr>
              <a:t>di </a:t>
            </a:r>
            <a:r>
              <a:rPr lang="en-US" sz="2400" dirty="0" err="1" smtClean="0">
                <a:latin typeface="Berlin Sans FB" pitchFamily="34" charset="0"/>
              </a:rPr>
              <a:t>dalamnya</a:t>
            </a:r>
            <a:endParaRPr lang="en-US" sz="20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08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</TotalTime>
  <Words>950</Words>
  <Application>Microsoft Office PowerPoint</Application>
  <PresentationFormat>On-screen Show (4:3)</PresentationFormat>
  <Paragraphs>88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Prosedur</vt:lpstr>
      <vt:lpstr>Definisi Prosedur</vt:lpstr>
      <vt:lpstr>Prosedur vs Fungsi</vt:lpstr>
      <vt:lpstr>Pendefinisian dan Pemanggilan Prosedur</vt:lpstr>
      <vt:lpstr>Parameter Prosedur</vt:lpstr>
      <vt:lpstr>Tipe Parameter Formal (u/ definisi)</vt:lpstr>
      <vt:lpstr>Tipe Parameter Aktual (u/ pemanggilan)</vt:lpstr>
      <vt:lpstr>Pemanggilan Prosedur</vt:lpstr>
      <vt:lpstr>Kamus Lokal</vt:lpstr>
      <vt:lpstr>Program yang Moduler</vt:lpstr>
      <vt:lpstr>Notasi Algoritmik untuk Pendefinisian Prosedur (1)</vt:lpstr>
      <vt:lpstr>Notasi Algoritmik untuk Pendefinisian Prosedur (2)</vt:lpstr>
      <vt:lpstr>Notasi Algoritmik untuk Pemanggilan Prosedur (1)</vt:lpstr>
      <vt:lpstr>Notasi Algoritmik untuk Pemanggilan Prosedur (2)</vt:lpstr>
      <vt:lpstr>Contoh: Prosedur Tukar</vt:lpstr>
      <vt:lpstr>Program Prosedur Tukar</vt:lpstr>
      <vt:lpstr>Translasi ke Bahasa C</vt:lpstr>
      <vt:lpstr>Tugas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Perkenalan  Dasar Pemrograman</dc:title>
  <dc:creator>Moses</dc:creator>
  <cp:lastModifiedBy>Junta</cp:lastModifiedBy>
  <cp:revision>96</cp:revision>
  <dcterms:created xsi:type="dcterms:W3CDTF">2013-01-16T09:39:24Z</dcterms:created>
  <dcterms:modified xsi:type="dcterms:W3CDTF">2013-12-18T07:02:15Z</dcterms:modified>
</cp:coreProperties>
</file>