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81" r:id="rId4"/>
    <p:sldId id="290" r:id="rId5"/>
    <p:sldId id="287" r:id="rId6"/>
    <p:sldId id="291" r:id="rId7"/>
    <p:sldId id="286" r:id="rId8"/>
    <p:sldId id="289" r:id="rId9"/>
    <p:sldId id="288" r:id="rId10"/>
    <p:sldId id="293" r:id="rId11"/>
    <p:sldId id="306" r:id="rId12"/>
    <p:sldId id="309" r:id="rId13"/>
    <p:sldId id="308" r:id="rId14"/>
    <p:sldId id="310" r:id="rId15"/>
    <p:sldId id="307" r:id="rId16"/>
    <p:sldId id="319" r:id="rId17"/>
    <p:sldId id="320" r:id="rId18"/>
    <p:sldId id="325" r:id="rId19"/>
    <p:sldId id="321" r:id="rId20"/>
    <p:sldId id="322" r:id="rId21"/>
    <p:sldId id="326" r:id="rId22"/>
    <p:sldId id="323" r:id="rId23"/>
    <p:sldId id="327" r:id="rId24"/>
    <p:sldId id="328" r:id="rId25"/>
    <p:sldId id="329" r:id="rId26"/>
    <p:sldId id="324" r:id="rId27"/>
    <p:sldId id="330" r:id="rId28"/>
    <p:sldId id="331" r:id="rId29"/>
    <p:sldId id="332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D1D83-284C-44DD-9EFD-ECE38BA4CE5A}" type="doc">
      <dgm:prSet loTypeId="urn:microsoft.com/office/officeart/2005/8/layout/hProcess10#1" loCatId="process" qsTypeId="urn:microsoft.com/office/officeart/2005/8/quickstyle/simple3" qsCatId="simple" csTypeId="urn:microsoft.com/office/officeart/2005/8/colors/colorful5" csCatId="colorful" phldr="1"/>
      <dgm:spPr/>
    </dgm:pt>
    <dgm:pt modelId="{F4FF6E25-E4BF-4A3A-A478-8ED374956B92}">
      <dgm:prSet phldrT="[Text]" custT="1"/>
      <dgm:spPr/>
      <dgm:t>
        <a:bodyPr/>
        <a:lstStyle/>
        <a:p>
          <a:r>
            <a:rPr lang="id-ID" sz="2400" b="1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Input</a:t>
          </a:r>
          <a:r>
            <a:rPr lang="id-ID" sz="2400" b="1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/>
          </a:r>
          <a:br>
            <a:rPr lang="id-ID" sz="2400" b="1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</a:br>
          <a:r>
            <a:rPr lang="id-ID" sz="1800" b="0" dirty="0" smtClean="0">
              <a:effectLst/>
              <a:latin typeface="Calibri" pitchFamily="34" charset="0"/>
              <a:cs typeface="Calibri" pitchFamily="34" charset="0"/>
            </a:rPr>
            <a:t>(Data)</a:t>
          </a:r>
          <a:endParaRPr lang="id-ID" sz="1800" b="0" dirty="0">
            <a:effectLst/>
            <a:latin typeface="Calibri" pitchFamily="34" charset="0"/>
            <a:cs typeface="Calibri" pitchFamily="34" charset="0"/>
          </a:endParaRPr>
        </a:p>
      </dgm:t>
    </dgm:pt>
    <dgm:pt modelId="{C41F9537-146E-4A1F-932B-484CA3A32178}" type="parTrans" cxnId="{1844CBFB-67DC-40AC-AE23-7DD7D62D1459}">
      <dgm:prSet/>
      <dgm:spPr/>
      <dgm:t>
        <a:bodyPr/>
        <a:lstStyle/>
        <a:p>
          <a:endParaRPr lang="id-ID"/>
        </a:p>
      </dgm:t>
    </dgm:pt>
    <dgm:pt modelId="{251A6CF7-F073-48F8-9907-2F09B280EB84}" type="sibTrans" cxnId="{1844CBFB-67DC-40AC-AE23-7DD7D62D1459}">
      <dgm:prSet/>
      <dgm:spPr/>
      <dgm:t>
        <a:bodyPr/>
        <a:lstStyle/>
        <a:p>
          <a:endParaRPr lang="id-ID"/>
        </a:p>
      </dgm:t>
    </dgm:pt>
    <dgm:pt modelId="{E5BB5C2A-1AC5-4AE9-BA4D-5FDCEA88FC79}">
      <dgm:prSet phldrT="[Text]" custT="1"/>
      <dgm:spPr/>
      <dgm:t>
        <a:bodyPr/>
        <a:lstStyle/>
        <a:p>
          <a:r>
            <a:rPr lang="id-ID" sz="2400" b="1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Metode</a:t>
          </a:r>
          <a:br>
            <a:rPr lang="id-ID" sz="2400" b="1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</a:br>
          <a:r>
            <a:rPr lang="id-ID" sz="1800" b="0" dirty="0" smtClean="0">
              <a:effectLst/>
              <a:latin typeface="Calibri" pitchFamily="34" charset="0"/>
              <a:cs typeface="Calibri" pitchFamily="34" charset="0"/>
            </a:rPr>
            <a:t>(Algoritma Data Mining)</a:t>
          </a:r>
          <a:endParaRPr lang="id-ID" sz="1800" b="0" dirty="0">
            <a:effectLst/>
            <a:latin typeface="Calibri" pitchFamily="34" charset="0"/>
            <a:cs typeface="Calibri" pitchFamily="34" charset="0"/>
          </a:endParaRPr>
        </a:p>
      </dgm:t>
    </dgm:pt>
    <dgm:pt modelId="{48673825-1B99-4B1B-9235-721AD2783D98}" type="parTrans" cxnId="{54DA05A4-4EDB-409F-BACD-D4D1CF6DF717}">
      <dgm:prSet/>
      <dgm:spPr/>
      <dgm:t>
        <a:bodyPr/>
        <a:lstStyle/>
        <a:p>
          <a:endParaRPr lang="id-ID"/>
        </a:p>
      </dgm:t>
    </dgm:pt>
    <dgm:pt modelId="{6140B04B-B64C-4385-A943-620D62003DBA}" type="sibTrans" cxnId="{54DA05A4-4EDB-409F-BACD-D4D1CF6DF717}">
      <dgm:prSet/>
      <dgm:spPr/>
      <dgm:t>
        <a:bodyPr/>
        <a:lstStyle/>
        <a:p>
          <a:endParaRPr lang="id-ID"/>
        </a:p>
      </dgm:t>
    </dgm:pt>
    <dgm:pt modelId="{DEBA2456-0114-419B-8831-1598B85B7E6C}">
      <dgm:prSet phldrT="[Text]" custT="1"/>
      <dgm:spPr/>
      <dgm:t>
        <a:bodyPr/>
        <a:lstStyle/>
        <a:p>
          <a:r>
            <a:rPr lang="id-ID" sz="2400" b="1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Output</a:t>
          </a:r>
          <a:r>
            <a:rPr lang="id-ID" sz="2400" b="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 </a:t>
          </a:r>
          <a:br>
            <a:rPr lang="id-ID" sz="2400" b="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</a:br>
          <a:r>
            <a:rPr lang="id-ID" sz="1800" b="0" dirty="0" smtClean="0">
              <a:effectLst/>
              <a:latin typeface="Calibri" pitchFamily="34" charset="0"/>
              <a:cs typeface="Calibri" pitchFamily="34" charset="0"/>
            </a:rPr>
            <a:t>(Pola/Model/</a:t>
          </a:r>
          <a:br>
            <a:rPr lang="id-ID" sz="1800" b="0" dirty="0" smtClean="0">
              <a:effectLst/>
              <a:latin typeface="Calibri" pitchFamily="34" charset="0"/>
              <a:cs typeface="Calibri" pitchFamily="34" charset="0"/>
            </a:rPr>
          </a:br>
          <a:r>
            <a:rPr lang="id-ID" sz="1800" b="0" dirty="0" smtClean="0">
              <a:effectLst/>
              <a:latin typeface="Calibri" pitchFamily="34" charset="0"/>
              <a:cs typeface="Calibri" pitchFamily="34" charset="0"/>
            </a:rPr>
            <a:t>Knowledge)</a:t>
          </a:r>
          <a:endParaRPr lang="id-ID" sz="1800" b="0" dirty="0">
            <a:effectLst/>
            <a:latin typeface="Calibri" pitchFamily="34" charset="0"/>
            <a:cs typeface="Calibri" pitchFamily="34" charset="0"/>
          </a:endParaRPr>
        </a:p>
      </dgm:t>
    </dgm:pt>
    <dgm:pt modelId="{15238DB3-2C28-4DC6-B643-D5BC9D4A08DF}" type="parTrans" cxnId="{BA0037B4-797A-4449-8185-FBA661D5AF8E}">
      <dgm:prSet/>
      <dgm:spPr/>
      <dgm:t>
        <a:bodyPr/>
        <a:lstStyle/>
        <a:p>
          <a:endParaRPr lang="id-ID"/>
        </a:p>
      </dgm:t>
    </dgm:pt>
    <dgm:pt modelId="{9ED6EE63-48B4-4AF5-B486-ADEDDE75D3DE}" type="sibTrans" cxnId="{BA0037B4-797A-4449-8185-FBA661D5AF8E}">
      <dgm:prSet/>
      <dgm:spPr/>
      <dgm:t>
        <a:bodyPr/>
        <a:lstStyle/>
        <a:p>
          <a:endParaRPr lang="id-ID"/>
        </a:p>
      </dgm:t>
    </dgm:pt>
    <dgm:pt modelId="{8FFC3E55-B4E6-457A-9E45-5303238A0D67}">
      <dgm:prSet phldrT="[Text]" custT="1"/>
      <dgm:spPr/>
      <dgm:t>
        <a:bodyPr/>
        <a:lstStyle/>
        <a:p>
          <a:r>
            <a:rPr lang="id-ID" sz="2400" b="1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Evaluation</a:t>
          </a:r>
          <a:r>
            <a:rPr lang="id-ID" sz="2400" b="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 </a:t>
          </a:r>
          <a:r>
            <a:rPr lang="id-ID" sz="2400" b="0" dirty="0" smtClean="0">
              <a:effectLst/>
              <a:latin typeface="Calibri" pitchFamily="34" charset="0"/>
              <a:cs typeface="Calibri" pitchFamily="34" charset="0"/>
            </a:rPr>
            <a:t/>
          </a:r>
          <a:br>
            <a:rPr lang="id-ID" sz="2400" b="0" dirty="0" smtClean="0">
              <a:effectLst/>
              <a:latin typeface="Calibri" pitchFamily="34" charset="0"/>
              <a:cs typeface="Calibri" pitchFamily="34" charset="0"/>
            </a:rPr>
          </a:br>
          <a:r>
            <a:rPr lang="id-ID" sz="1800" b="0" dirty="0" smtClean="0">
              <a:effectLst/>
              <a:latin typeface="Calibri" pitchFamily="34" charset="0"/>
              <a:cs typeface="Calibri" pitchFamily="34" charset="0"/>
            </a:rPr>
            <a:t>(Akurasi, AUC, RMSE, </a:t>
          </a:r>
          <a:r>
            <a:rPr lang="id-ID" sz="1800" b="0" dirty="0" err="1" smtClean="0">
              <a:effectLst/>
              <a:latin typeface="Calibri" pitchFamily="34" charset="0"/>
              <a:cs typeface="Calibri" pitchFamily="34" charset="0"/>
            </a:rPr>
            <a:t>etc</a:t>
          </a:r>
          <a:r>
            <a:rPr lang="id-ID" sz="1800" b="0" dirty="0" smtClean="0">
              <a:effectLst/>
              <a:latin typeface="Calibri" pitchFamily="34" charset="0"/>
              <a:cs typeface="Calibri" pitchFamily="34" charset="0"/>
            </a:rPr>
            <a:t>)</a:t>
          </a:r>
          <a:endParaRPr lang="id-ID" sz="1800" b="0" dirty="0">
            <a:effectLst/>
            <a:latin typeface="Calibri" pitchFamily="34" charset="0"/>
            <a:cs typeface="Calibri" pitchFamily="34" charset="0"/>
          </a:endParaRPr>
        </a:p>
      </dgm:t>
    </dgm:pt>
    <dgm:pt modelId="{DE37DEC8-1D34-41BF-A730-E1302BECCADC}" type="parTrans" cxnId="{393D3DE3-D800-48DB-9583-C3CD70D02551}">
      <dgm:prSet/>
      <dgm:spPr/>
      <dgm:t>
        <a:bodyPr/>
        <a:lstStyle/>
        <a:p>
          <a:endParaRPr lang="id-ID"/>
        </a:p>
      </dgm:t>
    </dgm:pt>
    <dgm:pt modelId="{26B0DE46-9EE8-4989-A3AA-E5048C05EFAD}" type="sibTrans" cxnId="{393D3DE3-D800-48DB-9583-C3CD70D02551}">
      <dgm:prSet/>
      <dgm:spPr/>
      <dgm:t>
        <a:bodyPr/>
        <a:lstStyle/>
        <a:p>
          <a:endParaRPr lang="id-ID"/>
        </a:p>
      </dgm:t>
    </dgm:pt>
    <dgm:pt modelId="{CC8A2AE1-A7D0-4B30-90F8-E9C2A3DD82FF}" type="pres">
      <dgm:prSet presAssocID="{D82D1D83-284C-44DD-9EFD-ECE38BA4CE5A}" presName="Name0" presStyleCnt="0">
        <dgm:presLayoutVars>
          <dgm:dir/>
          <dgm:resizeHandles val="exact"/>
        </dgm:presLayoutVars>
      </dgm:prSet>
      <dgm:spPr/>
    </dgm:pt>
    <dgm:pt modelId="{3FF2D7AC-1439-4634-8741-DF82FA267305}" type="pres">
      <dgm:prSet presAssocID="{F4FF6E25-E4BF-4A3A-A478-8ED374956B92}" presName="composite" presStyleCnt="0"/>
      <dgm:spPr/>
    </dgm:pt>
    <dgm:pt modelId="{557DC1F0-74B2-480B-9AA7-C94AF2937C30}" type="pres">
      <dgm:prSet presAssocID="{F4FF6E25-E4BF-4A3A-A478-8ED374956B92}" presName="imagSh" presStyleLbl="b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1000" r="-21000"/>
          </a:stretch>
        </a:blipFill>
      </dgm:spPr>
    </dgm:pt>
    <dgm:pt modelId="{9834F6CD-5280-484F-B60E-1E213A8C49AF}" type="pres">
      <dgm:prSet presAssocID="{F4FF6E25-E4BF-4A3A-A478-8ED374956B92}" presName="txNode" presStyleLbl="node1" presStyleIdx="0" presStyleCnt="4" custScaleX="11637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1EE5767-966F-40CA-82D8-9FD446AD3513}" type="pres">
      <dgm:prSet presAssocID="{251A6CF7-F073-48F8-9907-2F09B280EB84}" presName="sibTrans" presStyleLbl="sibTrans2D1" presStyleIdx="0" presStyleCnt="3"/>
      <dgm:spPr/>
      <dgm:t>
        <a:bodyPr/>
        <a:lstStyle/>
        <a:p>
          <a:endParaRPr lang="id-ID"/>
        </a:p>
      </dgm:t>
    </dgm:pt>
    <dgm:pt modelId="{E022EF6B-CFF5-4F11-8D9E-BF3B2E0B4C6C}" type="pres">
      <dgm:prSet presAssocID="{251A6CF7-F073-48F8-9907-2F09B280EB84}" presName="connTx" presStyleLbl="sibTrans2D1" presStyleIdx="0" presStyleCnt="3"/>
      <dgm:spPr/>
      <dgm:t>
        <a:bodyPr/>
        <a:lstStyle/>
        <a:p>
          <a:endParaRPr lang="id-ID"/>
        </a:p>
      </dgm:t>
    </dgm:pt>
    <dgm:pt modelId="{865F35DD-F702-4973-917E-886CA09B0D49}" type="pres">
      <dgm:prSet presAssocID="{E5BB5C2A-1AC5-4AE9-BA4D-5FDCEA88FC79}" presName="composite" presStyleCnt="0"/>
      <dgm:spPr/>
    </dgm:pt>
    <dgm:pt modelId="{5E5A3162-D62F-41D7-8F91-6DFCB1A86A9C}" type="pres">
      <dgm:prSet presAssocID="{E5BB5C2A-1AC5-4AE9-BA4D-5FDCEA88FC79}" presName="imagSh" presStyleLbl="b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4000" r="-14000"/>
          </a:stretch>
        </a:blipFill>
      </dgm:spPr>
    </dgm:pt>
    <dgm:pt modelId="{ABFE0E57-F395-4DE5-94E1-5C956F356B88}" type="pres">
      <dgm:prSet presAssocID="{E5BB5C2A-1AC5-4AE9-BA4D-5FDCEA88FC79}" presName="txNode" presStyleLbl="node1" presStyleIdx="1" presStyleCnt="4" custScaleX="11727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D88BC18-F59C-422E-B048-3ABD1D0E1F14}" type="pres">
      <dgm:prSet presAssocID="{6140B04B-B64C-4385-A943-620D62003DBA}" presName="sibTrans" presStyleLbl="sibTrans2D1" presStyleIdx="1" presStyleCnt="3"/>
      <dgm:spPr/>
      <dgm:t>
        <a:bodyPr/>
        <a:lstStyle/>
        <a:p>
          <a:endParaRPr lang="id-ID"/>
        </a:p>
      </dgm:t>
    </dgm:pt>
    <dgm:pt modelId="{32A28748-492C-4001-B321-97D410D8AEA7}" type="pres">
      <dgm:prSet presAssocID="{6140B04B-B64C-4385-A943-620D62003DBA}" presName="connTx" presStyleLbl="sibTrans2D1" presStyleIdx="1" presStyleCnt="3"/>
      <dgm:spPr/>
      <dgm:t>
        <a:bodyPr/>
        <a:lstStyle/>
        <a:p>
          <a:endParaRPr lang="id-ID"/>
        </a:p>
      </dgm:t>
    </dgm:pt>
    <dgm:pt modelId="{3D4C0E6D-05D0-49B3-9250-CD6B4E5189F6}" type="pres">
      <dgm:prSet presAssocID="{DEBA2456-0114-419B-8831-1598B85B7E6C}" presName="composite" presStyleCnt="0"/>
      <dgm:spPr/>
    </dgm:pt>
    <dgm:pt modelId="{4D90948A-8E04-4233-ADF7-1E90F212F452}" type="pres">
      <dgm:prSet presAssocID="{DEBA2456-0114-419B-8831-1598B85B7E6C}" presName="imagSh" presStyleLbl="b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5000" r="-35000"/>
          </a:stretch>
        </a:blipFill>
      </dgm:spPr>
    </dgm:pt>
    <dgm:pt modelId="{3DC81AB5-6223-4D26-B903-7D6E2F663A3B}" type="pres">
      <dgm:prSet presAssocID="{DEBA2456-0114-419B-8831-1598B85B7E6C}" presName="txNode" presStyleLbl="node1" presStyleIdx="2" presStyleCnt="4" custScaleX="11765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A2D1533-6974-43EC-A5AA-F3C947BB5F87}" type="pres">
      <dgm:prSet presAssocID="{9ED6EE63-48B4-4AF5-B486-ADEDDE75D3DE}" presName="sibTrans" presStyleLbl="sibTrans2D1" presStyleIdx="2" presStyleCnt="3"/>
      <dgm:spPr/>
      <dgm:t>
        <a:bodyPr/>
        <a:lstStyle/>
        <a:p>
          <a:endParaRPr lang="id-ID"/>
        </a:p>
      </dgm:t>
    </dgm:pt>
    <dgm:pt modelId="{11C94143-7744-42B6-89AB-9B0B25A2812F}" type="pres">
      <dgm:prSet presAssocID="{9ED6EE63-48B4-4AF5-B486-ADEDDE75D3DE}" presName="connTx" presStyleLbl="sibTrans2D1" presStyleIdx="2" presStyleCnt="3"/>
      <dgm:spPr/>
      <dgm:t>
        <a:bodyPr/>
        <a:lstStyle/>
        <a:p>
          <a:endParaRPr lang="id-ID"/>
        </a:p>
      </dgm:t>
    </dgm:pt>
    <dgm:pt modelId="{CFD980F8-4A5B-4C9B-B5ED-6E43AEA1FF86}" type="pres">
      <dgm:prSet presAssocID="{8FFC3E55-B4E6-457A-9E45-5303238A0D67}" presName="composite" presStyleCnt="0"/>
      <dgm:spPr/>
    </dgm:pt>
    <dgm:pt modelId="{004CFFD5-5EA5-424D-81D9-5A63A5306412}" type="pres">
      <dgm:prSet presAssocID="{8FFC3E55-B4E6-457A-9E45-5303238A0D67}" presName="imagSh" presStyleLbl="b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0" r="-30000"/>
          </a:stretch>
        </a:blipFill>
      </dgm:spPr>
    </dgm:pt>
    <dgm:pt modelId="{18892D23-1B4B-4CEF-8215-B0C526D6D4EB}" type="pres">
      <dgm:prSet presAssocID="{8FFC3E55-B4E6-457A-9E45-5303238A0D67}" presName="txNode" presStyleLbl="node1" presStyleIdx="3" presStyleCnt="4" custScaleX="11160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75CFBD7-F8A9-46E9-BFC8-AC74E2E45CFD}" type="presOf" srcId="{D82D1D83-284C-44DD-9EFD-ECE38BA4CE5A}" destId="{CC8A2AE1-A7D0-4B30-90F8-E9C2A3DD82FF}" srcOrd="0" destOrd="0" presId="urn:microsoft.com/office/officeart/2005/8/layout/hProcess10#1"/>
    <dgm:cxn modelId="{88C0F66D-96AD-40E5-AE7A-F0FFA22AC210}" type="presOf" srcId="{6140B04B-B64C-4385-A943-620D62003DBA}" destId="{32A28748-492C-4001-B321-97D410D8AEA7}" srcOrd="1" destOrd="0" presId="urn:microsoft.com/office/officeart/2005/8/layout/hProcess10#1"/>
    <dgm:cxn modelId="{11623C4C-59E5-4EE7-84B1-951A27F7682D}" type="presOf" srcId="{6140B04B-B64C-4385-A943-620D62003DBA}" destId="{7D88BC18-F59C-422E-B048-3ABD1D0E1F14}" srcOrd="0" destOrd="0" presId="urn:microsoft.com/office/officeart/2005/8/layout/hProcess10#1"/>
    <dgm:cxn modelId="{57C283D3-C1D9-421C-B8A1-C27C301A1C72}" type="presOf" srcId="{9ED6EE63-48B4-4AF5-B486-ADEDDE75D3DE}" destId="{8A2D1533-6974-43EC-A5AA-F3C947BB5F87}" srcOrd="0" destOrd="0" presId="urn:microsoft.com/office/officeart/2005/8/layout/hProcess10#1"/>
    <dgm:cxn modelId="{0C51B14B-25C6-4F63-A0AE-864764EE64A5}" type="presOf" srcId="{251A6CF7-F073-48F8-9907-2F09B280EB84}" destId="{E022EF6B-CFF5-4F11-8D9E-BF3B2E0B4C6C}" srcOrd="1" destOrd="0" presId="urn:microsoft.com/office/officeart/2005/8/layout/hProcess10#1"/>
    <dgm:cxn modelId="{B26B03A9-9B74-4F8A-B893-1E6436020693}" type="presOf" srcId="{9ED6EE63-48B4-4AF5-B486-ADEDDE75D3DE}" destId="{11C94143-7744-42B6-89AB-9B0B25A2812F}" srcOrd="1" destOrd="0" presId="urn:microsoft.com/office/officeart/2005/8/layout/hProcess10#1"/>
    <dgm:cxn modelId="{BA0037B4-797A-4449-8185-FBA661D5AF8E}" srcId="{D82D1D83-284C-44DD-9EFD-ECE38BA4CE5A}" destId="{DEBA2456-0114-419B-8831-1598B85B7E6C}" srcOrd="2" destOrd="0" parTransId="{15238DB3-2C28-4DC6-B643-D5BC9D4A08DF}" sibTransId="{9ED6EE63-48B4-4AF5-B486-ADEDDE75D3DE}"/>
    <dgm:cxn modelId="{393D3DE3-D800-48DB-9583-C3CD70D02551}" srcId="{D82D1D83-284C-44DD-9EFD-ECE38BA4CE5A}" destId="{8FFC3E55-B4E6-457A-9E45-5303238A0D67}" srcOrd="3" destOrd="0" parTransId="{DE37DEC8-1D34-41BF-A730-E1302BECCADC}" sibTransId="{26B0DE46-9EE8-4989-A3AA-E5048C05EFAD}"/>
    <dgm:cxn modelId="{153C39A7-BA92-4570-B95E-3E6969282C2E}" type="presOf" srcId="{251A6CF7-F073-48F8-9907-2F09B280EB84}" destId="{C1EE5767-966F-40CA-82D8-9FD446AD3513}" srcOrd="0" destOrd="0" presId="urn:microsoft.com/office/officeart/2005/8/layout/hProcess10#1"/>
    <dgm:cxn modelId="{443DFC77-B3AC-44EF-9F7F-69B480DAAEA6}" type="presOf" srcId="{8FFC3E55-B4E6-457A-9E45-5303238A0D67}" destId="{18892D23-1B4B-4CEF-8215-B0C526D6D4EB}" srcOrd="0" destOrd="0" presId="urn:microsoft.com/office/officeart/2005/8/layout/hProcess10#1"/>
    <dgm:cxn modelId="{54DA05A4-4EDB-409F-BACD-D4D1CF6DF717}" srcId="{D82D1D83-284C-44DD-9EFD-ECE38BA4CE5A}" destId="{E5BB5C2A-1AC5-4AE9-BA4D-5FDCEA88FC79}" srcOrd="1" destOrd="0" parTransId="{48673825-1B99-4B1B-9235-721AD2783D98}" sibTransId="{6140B04B-B64C-4385-A943-620D62003DBA}"/>
    <dgm:cxn modelId="{60DE4E22-BF17-4235-A9C9-42BFE54F6FBF}" type="presOf" srcId="{F4FF6E25-E4BF-4A3A-A478-8ED374956B92}" destId="{9834F6CD-5280-484F-B60E-1E213A8C49AF}" srcOrd="0" destOrd="0" presId="urn:microsoft.com/office/officeart/2005/8/layout/hProcess10#1"/>
    <dgm:cxn modelId="{E19EFDF2-38A5-43B9-992E-365D4F97F8F7}" type="presOf" srcId="{DEBA2456-0114-419B-8831-1598B85B7E6C}" destId="{3DC81AB5-6223-4D26-B903-7D6E2F663A3B}" srcOrd="0" destOrd="0" presId="urn:microsoft.com/office/officeart/2005/8/layout/hProcess10#1"/>
    <dgm:cxn modelId="{1844CBFB-67DC-40AC-AE23-7DD7D62D1459}" srcId="{D82D1D83-284C-44DD-9EFD-ECE38BA4CE5A}" destId="{F4FF6E25-E4BF-4A3A-A478-8ED374956B92}" srcOrd="0" destOrd="0" parTransId="{C41F9537-146E-4A1F-932B-484CA3A32178}" sibTransId="{251A6CF7-F073-48F8-9907-2F09B280EB84}"/>
    <dgm:cxn modelId="{88CEB67B-4222-4858-A378-52D033D0992E}" type="presOf" srcId="{E5BB5C2A-1AC5-4AE9-BA4D-5FDCEA88FC79}" destId="{ABFE0E57-F395-4DE5-94E1-5C956F356B88}" srcOrd="0" destOrd="0" presId="urn:microsoft.com/office/officeart/2005/8/layout/hProcess10#1"/>
    <dgm:cxn modelId="{C12595D0-D2C5-487B-9C24-31B0C2CCB29C}" type="presParOf" srcId="{CC8A2AE1-A7D0-4B30-90F8-E9C2A3DD82FF}" destId="{3FF2D7AC-1439-4634-8741-DF82FA267305}" srcOrd="0" destOrd="0" presId="urn:microsoft.com/office/officeart/2005/8/layout/hProcess10#1"/>
    <dgm:cxn modelId="{CCB1701C-C0A1-45FB-9D31-0465458B4615}" type="presParOf" srcId="{3FF2D7AC-1439-4634-8741-DF82FA267305}" destId="{557DC1F0-74B2-480B-9AA7-C94AF2937C30}" srcOrd="0" destOrd="0" presId="urn:microsoft.com/office/officeart/2005/8/layout/hProcess10#1"/>
    <dgm:cxn modelId="{339DE5F7-F85C-48FF-94E7-BED3D79C737A}" type="presParOf" srcId="{3FF2D7AC-1439-4634-8741-DF82FA267305}" destId="{9834F6CD-5280-484F-B60E-1E213A8C49AF}" srcOrd="1" destOrd="0" presId="urn:microsoft.com/office/officeart/2005/8/layout/hProcess10#1"/>
    <dgm:cxn modelId="{521185B5-59C2-46CA-BD08-0AF600DA68D2}" type="presParOf" srcId="{CC8A2AE1-A7D0-4B30-90F8-E9C2A3DD82FF}" destId="{C1EE5767-966F-40CA-82D8-9FD446AD3513}" srcOrd="1" destOrd="0" presId="urn:microsoft.com/office/officeart/2005/8/layout/hProcess10#1"/>
    <dgm:cxn modelId="{29B1AB06-DD6A-4105-A85E-806C83FAC4E4}" type="presParOf" srcId="{C1EE5767-966F-40CA-82D8-9FD446AD3513}" destId="{E022EF6B-CFF5-4F11-8D9E-BF3B2E0B4C6C}" srcOrd="0" destOrd="0" presId="urn:microsoft.com/office/officeart/2005/8/layout/hProcess10#1"/>
    <dgm:cxn modelId="{36DC7F32-753E-452C-8B91-7F8C5B62E5E8}" type="presParOf" srcId="{CC8A2AE1-A7D0-4B30-90F8-E9C2A3DD82FF}" destId="{865F35DD-F702-4973-917E-886CA09B0D49}" srcOrd="2" destOrd="0" presId="urn:microsoft.com/office/officeart/2005/8/layout/hProcess10#1"/>
    <dgm:cxn modelId="{04B12086-B0E1-409B-8BD0-0C20638D3745}" type="presParOf" srcId="{865F35DD-F702-4973-917E-886CA09B0D49}" destId="{5E5A3162-D62F-41D7-8F91-6DFCB1A86A9C}" srcOrd="0" destOrd="0" presId="urn:microsoft.com/office/officeart/2005/8/layout/hProcess10#1"/>
    <dgm:cxn modelId="{65E7CCF6-93E3-4E77-8E0A-8B54E667182D}" type="presParOf" srcId="{865F35DD-F702-4973-917E-886CA09B0D49}" destId="{ABFE0E57-F395-4DE5-94E1-5C956F356B88}" srcOrd="1" destOrd="0" presId="urn:microsoft.com/office/officeart/2005/8/layout/hProcess10#1"/>
    <dgm:cxn modelId="{16362491-DAAA-47AC-A0D6-A1AAA359D2FE}" type="presParOf" srcId="{CC8A2AE1-A7D0-4B30-90F8-E9C2A3DD82FF}" destId="{7D88BC18-F59C-422E-B048-3ABD1D0E1F14}" srcOrd="3" destOrd="0" presId="urn:microsoft.com/office/officeart/2005/8/layout/hProcess10#1"/>
    <dgm:cxn modelId="{72290B1B-750D-47C3-80CF-2DE5F1D55910}" type="presParOf" srcId="{7D88BC18-F59C-422E-B048-3ABD1D0E1F14}" destId="{32A28748-492C-4001-B321-97D410D8AEA7}" srcOrd="0" destOrd="0" presId="urn:microsoft.com/office/officeart/2005/8/layout/hProcess10#1"/>
    <dgm:cxn modelId="{E041B36B-1C72-4709-804C-A66B6F25B79F}" type="presParOf" srcId="{CC8A2AE1-A7D0-4B30-90F8-E9C2A3DD82FF}" destId="{3D4C0E6D-05D0-49B3-9250-CD6B4E5189F6}" srcOrd="4" destOrd="0" presId="urn:microsoft.com/office/officeart/2005/8/layout/hProcess10#1"/>
    <dgm:cxn modelId="{AFD70B7D-CA77-4B0E-BB3D-4A6D71A5FBD6}" type="presParOf" srcId="{3D4C0E6D-05D0-49B3-9250-CD6B4E5189F6}" destId="{4D90948A-8E04-4233-ADF7-1E90F212F452}" srcOrd="0" destOrd="0" presId="urn:microsoft.com/office/officeart/2005/8/layout/hProcess10#1"/>
    <dgm:cxn modelId="{68C54740-20B7-4F05-A5E0-EB22926C9316}" type="presParOf" srcId="{3D4C0E6D-05D0-49B3-9250-CD6B4E5189F6}" destId="{3DC81AB5-6223-4D26-B903-7D6E2F663A3B}" srcOrd="1" destOrd="0" presId="urn:microsoft.com/office/officeart/2005/8/layout/hProcess10#1"/>
    <dgm:cxn modelId="{3A6471E9-8B5C-4D2C-BD79-9E1881D5692D}" type="presParOf" srcId="{CC8A2AE1-A7D0-4B30-90F8-E9C2A3DD82FF}" destId="{8A2D1533-6974-43EC-A5AA-F3C947BB5F87}" srcOrd="5" destOrd="0" presId="urn:microsoft.com/office/officeart/2005/8/layout/hProcess10#1"/>
    <dgm:cxn modelId="{D4F37F7A-0BA1-47DD-9FD8-1E77B019580E}" type="presParOf" srcId="{8A2D1533-6974-43EC-A5AA-F3C947BB5F87}" destId="{11C94143-7744-42B6-89AB-9B0B25A2812F}" srcOrd="0" destOrd="0" presId="urn:microsoft.com/office/officeart/2005/8/layout/hProcess10#1"/>
    <dgm:cxn modelId="{50BEA91E-F63B-42CB-9B01-9B98EBBF74B7}" type="presParOf" srcId="{CC8A2AE1-A7D0-4B30-90F8-E9C2A3DD82FF}" destId="{CFD980F8-4A5B-4C9B-B5ED-6E43AEA1FF86}" srcOrd="6" destOrd="0" presId="urn:microsoft.com/office/officeart/2005/8/layout/hProcess10#1"/>
    <dgm:cxn modelId="{43D84A13-4EE0-49C9-A945-86840E1B24A9}" type="presParOf" srcId="{CFD980F8-4A5B-4C9B-B5ED-6E43AEA1FF86}" destId="{004CFFD5-5EA5-424D-81D9-5A63A5306412}" srcOrd="0" destOrd="0" presId="urn:microsoft.com/office/officeart/2005/8/layout/hProcess10#1"/>
    <dgm:cxn modelId="{F92019A5-8717-417D-84F7-00F7CAD05B39}" type="presParOf" srcId="{CFD980F8-4A5B-4C9B-B5ED-6E43AEA1FF86}" destId="{18892D23-1B4B-4CEF-8215-B0C526D6D4EB}" srcOrd="1" destOrd="0" presId="urn:microsoft.com/office/officeart/2005/8/layout/hProcess10#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606DFF-135B-430C-B342-57DE04D779AD}" type="doc">
      <dgm:prSet loTypeId="urn:microsoft.com/office/officeart/2005/8/layout/rings+Icon" loCatId="officeonline" qsTypeId="urn:microsoft.com/office/officeart/2005/8/quickstyle/simple4" qsCatId="simple" csTypeId="urn:microsoft.com/office/officeart/2005/8/colors/colorful5" csCatId="colorful" phldr="1"/>
      <dgm:spPr/>
    </dgm:pt>
    <dgm:pt modelId="{0C5EE095-98CF-4FEF-95E3-FA0FCDF92D25}">
      <dgm:prSet phldrT="[Text]"/>
      <dgm:spPr/>
      <dgm:t>
        <a:bodyPr/>
        <a:lstStyle/>
        <a:p>
          <a:r>
            <a:rPr lang="id-ID" b="1" dirty="0" smtClean="0">
              <a:effectLst/>
              <a:latin typeface="Calibri" pitchFamily="34" charset="0"/>
              <a:cs typeface="Calibri" pitchFamily="34" charset="0"/>
            </a:rPr>
            <a:t>Supervised Learning</a:t>
          </a:r>
          <a:endParaRPr lang="en-US" b="1" dirty="0">
            <a:effectLst/>
            <a:latin typeface="Calibri" pitchFamily="34" charset="0"/>
            <a:cs typeface="Calibri" pitchFamily="34" charset="0"/>
          </a:endParaRPr>
        </a:p>
      </dgm:t>
    </dgm:pt>
    <dgm:pt modelId="{DAB92063-B348-411E-ACAA-D0371F98C20B}" type="parTrans" cxnId="{49742006-99A7-4955-A058-D06FC0A46017}">
      <dgm:prSet/>
      <dgm:spPr/>
      <dgm:t>
        <a:bodyPr/>
        <a:lstStyle/>
        <a:p>
          <a:endParaRPr lang="en-US" b="1">
            <a:effectLst/>
            <a:latin typeface="Calibri" pitchFamily="34" charset="0"/>
            <a:cs typeface="Calibri" pitchFamily="34" charset="0"/>
          </a:endParaRPr>
        </a:p>
      </dgm:t>
    </dgm:pt>
    <dgm:pt modelId="{1BEDAA46-A4AE-49B9-AEA0-059682475731}" type="sibTrans" cxnId="{49742006-99A7-4955-A058-D06FC0A46017}">
      <dgm:prSet/>
      <dgm:spPr/>
      <dgm:t>
        <a:bodyPr/>
        <a:lstStyle/>
        <a:p>
          <a:endParaRPr lang="en-US" b="1">
            <a:effectLst/>
            <a:latin typeface="Calibri" pitchFamily="34" charset="0"/>
            <a:cs typeface="Calibri" pitchFamily="34" charset="0"/>
          </a:endParaRPr>
        </a:p>
      </dgm:t>
    </dgm:pt>
    <dgm:pt modelId="{674DAE5A-FC08-4EFF-8AF9-6260C65B76E4}">
      <dgm:prSet phldrT="[Text]"/>
      <dgm:spPr/>
      <dgm:t>
        <a:bodyPr/>
        <a:lstStyle/>
        <a:p>
          <a:r>
            <a:rPr lang="id-ID" b="1" dirty="0" smtClean="0">
              <a:effectLst/>
              <a:latin typeface="Calibri" pitchFamily="34" charset="0"/>
              <a:cs typeface="Calibri" pitchFamily="34" charset="0"/>
            </a:rPr>
            <a:t>Association Learning</a:t>
          </a:r>
          <a:endParaRPr lang="en-US" b="1" dirty="0">
            <a:effectLst/>
            <a:latin typeface="Calibri" pitchFamily="34" charset="0"/>
            <a:cs typeface="Calibri" pitchFamily="34" charset="0"/>
          </a:endParaRPr>
        </a:p>
      </dgm:t>
    </dgm:pt>
    <dgm:pt modelId="{F40B4B9F-1789-4112-B38C-B1FB21DC9327}" type="parTrans" cxnId="{3E52EBDE-1F5C-45DC-A8A6-8CA5F523D5ED}">
      <dgm:prSet/>
      <dgm:spPr/>
      <dgm:t>
        <a:bodyPr/>
        <a:lstStyle/>
        <a:p>
          <a:endParaRPr lang="en-US" b="1">
            <a:effectLst/>
            <a:latin typeface="Calibri" pitchFamily="34" charset="0"/>
            <a:cs typeface="Calibri" pitchFamily="34" charset="0"/>
          </a:endParaRPr>
        </a:p>
      </dgm:t>
    </dgm:pt>
    <dgm:pt modelId="{DD070688-773B-44EE-90A7-FBD7BA3E9258}" type="sibTrans" cxnId="{3E52EBDE-1F5C-45DC-A8A6-8CA5F523D5ED}">
      <dgm:prSet/>
      <dgm:spPr/>
      <dgm:t>
        <a:bodyPr/>
        <a:lstStyle/>
        <a:p>
          <a:endParaRPr lang="en-US" b="1">
            <a:effectLst/>
            <a:latin typeface="Calibri" pitchFamily="34" charset="0"/>
            <a:cs typeface="Calibri" pitchFamily="34" charset="0"/>
          </a:endParaRPr>
        </a:p>
      </dgm:t>
    </dgm:pt>
    <dgm:pt modelId="{CC3BE621-7A80-4313-942A-D6883EBF3304}">
      <dgm:prSet phldrT="[Text]"/>
      <dgm:spPr/>
      <dgm:t>
        <a:bodyPr/>
        <a:lstStyle/>
        <a:p>
          <a:r>
            <a:rPr lang="id-ID" b="1" dirty="0" smtClean="0">
              <a:effectLst/>
              <a:latin typeface="Calibri" pitchFamily="34" charset="0"/>
              <a:cs typeface="Calibri" pitchFamily="34" charset="0"/>
            </a:rPr>
            <a:t>Unsupervised Learning</a:t>
          </a:r>
          <a:endParaRPr lang="en-US" b="1" dirty="0">
            <a:effectLst/>
            <a:latin typeface="Calibri" pitchFamily="34" charset="0"/>
            <a:cs typeface="Calibri" pitchFamily="34" charset="0"/>
          </a:endParaRPr>
        </a:p>
      </dgm:t>
    </dgm:pt>
    <dgm:pt modelId="{094DFD82-01F6-46EC-9C8B-ED49810ADDB7}" type="parTrans" cxnId="{D451A73B-BD19-4636-97E0-D34DD9D5428B}">
      <dgm:prSet/>
      <dgm:spPr/>
      <dgm:t>
        <a:bodyPr/>
        <a:lstStyle/>
        <a:p>
          <a:endParaRPr lang="en-US" b="1">
            <a:effectLst/>
            <a:latin typeface="Calibri" pitchFamily="34" charset="0"/>
            <a:cs typeface="Calibri" pitchFamily="34" charset="0"/>
          </a:endParaRPr>
        </a:p>
      </dgm:t>
    </dgm:pt>
    <dgm:pt modelId="{B47E4D6C-C1AB-4079-8FA2-9C3351C9B892}" type="sibTrans" cxnId="{D451A73B-BD19-4636-97E0-D34DD9D5428B}">
      <dgm:prSet/>
      <dgm:spPr/>
      <dgm:t>
        <a:bodyPr/>
        <a:lstStyle/>
        <a:p>
          <a:endParaRPr lang="en-US" b="1">
            <a:effectLst/>
            <a:latin typeface="Calibri" pitchFamily="34" charset="0"/>
            <a:cs typeface="Calibri" pitchFamily="34" charset="0"/>
          </a:endParaRPr>
        </a:p>
      </dgm:t>
    </dgm:pt>
    <dgm:pt modelId="{A1DE7FCF-4BFC-4B3A-96B5-AF1D50A249E1}" type="pres">
      <dgm:prSet presAssocID="{13606DFF-135B-430C-B342-57DE04D779AD}" presName="Name0" presStyleCnt="0">
        <dgm:presLayoutVars>
          <dgm:chMax val="7"/>
          <dgm:dir/>
          <dgm:resizeHandles val="exact"/>
        </dgm:presLayoutVars>
      </dgm:prSet>
      <dgm:spPr/>
    </dgm:pt>
    <dgm:pt modelId="{DF9716B4-14E0-408D-9B96-E22EA987BCE8}" type="pres">
      <dgm:prSet presAssocID="{13606DFF-135B-430C-B342-57DE04D779AD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4FE7D-F382-4C95-8175-48C2A1377007}" type="pres">
      <dgm:prSet presAssocID="{13606DFF-135B-430C-B342-57DE04D779AD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E383B-4397-4061-A543-121C92853380}" type="pres">
      <dgm:prSet presAssocID="{13606DFF-135B-430C-B342-57DE04D779AD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460366-C8D2-4789-87C7-C6454868739D}" type="presOf" srcId="{674DAE5A-FC08-4EFF-8AF9-6260C65B76E4}" destId="{A664FE7D-F382-4C95-8175-48C2A1377007}" srcOrd="0" destOrd="0" presId="urn:microsoft.com/office/officeart/2005/8/layout/rings+Icon"/>
    <dgm:cxn modelId="{3E52EBDE-1F5C-45DC-A8A6-8CA5F523D5ED}" srcId="{13606DFF-135B-430C-B342-57DE04D779AD}" destId="{674DAE5A-FC08-4EFF-8AF9-6260C65B76E4}" srcOrd="1" destOrd="0" parTransId="{F40B4B9F-1789-4112-B38C-B1FB21DC9327}" sibTransId="{DD070688-773B-44EE-90A7-FBD7BA3E9258}"/>
    <dgm:cxn modelId="{41A08674-8768-4CFC-A149-3805C6AEE557}" type="presOf" srcId="{0C5EE095-98CF-4FEF-95E3-FA0FCDF92D25}" destId="{DF9716B4-14E0-408D-9B96-E22EA987BCE8}" srcOrd="0" destOrd="0" presId="urn:microsoft.com/office/officeart/2005/8/layout/rings+Icon"/>
    <dgm:cxn modelId="{49742006-99A7-4955-A058-D06FC0A46017}" srcId="{13606DFF-135B-430C-B342-57DE04D779AD}" destId="{0C5EE095-98CF-4FEF-95E3-FA0FCDF92D25}" srcOrd="0" destOrd="0" parTransId="{DAB92063-B348-411E-ACAA-D0371F98C20B}" sibTransId="{1BEDAA46-A4AE-49B9-AEA0-059682475731}"/>
    <dgm:cxn modelId="{57966E53-2D92-4EB8-BC8B-31EDDE583254}" type="presOf" srcId="{CC3BE621-7A80-4313-942A-D6883EBF3304}" destId="{F0BE383B-4397-4061-A543-121C92853380}" srcOrd="0" destOrd="0" presId="urn:microsoft.com/office/officeart/2005/8/layout/rings+Icon"/>
    <dgm:cxn modelId="{57DDE61B-2AC1-42B9-A86F-60B0E4963852}" type="presOf" srcId="{13606DFF-135B-430C-B342-57DE04D779AD}" destId="{A1DE7FCF-4BFC-4B3A-96B5-AF1D50A249E1}" srcOrd="0" destOrd="0" presId="urn:microsoft.com/office/officeart/2005/8/layout/rings+Icon"/>
    <dgm:cxn modelId="{D451A73B-BD19-4636-97E0-D34DD9D5428B}" srcId="{13606DFF-135B-430C-B342-57DE04D779AD}" destId="{CC3BE621-7A80-4313-942A-D6883EBF3304}" srcOrd="2" destOrd="0" parTransId="{094DFD82-01F6-46EC-9C8B-ED49810ADDB7}" sibTransId="{B47E4D6C-C1AB-4079-8FA2-9C3351C9B892}"/>
    <dgm:cxn modelId="{FD11658D-45EF-42B4-B3C2-A1A29F433D31}" type="presParOf" srcId="{A1DE7FCF-4BFC-4B3A-96B5-AF1D50A249E1}" destId="{DF9716B4-14E0-408D-9B96-E22EA987BCE8}" srcOrd="0" destOrd="0" presId="urn:microsoft.com/office/officeart/2005/8/layout/rings+Icon"/>
    <dgm:cxn modelId="{4666C932-08E4-4DF7-A9D7-0F9AAEF04D7A}" type="presParOf" srcId="{A1DE7FCF-4BFC-4B3A-96B5-AF1D50A249E1}" destId="{A664FE7D-F382-4C95-8175-48C2A1377007}" srcOrd="1" destOrd="0" presId="urn:microsoft.com/office/officeart/2005/8/layout/rings+Icon"/>
    <dgm:cxn modelId="{0454FF89-C8BC-4ACA-B5EE-FD58980BAC87}" type="presParOf" srcId="{A1DE7FCF-4BFC-4B3A-96B5-AF1D50A249E1}" destId="{F0BE383B-4397-4061-A543-121C92853380}" srcOrd="2" destOrd="0" presId="urn:microsoft.com/office/officeart/2005/8/layout/rings+Icon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64E96-3786-4BD1-B773-47EE506BCF6D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8DAEC-D27B-4346-9562-6355FF178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41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3719963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42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3719963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44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3719963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46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7920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43DA-EAAB-48D3-A656-C98ACE98DD4E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904-9E05-414A-905B-14D9F71FA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43DA-EAAB-48D3-A656-C98ACE98DD4E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904-9E05-414A-905B-14D9F71FA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43DA-EAAB-48D3-A656-C98ACE98DD4E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904-9E05-414A-905B-14D9F71FA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43DA-EAAB-48D3-A656-C98ACE98DD4E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904-9E05-414A-905B-14D9F71FA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43DA-EAAB-48D3-A656-C98ACE98DD4E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904-9E05-414A-905B-14D9F71FA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43DA-EAAB-48D3-A656-C98ACE98DD4E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904-9E05-414A-905B-14D9F71FA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43DA-EAAB-48D3-A656-C98ACE98DD4E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904-9E05-414A-905B-14D9F71FA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43DA-EAAB-48D3-A656-C98ACE98DD4E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904-9E05-414A-905B-14D9F71FA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43DA-EAAB-48D3-A656-C98ACE98DD4E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904-9E05-414A-905B-14D9F71FA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43DA-EAAB-48D3-A656-C98ACE98DD4E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904-9E05-414A-905B-14D9F71FA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43DA-EAAB-48D3-A656-C98ACE98DD4E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904-9E05-414A-905B-14D9F71FA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43DA-EAAB-48D3-A656-C98ACE98DD4E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E8904-9E05-414A-905B-14D9F71FA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2. Data &amp;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Datamining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Kesalahan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Pengumpulan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Outliers: </a:t>
            </a:r>
            <a:r>
              <a:rPr lang="en-US" dirty="0" err="1" smtClean="0"/>
              <a:t>obyek</a:t>
            </a:r>
            <a:r>
              <a:rPr lang="en-US" dirty="0" smtClean="0"/>
              <a:t> data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kebanyakan</a:t>
            </a:r>
            <a:r>
              <a:rPr lang="en-US" dirty="0" smtClean="0"/>
              <a:t> </a:t>
            </a:r>
            <a:r>
              <a:rPr lang="en-US" dirty="0" err="1" smtClean="0"/>
              <a:t>obyek</a:t>
            </a:r>
            <a:r>
              <a:rPr lang="en-US" dirty="0" smtClean="0"/>
              <a:t> data.</a:t>
            </a:r>
          </a:p>
          <a:p>
            <a:r>
              <a:rPr lang="en-US" dirty="0" smtClean="0"/>
              <a:t>Missing Value: </a:t>
            </a:r>
            <a:r>
              <a:rPr lang="en-US" dirty="0" err="1" smtClean="0"/>
              <a:t>nilai</a:t>
            </a:r>
            <a:r>
              <a:rPr lang="en-US" dirty="0" smtClean="0"/>
              <a:t> pd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/</a:t>
            </a:r>
            <a:r>
              <a:rPr lang="en-US" dirty="0" err="1" smtClean="0"/>
              <a:t>kosong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krn</a:t>
            </a:r>
            <a:r>
              <a:rPr lang="en-US" dirty="0" smtClean="0"/>
              <a:t> </a:t>
            </a:r>
            <a:r>
              <a:rPr lang="en-US" dirty="0" err="1" smtClean="0"/>
              <a:t>responden</a:t>
            </a:r>
            <a:r>
              <a:rPr lang="en-US" dirty="0" smtClean="0"/>
              <a:t> </a:t>
            </a:r>
            <a:r>
              <a:rPr lang="en-US" dirty="0" err="1" smtClean="0"/>
              <a:t>menolak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 smtClean="0"/>
          </a:p>
          <a:p>
            <a:pPr lvl="1"/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endParaRPr lang="en-US" dirty="0" smtClean="0"/>
          </a:p>
          <a:p>
            <a:pPr lvl="1"/>
            <a:r>
              <a:rPr lang="en-US" dirty="0" err="1" smtClean="0"/>
              <a:t>Diatasi</a:t>
            </a:r>
            <a:r>
              <a:rPr lang="en-US" dirty="0" smtClean="0"/>
              <a:t> dg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obyek</a:t>
            </a:r>
            <a:r>
              <a:rPr lang="en-US" dirty="0" smtClean="0"/>
              <a:t> </a:t>
            </a:r>
            <a:r>
              <a:rPr lang="en-US" dirty="0" err="1" smtClean="0"/>
              <a:t>data,memperkirakan</a:t>
            </a:r>
            <a:r>
              <a:rPr lang="en-US" dirty="0" smtClean="0"/>
              <a:t> missing </a:t>
            </a:r>
            <a:r>
              <a:rPr lang="en-US" dirty="0" err="1" smtClean="0"/>
              <a:t>value,mengganti</a:t>
            </a:r>
            <a:r>
              <a:rPr lang="en-US" dirty="0" smtClean="0"/>
              <a:t> dg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memungkinkan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5334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Dataset with Attribute and Class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171" t="31147" r="22002" b="18648"/>
          <a:stretch/>
        </p:blipFill>
        <p:spPr bwMode="auto">
          <a:xfrm>
            <a:off x="1143000" y="2231391"/>
            <a:ext cx="6259132" cy="455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49732" y="1436381"/>
            <a:ext cx="1821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smtClean="0">
                <a:latin typeface="Calibri" pitchFamily="34" charset="0"/>
                <a:cs typeface="Calibri" pitchFamily="34" charset="0"/>
              </a:rPr>
              <a:t>Class/Label</a:t>
            </a:r>
            <a:endParaRPr lang="en-US" sz="28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6781800" y="1697991"/>
            <a:ext cx="467932" cy="533400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133094" y="1327171"/>
            <a:ext cx="1498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smtClean="0">
                <a:latin typeface="Calibri" pitchFamily="34" charset="0"/>
                <a:cs typeface="Calibri" pitchFamily="34" charset="0"/>
              </a:rPr>
              <a:t>Attribute</a:t>
            </a:r>
            <a:endParaRPr lang="en-US" sz="28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 bwMode="auto">
          <a:xfrm flipH="1">
            <a:off x="2286000" y="1850391"/>
            <a:ext cx="1596467" cy="381000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8" idx="2"/>
          </p:cNvCxnSpPr>
          <p:nvPr/>
        </p:nvCxnSpPr>
        <p:spPr bwMode="auto">
          <a:xfrm flipH="1">
            <a:off x="3352800" y="1850391"/>
            <a:ext cx="529667" cy="381000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8" idx="2"/>
          </p:cNvCxnSpPr>
          <p:nvPr/>
        </p:nvCxnSpPr>
        <p:spPr bwMode="auto">
          <a:xfrm>
            <a:off x="3882467" y="1850391"/>
            <a:ext cx="1603933" cy="381000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8" idx="2"/>
            <a:endCxn id="5" idx="0"/>
          </p:cNvCxnSpPr>
          <p:nvPr/>
        </p:nvCxnSpPr>
        <p:spPr bwMode="auto">
          <a:xfrm>
            <a:off x="3882467" y="1850391"/>
            <a:ext cx="390099" cy="381000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505480"/>
            <a:ext cx="8561387" cy="647700"/>
          </a:xfrm>
        </p:spPr>
        <p:txBody>
          <a:bodyPr/>
          <a:lstStyle/>
          <a:p>
            <a:r>
              <a:rPr lang="id-ID" sz="3600" dirty="0" smtClean="0">
                <a:solidFill>
                  <a:schemeClr val="bg1"/>
                </a:solidFill>
              </a:rPr>
              <a:t>Estimasi Waktu Pengiriman Pizza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02242508"/>
              </p:ext>
            </p:extLst>
          </p:nvPr>
        </p:nvGraphicFramePr>
        <p:xfrm>
          <a:off x="285750" y="1381780"/>
          <a:ext cx="8553450" cy="2865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14450"/>
                <a:gridCol w="1752600"/>
                <a:gridCol w="1676400"/>
                <a:gridCol w="1524000"/>
                <a:gridCol w="228600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Customer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Jumlah</a:t>
                      </a:r>
                      <a:r>
                        <a:rPr lang="id-ID" baseline="0" smtClean="0"/>
                        <a:t> Pesanan (P)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Jumlah </a:t>
                      </a:r>
                      <a:r>
                        <a:rPr lang="en-US" dirty="0" err="1" smtClean="0"/>
                        <a:t>Lampu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Merah</a:t>
                      </a:r>
                      <a:r>
                        <a:rPr lang="id-ID" dirty="0" smtClean="0"/>
                        <a:t> (</a:t>
                      </a:r>
                      <a:r>
                        <a:rPr lang="en-US" dirty="0" smtClean="0"/>
                        <a:t>L</a:t>
                      </a:r>
                      <a:r>
                        <a:rPr lang="id-ID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Jarak (J)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Waktu Tempuh (T)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16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20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18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36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...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1000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12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9457" y="5115580"/>
            <a:ext cx="608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/>
              <a:t>Waktu Tempuh (T) = 0.48P + 0.23</a:t>
            </a:r>
            <a:r>
              <a:rPr lang="en-US" sz="2800" dirty="0" smtClean="0"/>
              <a:t>L</a:t>
            </a:r>
            <a:r>
              <a:rPr lang="id-ID" sz="2800" dirty="0" smtClean="0"/>
              <a:t> + 0.5J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612140"/>
            <a:ext cx="8561387" cy="647700"/>
          </a:xfrm>
        </p:spPr>
        <p:txBody>
          <a:bodyPr/>
          <a:lstStyle/>
          <a:p>
            <a:r>
              <a:rPr lang="id-ID" sz="3600" dirty="0" smtClean="0">
                <a:solidFill>
                  <a:schemeClr val="bg1"/>
                </a:solidFill>
              </a:rPr>
              <a:t>Penentuan Kelulusan Mahasiswa 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22163188"/>
              </p:ext>
            </p:extLst>
          </p:nvPr>
        </p:nvGraphicFramePr>
        <p:xfrm>
          <a:off x="152402" y="1488440"/>
          <a:ext cx="8839198" cy="3235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254"/>
                <a:gridCol w="1051744"/>
                <a:gridCol w="762000"/>
                <a:gridCol w="1143000"/>
                <a:gridCol w="762000"/>
                <a:gridCol w="762000"/>
                <a:gridCol w="762000"/>
                <a:gridCol w="762000"/>
                <a:gridCol w="633593"/>
                <a:gridCol w="1347607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NIM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Gender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Nilai</a:t>
                      </a:r>
                      <a:r>
                        <a:rPr lang="id-ID" baseline="0" smtClean="0"/>
                        <a:t> UN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Asal Sekolah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IPS1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IPS2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IPS3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IPS 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...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Lulus</a:t>
                      </a:r>
                      <a:r>
                        <a:rPr lang="id-ID" baseline="0" smtClean="0"/>
                        <a:t> Tepat Waktu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10001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SMAN</a:t>
                      </a:r>
                      <a:r>
                        <a:rPr lang="id-ID" baseline="0" smtClean="0"/>
                        <a:t> 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2.89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2.9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Ya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10002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P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SMA</a:t>
                      </a:r>
                      <a:r>
                        <a:rPr lang="id-ID" baseline="0" smtClean="0"/>
                        <a:t> DK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4.0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Tidak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10003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P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SMAN 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2.7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4.0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Tidak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10004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26.4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SMAN 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2.7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Ya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...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...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11000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23.4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SMAN 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2.8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Ya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594632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Klastering Bunga </a:t>
            </a:r>
            <a:r>
              <a:rPr lang="id-ID" dirty="0">
                <a:solidFill>
                  <a:schemeClr val="bg1"/>
                </a:solidFill>
              </a:rPr>
              <a:t>Iris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35" t="21508" r="57016" b="20000"/>
          <a:stretch/>
        </p:blipFill>
        <p:spPr bwMode="auto">
          <a:xfrm>
            <a:off x="1676400" y="1470932"/>
            <a:ext cx="5181600" cy="515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571500"/>
            <a:ext cx="8713788" cy="647700"/>
          </a:xfrm>
        </p:spPr>
        <p:txBody>
          <a:bodyPr>
            <a:normAutofit fontScale="90000"/>
          </a:bodyPr>
          <a:lstStyle/>
          <a:p>
            <a:r>
              <a:rPr lang="id-ID" dirty="0">
                <a:solidFill>
                  <a:schemeClr val="bg1"/>
                </a:solidFill>
              </a:rPr>
              <a:t>Klastering Bunga Iris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5750" y="1447800"/>
            <a:ext cx="8553450" cy="518160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38" t="21333" r="38131" b="23760"/>
          <a:stretch/>
        </p:blipFill>
        <p:spPr bwMode="auto">
          <a:xfrm>
            <a:off x="152400" y="1447800"/>
            <a:ext cx="8746014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Pemrosesan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Awal</a:t>
            </a:r>
            <a:r>
              <a:rPr lang="en-US" dirty="0" smtClean="0">
                <a:solidFill>
                  <a:schemeClr val="bg1"/>
                </a:solidFill>
              </a:rPr>
              <a:t>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Agregasi</a:t>
            </a:r>
            <a:endParaRPr lang="en-US" dirty="0" smtClean="0"/>
          </a:p>
          <a:p>
            <a:r>
              <a:rPr lang="en-US" dirty="0" smtClean="0"/>
              <a:t>Sampling</a:t>
            </a:r>
          </a:p>
          <a:p>
            <a:r>
              <a:rPr lang="en-US" dirty="0" err="1" smtClean="0"/>
              <a:t>Binerisasi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Diskretisasi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Agregasi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Penggabungan</a:t>
            </a:r>
            <a:r>
              <a:rPr lang="en-US" dirty="0" smtClean="0"/>
              <a:t> </a:t>
            </a:r>
            <a:r>
              <a:rPr lang="en-US" dirty="0" err="1" smtClean="0"/>
              <a:t>obyek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obyek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endParaRPr lang="en-US" dirty="0" smtClean="0"/>
          </a:p>
          <a:p>
            <a:r>
              <a:rPr lang="en-US" dirty="0" err="1" smtClean="0"/>
              <a:t>Sum,average,min,max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3657600"/>
          <a:ext cx="3809999" cy="2743202"/>
        </p:xfrm>
        <a:graphic>
          <a:graphicData uri="http://schemas.openxmlformats.org/drawingml/2006/table">
            <a:tbl>
              <a:tblPr/>
              <a:tblGrid>
                <a:gridCol w="862641"/>
                <a:gridCol w="862641"/>
                <a:gridCol w="1090804"/>
                <a:gridCol w="993913"/>
              </a:tblGrid>
              <a:tr h="2537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Cabang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IDTX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Tanggal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Gresik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2012102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30-01-2013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250,000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Gresik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2012103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30-01-2013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300,000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Surabaya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2012201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30-01-2013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500,000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Surabaya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2012202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30-01-2013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450,000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Surabaya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2012203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31-01-2013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350,000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876801" y="3733800"/>
          <a:ext cx="3136899" cy="1013460"/>
        </p:xfrm>
        <a:graphic>
          <a:graphicData uri="http://schemas.openxmlformats.org/drawingml/2006/table">
            <a:tbl>
              <a:tblPr/>
              <a:tblGrid>
                <a:gridCol w="997160"/>
                <a:gridCol w="1142579"/>
                <a:gridCol w="99716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Cabang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Tanggal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Gresik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30-01-2013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Surabaya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30-01-2013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Surabaya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31-01-2013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Agregasi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21053" r="69375" b="57895"/>
          <a:stretch>
            <a:fillRect/>
          </a:stretch>
        </p:blipFill>
        <p:spPr bwMode="auto">
          <a:xfrm>
            <a:off x="5715000" y="4419600"/>
            <a:ext cx="3733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t="22632" r="70625" b="48947"/>
          <a:stretch>
            <a:fillRect/>
          </a:stretch>
        </p:blipFill>
        <p:spPr bwMode="auto">
          <a:xfrm>
            <a:off x="0" y="4495800"/>
            <a:ext cx="55401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1250" t="17895" r="21250" b="22105"/>
          <a:stretch>
            <a:fillRect/>
          </a:stretch>
        </p:blipFill>
        <p:spPr bwMode="auto">
          <a:xfrm>
            <a:off x="228600" y="1143000"/>
            <a:ext cx="8305800" cy="302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Sampling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obyek</a:t>
            </a:r>
            <a:r>
              <a:rPr lang="en-US" dirty="0" smtClean="0"/>
              <a:t> data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dianalisis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Sample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representatif</a:t>
            </a:r>
            <a:r>
              <a:rPr lang="en-US" dirty="0" smtClean="0"/>
              <a:t> (</a:t>
            </a:r>
            <a:r>
              <a:rPr lang="en-US" dirty="0" err="1" smtClean="0"/>
              <a:t>mewakili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data)</a:t>
            </a:r>
          </a:p>
          <a:p>
            <a:r>
              <a:rPr lang="en-US" dirty="0" smtClean="0"/>
              <a:t>Sample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resprentatif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mempunyau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data </a:t>
            </a: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diukur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rata-rata/mean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Input (Dataset)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Proses</a:t>
            </a:r>
            <a:r>
              <a:rPr lang="en-US" dirty="0" smtClean="0"/>
              <a:t> (</a:t>
            </a:r>
            <a:r>
              <a:rPr lang="en-US" dirty="0" err="1" smtClean="0"/>
              <a:t>Metode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Output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Evaluasi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Metode</a:t>
            </a:r>
            <a:r>
              <a:rPr lang="en-US" dirty="0" smtClean="0"/>
              <a:t> Learning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Sampling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229600" cy="4525963"/>
          </a:xfrm>
        </p:spPr>
        <p:txBody>
          <a:bodyPr/>
          <a:lstStyle/>
          <a:p>
            <a:r>
              <a:rPr lang="en-US" dirty="0" err="1" smtClean="0"/>
              <a:t>Pendekatan</a:t>
            </a:r>
            <a:r>
              <a:rPr lang="en-US" dirty="0" smtClean="0"/>
              <a:t> sampling</a:t>
            </a:r>
          </a:p>
          <a:p>
            <a:pPr lvl="1"/>
            <a:r>
              <a:rPr lang="en-US" dirty="0" smtClean="0"/>
              <a:t>Simple random sampling</a:t>
            </a:r>
          </a:p>
          <a:p>
            <a:pPr lvl="2"/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pengembalian</a:t>
            </a:r>
            <a:endParaRPr lang="en-US" dirty="0" smtClean="0"/>
          </a:p>
          <a:p>
            <a:pPr lvl="2"/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pengembalian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Sampling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b="47000"/>
          <a:stretch>
            <a:fillRect/>
          </a:stretch>
        </p:blipFill>
        <p:spPr bwMode="auto">
          <a:xfrm>
            <a:off x="76200" y="152400"/>
            <a:ext cx="6019800" cy="335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t="14000" r="58750" b="15000"/>
          <a:stretch>
            <a:fillRect/>
          </a:stretch>
        </p:blipFill>
        <p:spPr bwMode="auto">
          <a:xfrm>
            <a:off x="4800600" y="2494384"/>
            <a:ext cx="4191000" cy="367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 t="15789" r="58750" b="11579"/>
          <a:stretch>
            <a:fillRect/>
          </a:stretch>
        </p:blipFill>
        <p:spPr bwMode="auto">
          <a:xfrm>
            <a:off x="76200" y="3088178"/>
            <a:ext cx="4648200" cy="346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Binerisasi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Transformasi</a:t>
            </a:r>
            <a:r>
              <a:rPr lang="en-US" sz="2000" dirty="0" smtClean="0"/>
              <a:t> data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tipe</a:t>
            </a:r>
            <a:r>
              <a:rPr lang="en-US" sz="2000" dirty="0" smtClean="0"/>
              <a:t> </a:t>
            </a:r>
            <a:r>
              <a:rPr lang="en-US" sz="2000" dirty="0" err="1" smtClean="0"/>
              <a:t>continue,diskret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 </a:t>
            </a:r>
            <a:r>
              <a:rPr lang="en-US" sz="2000" dirty="0" err="1" smtClean="0"/>
              <a:t>tipe</a:t>
            </a:r>
            <a:r>
              <a:rPr lang="en-US" sz="2000" dirty="0" smtClean="0"/>
              <a:t> </a:t>
            </a:r>
            <a:r>
              <a:rPr lang="en-US" sz="2000" dirty="0" err="1" smtClean="0"/>
              <a:t>biner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Algoritma</a:t>
            </a:r>
            <a:r>
              <a:rPr lang="en-US" sz="2000" dirty="0" smtClean="0"/>
              <a:t> </a:t>
            </a:r>
            <a:r>
              <a:rPr lang="en-US" sz="2000" dirty="0" err="1" smtClean="0"/>
              <a:t>asosiasi</a:t>
            </a:r>
            <a:r>
              <a:rPr lang="en-US" sz="2000" dirty="0" smtClean="0"/>
              <a:t> </a:t>
            </a:r>
            <a:r>
              <a:rPr lang="en-US" sz="2000" dirty="0" err="1" smtClean="0"/>
              <a:t>membutuhkan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atribut</a:t>
            </a:r>
            <a:r>
              <a:rPr lang="en-US" sz="2000" dirty="0" smtClean="0"/>
              <a:t> </a:t>
            </a:r>
            <a:r>
              <a:rPr lang="en-US" sz="2000" dirty="0" err="1" smtClean="0"/>
              <a:t>bertipe</a:t>
            </a:r>
            <a:r>
              <a:rPr lang="en-US" sz="2000" dirty="0" smtClean="0"/>
              <a:t> </a:t>
            </a:r>
            <a:r>
              <a:rPr lang="en-US" sz="2000" dirty="0" err="1" smtClean="0"/>
              <a:t>biner</a:t>
            </a:r>
            <a:endParaRPr lang="en-US" sz="2000" dirty="0" smtClean="0"/>
          </a:p>
          <a:p>
            <a:r>
              <a:rPr lang="en-US" sz="2000" dirty="0" err="1" smtClean="0"/>
              <a:t>Jumlah</a:t>
            </a:r>
            <a:r>
              <a:rPr lang="en-US" sz="2000" dirty="0" smtClean="0"/>
              <a:t> </a:t>
            </a:r>
            <a:r>
              <a:rPr lang="en-US" sz="2000" dirty="0" err="1" smtClean="0"/>
              <a:t>atribut</a:t>
            </a:r>
            <a:r>
              <a:rPr lang="en-US" sz="2000" dirty="0" smtClean="0"/>
              <a:t> </a:t>
            </a:r>
            <a:r>
              <a:rPr lang="en-US" sz="2000" dirty="0" err="1" smtClean="0"/>
              <a:t>yg</a:t>
            </a:r>
            <a:r>
              <a:rPr lang="en-US" sz="2000" dirty="0" smtClean="0"/>
              <a:t> </a:t>
            </a:r>
            <a:r>
              <a:rPr lang="en-US" sz="2000" dirty="0" err="1" smtClean="0"/>
              <a:t>dibutuhkan</a:t>
            </a:r>
            <a:r>
              <a:rPr lang="en-US" sz="2000" dirty="0" smtClean="0"/>
              <a:t> </a:t>
            </a:r>
            <a:r>
              <a:rPr lang="en-US" sz="2000" dirty="0" err="1" smtClean="0"/>
              <a:t>utk</a:t>
            </a:r>
            <a:r>
              <a:rPr lang="en-US" sz="2000" dirty="0" smtClean="0"/>
              <a:t> </a:t>
            </a:r>
            <a:r>
              <a:rPr lang="en-US" sz="2000" dirty="0" err="1" smtClean="0"/>
              <a:t>binerisasi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N=log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(M),  M= </a:t>
            </a:r>
            <a:r>
              <a:rPr lang="en-US" sz="2000" dirty="0" err="1" smtClean="0"/>
              <a:t>jml</a:t>
            </a:r>
            <a:r>
              <a:rPr lang="en-US" sz="2000" dirty="0" smtClean="0"/>
              <a:t> </a:t>
            </a:r>
            <a:r>
              <a:rPr lang="en-US" sz="2000" dirty="0" err="1" smtClean="0"/>
              <a:t>kelas</a:t>
            </a:r>
            <a:r>
              <a:rPr lang="en-US" sz="2000" dirty="0" smtClean="0"/>
              <a:t> </a:t>
            </a:r>
            <a:r>
              <a:rPr lang="en-US" sz="2000" dirty="0" err="1" smtClean="0"/>
              <a:t>kategori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Contoh</a:t>
            </a:r>
            <a:r>
              <a:rPr lang="en-US" sz="2000" dirty="0" smtClean="0"/>
              <a:t>: {</a:t>
            </a:r>
            <a:r>
              <a:rPr lang="en-US" sz="2000" dirty="0" err="1" smtClean="0"/>
              <a:t>rusak,jelek,sedang,bagus,sempurna</a:t>
            </a:r>
            <a:r>
              <a:rPr lang="en-US" sz="2000" dirty="0" smtClean="0"/>
              <a:t>}, M=5</a:t>
            </a:r>
          </a:p>
          <a:p>
            <a:r>
              <a:rPr lang="en-US" sz="2000" dirty="0" smtClean="0"/>
              <a:t>N=log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(5) = 3,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tdp</a:t>
            </a:r>
            <a:r>
              <a:rPr lang="en-US" sz="2000" dirty="0" smtClean="0"/>
              <a:t> 3 </a:t>
            </a:r>
            <a:r>
              <a:rPr lang="en-US" sz="2000" dirty="0" err="1" smtClean="0"/>
              <a:t>atribut</a:t>
            </a:r>
            <a:r>
              <a:rPr lang="en-US" sz="2000" dirty="0" smtClean="0"/>
              <a:t> x1,x2,x3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41148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9144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Nilai</a:t>
                      </a:r>
                      <a:r>
                        <a:rPr lang="en-US" dirty="0" smtClean="0"/>
                        <a:t> integer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Rusak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Jelek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Sedang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Bagus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Sempurna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Contoh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Binerisasi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18000" r="52500" b="15000"/>
          <a:stretch>
            <a:fillRect/>
          </a:stretch>
        </p:blipFill>
        <p:spPr bwMode="auto">
          <a:xfrm>
            <a:off x="304800" y="1371600"/>
            <a:ext cx="5791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Contoh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Binerisasi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18947" r="38750" b="10526"/>
          <a:stretch>
            <a:fillRect/>
          </a:stretch>
        </p:blipFill>
        <p:spPr bwMode="auto">
          <a:xfrm>
            <a:off x="3200400" y="1371600"/>
            <a:ext cx="579574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t="18000" r="76875" b="16000"/>
          <a:stretch>
            <a:fillRect/>
          </a:stretch>
        </p:blipFill>
        <p:spPr bwMode="auto">
          <a:xfrm>
            <a:off x="381000" y="1447800"/>
            <a:ext cx="2819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Binerisasi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17895" r="21250" b="34737"/>
          <a:stretch>
            <a:fillRect/>
          </a:stretch>
        </p:blipFill>
        <p:spPr bwMode="auto">
          <a:xfrm>
            <a:off x="381000" y="1600200"/>
            <a:ext cx="851577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Diskretisasi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err="1" smtClean="0"/>
              <a:t>Transformasi</a:t>
            </a:r>
            <a:r>
              <a:rPr lang="en-US" sz="2400" dirty="0" smtClean="0"/>
              <a:t> data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tipe</a:t>
            </a:r>
            <a:r>
              <a:rPr lang="en-US" sz="2400" dirty="0" smtClean="0"/>
              <a:t> </a:t>
            </a:r>
            <a:r>
              <a:rPr lang="en-US" sz="2400" dirty="0" err="1" smtClean="0"/>
              <a:t>kontinyu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diskrit</a:t>
            </a:r>
            <a:r>
              <a:rPr lang="en-US" sz="2400" dirty="0" smtClean="0"/>
              <a:t>. </a:t>
            </a:r>
          </a:p>
          <a:p>
            <a:pPr algn="ctr">
              <a:buNone/>
            </a:pPr>
            <a:r>
              <a:rPr lang="en-US" sz="2400" dirty="0" err="1" smtClean="0"/>
              <a:t>Misl</a:t>
            </a:r>
            <a:r>
              <a:rPr lang="en-US" sz="2400" dirty="0" smtClean="0"/>
              <a:t>: Equal-frequency: Sort data: 60,70,75,…,220</a:t>
            </a:r>
          </a:p>
          <a:p>
            <a:pPr>
              <a:buNone/>
            </a:pP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2834640"/>
          <a:ext cx="22860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791"/>
                <a:gridCol w="1701209"/>
              </a:tblGrid>
              <a:tr h="359295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Pajak</a:t>
                      </a:r>
                      <a:endParaRPr lang="en-US" dirty="0"/>
                    </a:p>
                  </a:txBody>
                  <a:tcPr/>
                </a:tc>
              </a:tr>
              <a:tr h="359295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</a:t>
                      </a:r>
                      <a:endParaRPr lang="en-US" dirty="0"/>
                    </a:p>
                  </a:txBody>
                  <a:tcPr/>
                </a:tc>
              </a:tr>
              <a:tr h="359295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59295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</a:tr>
              <a:tr h="359295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</a:tr>
              <a:tr h="359295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</a:tr>
              <a:tr h="359295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359295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220</a:t>
                      </a:r>
                      <a:endParaRPr lang="en-US" dirty="0"/>
                    </a:p>
                  </a:txBody>
                  <a:tcPr/>
                </a:tc>
              </a:tr>
              <a:tr h="359295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</a:tr>
              <a:tr h="359295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</a:tr>
              <a:tr h="359295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733800" y="4038600"/>
          <a:ext cx="2895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Kategori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Rendah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 – 113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Sedang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114 – 167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Tinggi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168 - 220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0" y="2834640"/>
          <a:ext cx="22860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791"/>
                <a:gridCol w="1701209"/>
              </a:tblGrid>
              <a:tr h="359295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Pajak</a:t>
                      </a:r>
                      <a:endParaRPr lang="en-US" dirty="0"/>
                    </a:p>
                  </a:txBody>
                  <a:tcPr/>
                </a:tc>
              </a:tr>
              <a:tr h="359295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Sedang</a:t>
                      </a:r>
                      <a:endParaRPr lang="en-US" dirty="0"/>
                    </a:p>
                  </a:txBody>
                  <a:tcPr/>
                </a:tc>
              </a:tr>
              <a:tr h="359295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Rendah</a:t>
                      </a:r>
                      <a:endParaRPr lang="en-US" dirty="0"/>
                    </a:p>
                  </a:txBody>
                  <a:tcPr/>
                </a:tc>
              </a:tr>
              <a:tr h="359295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Rendah</a:t>
                      </a:r>
                      <a:endParaRPr lang="en-US" dirty="0"/>
                    </a:p>
                  </a:txBody>
                  <a:tcPr/>
                </a:tc>
              </a:tr>
              <a:tr h="359295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Sedang</a:t>
                      </a:r>
                      <a:endParaRPr lang="en-US" dirty="0"/>
                    </a:p>
                  </a:txBody>
                  <a:tcPr/>
                </a:tc>
              </a:tr>
              <a:tr h="359295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Rendah</a:t>
                      </a:r>
                      <a:endParaRPr lang="en-US" dirty="0"/>
                    </a:p>
                  </a:txBody>
                  <a:tcPr/>
                </a:tc>
              </a:tr>
              <a:tr h="359295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Rendah</a:t>
                      </a:r>
                      <a:endParaRPr lang="en-US" dirty="0"/>
                    </a:p>
                  </a:txBody>
                  <a:tcPr/>
                </a:tc>
              </a:tr>
              <a:tr h="359295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Tinggi</a:t>
                      </a:r>
                      <a:endParaRPr lang="en-US" dirty="0"/>
                    </a:p>
                  </a:txBody>
                  <a:tcPr/>
                </a:tc>
              </a:tr>
              <a:tr h="359295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Rendah</a:t>
                      </a:r>
                      <a:endParaRPr lang="en-US" dirty="0"/>
                    </a:p>
                  </a:txBody>
                  <a:tcPr/>
                </a:tc>
              </a:tr>
              <a:tr h="359295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Rendah</a:t>
                      </a:r>
                      <a:endParaRPr lang="en-US" dirty="0"/>
                    </a:p>
                  </a:txBody>
                  <a:tcPr/>
                </a:tc>
              </a:tr>
              <a:tr h="359295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Rendah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Contoh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Diskretisasi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14737" r="58750" b="37895"/>
          <a:stretch>
            <a:fillRect/>
          </a:stretch>
        </p:blipFill>
        <p:spPr bwMode="auto">
          <a:xfrm>
            <a:off x="4572000" y="1676400"/>
            <a:ext cx="452822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t="15263" r="62500" b="36316"/>
          <a:stretch>
            <a:fillRect/>
          </a:stretch>
        </p:blipFill>
        <p:spPr bwMode="auto">
          <a:xfrm>
            <a:off x="0" y="1676400"/>
            <a:ext cx="447260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Diskretisasi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23000" r="625" b="21000"/>
          <a:stretch>
            <a:fillRect/>
          </a:stretch>
        </p:blipFill>
        <p:spPr bwMode="auto">
          <a:xfrm>
            <a:off x="228600" y="1447800"/>
            <a:ext cx="8915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Pengurangan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Dimensi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memory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dibutuhkan</a:t>
            </a:r>
            <a:endParaRPr lang="en-US" dirty="0" smtClean="0"/>
          </a:p>
          <a:p>
            <a:r>
              <a:rPr lang="en-US" dirty="0" err="1" smtClean="0"/>
              <a:t>Membuat</a:t>
            </a:r>
            <a:r>
              <a:rPr lang="en-US" dirty="0" smtClean="0"/>
              <a:t> data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divisualisasi</a:t>
            </a:r>
            <a:endParaRPr lang="en-US" dirty="0" smtClean="0"/>
          </a:p>
          <a:p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fitur-fitur</a:t>
            </a:r>
            <a:r>
              <a:rPr lang="en-US" dirty="0" smtClean="0"/>
              <a:t> yang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relevan</a:t>
            </a:r>
            <a:r>
              <a:rPr lang="en-US" dirty="0" smtClean="0"/>
              <a:t>/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/</a:t>
            </a:r>
            <a:r>
              <a:rPr lang="en-US" dirty="0" err="1" smtClean="0"/>
              <a:t>derau</a:t>
            </a:r>
            <a:endParaRPr lang="en-US" dirty="0" smtClean="0"/>
          </a:p>
          <a:p>
            <a:endParaRPr lang="en-US" dirty="0" smtClean="0"/>
          </a:p>
          <a:p>
            <a:r>
              <a:rPr lang="en-US" sz="2400" dirty="0" err="1" smtClean="0"/>
              <a:t>Teknik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digunakan</a:t>
            </a:r>
            <a:endParaRPr lang="en-US" sz="2400" dirty="0" smtClean="0"/>
          </a:p>
          <a:p>
            <a:pPr lvl="1"/>
            <a:r>
              <a:rPr lang="en-US" dirty="0" smtClean="0"/>
              <a:t>Principal Component  Analysis (PCA)</a:t>
            </a:r>
          </a:p>
          <a:p>
            <a:pPr lvl="1"/>
            <a:r>
              <a:rPr lang="en-US" dirty="0" smtClean="0"/>
              <a:t>Singular Value Decomposition(SVD)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id-ID" dirty="0">
                <a:solidFill>
                  <a:schemeClr val="bg1"/>
                </a:solidFill>
              </a:rPr>
              <a:t>Tahapan Utama Proses Data Mining</a:t>
            </a: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44318983"/>
              </p:ext>
            </p:extLst>
          </p:nvPr>
        </p:nvGraphicFramePr>
        <p:xfrm>
          <a:off x="152400" y="1066800"/>
          <a:ext cx="885825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id-ID" dirty="0">
                <a:solidFill>
                  <a:schemeClr val="bg1"/>
                </a:solidFill>
              </a:rPr>
              <a:t>2. Metode (Algoritma Data Mining)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5750" y="1371600"/>
            <a:ext cx="8553450" cy="5181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2800" b="1" dirty="0" err="1" smtClean="0">
                <a:solidFill>
                  <a:srgbClr val="C00000"/>
                </a:solidFill>
              </a:rPr>
              <a:t>Estimation</a:t>
            </a:r>
            <a:r>
              <a:rPr lang="id-ID" sz="2800" dirty="0" smtClean="0">
                <a:solidFill>
                  <a:srgbClr val="C00000"/>
                </a:solidFill>
              </a:rPr>
              <a:t> </a:t>
            </a:r>
            <a:r>
              <a:rPr lang="id-ID" sz="2800" dirty="0" smtClean="0"/>
              <a:t>(Estimasi):</a:t>
            </a:r>
          </a:p>
          <a:p>
            <a:pPr marL="801687" lvl="1" indent="-514350"/>
            <a:r>
              <a:rPr lang="id-ID" sz="2000" dirty="0" smtClean="0">
                <a:solidFill>
                  <a:srgbClr val="0070C0"/>
                </a:solidFill>
              </a:rPr>
              <a:t>Linear </a:t>
            </a:r>
            <a:r>
              <a:rPr lang="id-ID" sz="2000" dirty="0">
                <a:solidFill>
                  <a:srgbClr val="0070C0"/>
                </a:solidFill>
              </a:rPr>
              <a:t>R</a:t>
            </a:r>
            <a:r>
              <a:rPr lang="id-ID" sz="2000" dirty="0" smtClean="0">
                <a:solidFill>
                  <a:srgbClr val="0070C0"/>
                </a:solidFill>
              </a:rPr>
              <a:t>egression</a:t>
            </a:r>
            <a:r>
              <a:rPr lang="id-ID" sz="2000" dirty="0" smtClean="0"/>
              <a:t>, </a:t>
            </a:r>
            <a:r>
              <a:rPr lang="id-ID" sz="2000" dirty="0"/>
              <a:t>N</a:t>
            </a:r>
            <a:r>
              <a:rPr lang="id-ID" sz="2000" dirty="0" smtClean="0"/>
              <a:t>eural </a:t>
            </a:r>
            <a:r>
              <a:rPr lang="id-ID" sz="2000" dirty="0"/>
              <a:t>N</a:t>
            </a:r>
            <a:r>
              <a:rPr lang="id-ID" sz="2000" dirty="0" smtClean="0"/>
              <a:t>etwork, </a:t>
            </a:r>
            <a:r>
              <a:rPr lang="id-ID" sz="2000" dirty="0"/>
              <a:t>S</a:t>
            </a:r>
            <a:r>
              <a:rPr lang="id-ID" sz="2000" dirty="0" smtClean="0"/>
              <a:t>upport </a:t>
            </a:r>
            <a:r>
              <a:rPr lang="id-ID" sz="2000" dirty="0"/>
              <a:t>V</a:t>
            </a:r>
            <a:r>
              <a:rPr lang="id-ID" sz="2000" dirty="0" smtClean="0"/>
              <a:t>ector Machine, etc</a:t>
            </a:r>
            <a:endParaRPr lang="id-ID" sz="2000" dirty="0"/>
          </a:p>
          <a:p>
            <a:pPr marL="514350" indent="-514350">
              <a:buFont typeface="+mj-lt"/>
              <a:buAutoNum type="arabicPeriod"/>
            </a:pPr>
            <a:r>
              <a:rPr lang="id-ID" sz="2800" b="1" dirty="0" smtClean="0">
                <a:solidFill>
                  <a:srgbClr val="C00000"/>
                </a:solidFill>
              </a:rPr>
              <a:t>Prediction/Forecasting</a:t>
            </a:r>
            <a:r>
              <a:rPr lang="id-ID" sz="2800" dirty="0" smtClean="0">
                <a:solidFill>
                  <a:srgbClr val="C00000"/>
                </a:solidFill>
              </a:rPr>
              <a:t> </a:t>
            </a:r>
            <a:r>
              <a:rPr lang="id-ID" sz="2800" dirty="0" smtClean="0"/>
              <a:t>(Prediksi/Peramalan):</a:t>
            </a:r>
          </a:p>
          <a:p>
            <a:pPr marL="801687" lvl="1" indent="-514350"/>
            <a:r>
              <a:rPr lang="id-ID" sz="2000" dirty="0"/>
              <a:t>Linear Regression, </a:t>
            </a:r>
            <a:r>
              <a:rPr lang="id-ID" sz="2000" dirty="0">
                <a:solidFill>
                  <a:srgbClr val="0070C0"/>
                </a:solidFill>
              </a:rPr>
              <a:t>Neural Network</a:t>
            </a:r>
            <a:r>
              <a:rPr lang="id-ID" sz="2000" dirty="0"/>
              <a:t>, Support Vector </a:t>
            </a:r>
            <a:r>
              <a:rPr lang="id-ID" sz="2000" dirty="0" smtClean="0"/>
              <a:t>Machine, etc</a:t>
            </a:r>
            <a:endParaRPr lang="id-ID" sz="2000" dirty="0"/>
          </a:p>
          <a:p>
            <a:pPr marL="514350" indent="-514350">
              <a:buFont typeface="+mj-lt"/>
              <a:buAutoNum type="arabicPeriod"/>
            </a:pPr>
            <a:r>
              <a:rPr lang="id-ID" sz="2800" b="1" dirty="0" err="1" smtClean="0">
                <a:solidFill>
                  <a:srgbClr val="C00000"/>
                </a:solidFill>
              </a:rPr>
              <a:t>Classification</a:t>
            </a:r>
            <a:r>
              <a:rPr lang="id-ID" sz="2800" dirty="0" smtClean="0">
                <a:solidFill>
                  <a:srgbClr val="C00000"/>
                </a:solidFill>
              </a:rPr>
              <a:t> </a:t>
            </a:r>
            <a:r>
              <a:rPr lang="id-ID" sz="2800" dirty="0" smtClean="0"/>
              <a:t>(Klasifikasi):</a:t>
            </a:r>
          </a:p>
          <a:p>
            <a:pPr marL="801687" lvl="1" indent="-514350"/>
            <a:r>
              <a:rPr lang="id-ID" sz="2000" dirty="0" smtClean="0"/>
              <a:t>Naive </a:t>
            </a:r>
            <a:r>
              <a:rPr lang="id-ID" sz="2000" dirty="0"/>
              <a:t>B</a:t>
            </a:r>
            <a:r>
              <a:rPr lang="id-ID" sz="2000" dirty="0" smtClean="0"/>
              <a:t>ayes, K-Nearest </a:t>
            </a:r>
            <a:r>
              <a:rPr lang="id-ID" sz="2000" dirty="0"/>
              <a:t>N</a:t>
            </a:r>
            <a:r>
              <a:rPr lang="id-ID" sz="2000" dirty="0" smtClean="0"/>
              <a:t>eighbor, </a:t>
            </a:r>
            <a:r>
              <a:rPr lang="id-ID" sz="2000" dirty="0" smtClean="0">
                <a:solidFill>
                  <a:srgbClr val="0070C0"/>
                </a:solidFill>
              </a:rPr>
              <a:t>C4.5</a:t>
            </a:r>
            <a:r>
              <a:rPr lang="id-ID" sz="2000" dirty="0" smtClean="0"/>
              <a:t>, ID3, CART, Random Forest, Linear Discriminant Analysis, </a:t>
            </a:r>
            <a:r>
              <a:rPr lang="id-ID" sz="2000" dirty="0"/>
              <a:t> </a:t>
            </a:r>
            <a:r>
              <a:rPr lang="id-ID" sz="2000" dirty="0" smtClean="0"/>
              <a:t>Neural Network, etc</a:t>
            </a:r>
            <a:endParaRPr lang="id-ID" sz="2000" dirty="0"/>
          </a:p>
          <a:p>
            <a:pPr marL="514350" indent="-514350">
              <a:buFont typeface="+mj-lt"/>
              <a:buAutoNum type="arabicPeriod"/>
            </a:pPr>
            <a:r>
              <a:rPr lang="id-ID" sz="2800" b="1" dirty="0" smtClean="0">
                <a:solidFill>
                  <a:srgbClr val="C00000"/>
                </a:solidFill>
              </a:rPr>
              <a:t>Clustering</a:t>
            </a:r>
            <a:r>
              <a:rPr lang="id-ID" sz="2800" dirty="0" smtClean="0">
                <a:solidFill>
                  <a:srgbClr val="C00000"/>
                </a:solidFill>
              </a:rPr>
              <a:t> </a:t>
            </a:r>
            <a:r>
              <a:rPr lang="id-ID" sz="2800" dirty="0" smtClean="0"/>
              <a:t>(Klastering):</a:t>
            </a:r>
          </a:p>
          <a:p>
            <a:pPr marL="801687" lvl="1" indent="-514350"/>
            <a:r>
              <a:rPr lang="id-ID" sz="2000" dirty="0" smtClean="0">
                <a:solidFill>
                  <a:srgbClr val="0070C0"/>
                </a:solidFill>
              </a:rPr>
              <a:t>K-Means</a:t>
            </a:r>
            <a:r>
              <a:rPr lang="id-ID" sz="2000" dirty="0" smtClean="0"/>
              <a:t>, K-Medoids, </a:t>
            </a:r>
            <a:r>
              <a:rPr lang="id-ID" sz="2000" dirty="0"/>
              <a:t>Self-Organizing Map (</a:t>
            </a:r>
            <a:r>
              <a:rPr lang="id-ID" sz="2000" dirty="0" smtClean="0"/>
              <a:t>SOM), Fuzzy C-Means, etc</a:t>
            </a:r>
            <a:endParaRPr lang="id-ID" sz="2000" dirty="0"/>
          </a:p>
          <a:p>
            <a:pPr marL="514350" indent="-514350">
              <a:buFont typeface="+mj-lt"/>
              <a:buAutoNum type="arabicPeriod"/>
            </a:pPr>
            <a:r>
              <a:rPr lang="id-ID" sz="2800" b="1" dirty="0" smtClean="0">
                <a:solidFill>
                  <a:srgbClr val="C00000"/>
                </a:solidFill>
              </a:rPr>
              <a:t>Association</a:t>
            </a:r>
            <a:r>
              <a:rPr lang="id-ID" sz="2800" dirty="0" smtClean="0">
                <a:solidFill>
                  <a:srgbClr val="C00000"/>
                </a:solidFill>
              </a:rPr>
              <a:t> </a:t>
            </a:r>
            <a:r>
              <a:rPr lang="id-ID" sz="2800" dirty="0" smtClean="0"/>
              <a:t>(Asosiasi):</a:t>
            </a:r>
          </a:p>
          <a:p>
            <a:pPr marL="801687" lvl="1" indent="-514350"/>
            <a:r>
              <a:rPr lang="id-ID" sz="2000" dirty="0" smtClean="0"/>
              <a:t>FP-Growth, </a:t>
            </a:r>
            <a:r>
              <a:rPr lang="id-ID" sz="2000" dirty="0" smtClean="0">
                <a:solidFill>
                  <a:srgbClr val="0070C0"/>
                </a:solidFill>
              </a:rPr>
              <a:t>A Priori</a:t>
            </a:r>
            <a:r>
              <a:rPr lang="id-ID" sz="2000" dirty="0" smtClean="0"/>
              <a:t>, etc</a:t>
            </a:r>
            <a:endParaRPr lang="id-ID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87" t="27508" r="26000" b="30000"/>
          <a:stretch/>
        </p:blipFill>
        <p:spPr bwMode="auto">
          <a:xfrm>
            <a:off x="4511281" y="2294322"/>
            <a:ext cx="4556519" cy="340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5749" y="1371600"/>
            <a:ext cx="8553450" cy="5181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Formula/</a:t>
            </a:r>
            <a:r>
              <a:rPr lang="id-ID" dirty="0" smtClean="0">
                <a:solidFill>
                  <a:srgbClr val="C00000"/>
                </a:solidFill>
              </a:rPr>
              <a:t>Function</a:t>
            </a:r>
            <a:r>
              <a:rPr lang="id-ID" dirty="0" smtClean="0"/>
              <a:t> (Rumus atau Fungsi Regresi)</a:t>
            </a:r>
          </a:p>
          <a:p>
            <a:pPr lvl="1"/>
            <a:r>
              <a:rPr lang="id-ID" sz="2000" dirty="0" smtClean="0"/>
              <a:t>WAKTU TEMPUH = 0.48 + 0.6 JARAK + 0.34 LAMPU + 0.2 PESANAN </a:t>
            </a:r>
          </a:p>
          <a:p>
            <a:pPr lvl="1"/>
            <a:endParaRPr lang="id-ID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Decision </a:t>
            </a:r>
            <a:r>
              <a:rPr lang="id-ID" dirty="0" smtClean="0">
                <a:solidFill>
                  <a:srgbClr val="C00000"/>
                </a:solidFill>
              </a:rPr>
              <a:t>Tree</a:t>
            </a:r>
            <a:r>
              <a:rPr lang="id-ID" dirty="0" smtClean="0"/>
              <a:t> (Pohon Keputusan)</a:t>
            </a:r>
          </a:p>
          <a:p>
            <a:pPr marL="514350" indent="-514350">
              <a:buFont typeface="+mj-lt"/>
              <a:buAutoNum type="arabicPeriod"/>
            </a:pPr>
            <a:endParaRPr lang="id-ID" dirty="0"/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solidFill>
                  <a:srgbClr val="C00000"/>
                </a:solidFill>
              </a:rPr>
              <a:t>Rule</a:t>
            </a:r>
            <a:r>
              <a:rPr lang="id-ID" dirty="0" smtClean="0"/>
              <a:t> (Aturan)</a:t>
            </a:r>
          </a:p>
          <a:p>
            <a:pPr lvl="1"/>
            <a:r>
              <a:rPr lang="id-ID" dirty="0" smtClean="0"/>
              <a:t>IF ips3=2.8  THEN lulustepatwaktu</a:t>
            </a:r>
            <a:br>
              <a:rPr lang="id-ID" dirty="0" smtClean="0"/>
            </a:b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solidFill>
                  <a:srgbClr val="C00000"/>
                </a:solidFill>
              </a:rPr>
              <a:t>Cluster</a:t>
            </a:r>
            <a:r>
              <a:rPr lang="id-ID" dirty="0" smtClean="0"/>
              <a:t> (Klaster)</a:t>
            </a:r>
          </a:p>
          <a:p>
            <a:pPr lvl="1"/>
            <a:endParaRPr lang="id-ID" dirty="0" smtClean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7812" y="4953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3. Output/Pola/Model/Knowledge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3429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</a:t>
            </a:r>
            <a:r>
              <a:rPr lang="id-ID" dirty="0" smtClean="0">
                <a:solidFill>
                  <a:schemeClr val="bg1"/>
                </a:solidFill>
              </a:rPr>
              <a:t>luster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84920" y="1447800"/>
            <a:ext cx="3581640" cy="47019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u="none" strike="noStrike" baseline="0" dirty="0">
                <a:ln>
                  <a:noFill/>
                </a:ln>
                <a:effectLst/>
                <a:latin typeface="Calibri" pitchFamily="34" charset="0"/>
                <a:ea typeface="Gothic" pitchFamily="2"/>
                <a:cs typeface="Calibri" pitchFamily="34" charset="0"/>
              </a:rPr>
              <a:t>Simple 2-D representation</a:t>
            </a:r>
          </a:p>
        </p:txBody>
      </p:sp>
      <p:sp>
        <p:nvSpPr>
          <p:cNvPr id="6" name="Freeform 5"/>
          <p:cNvSpPr/>
          <p:nvPr/>
        </p:nvSpPr>
        <p:spPr>
          <a:xfrm>
            <a:off x="5220000" y="1434806"/>
            <a:ext cx="2057400" cy="47019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u="none" strike="noStrike" baseline="0" dirty="0">
                <a:ln>
                  <a:noFill/>
                </a:ln>
                <a:effectLst/>
                <a:latin typeface="Calibri" pitchFamily="34" charset="0"/>
                <a:ea typeface="Gothic" pitchFamily="2"/>
                <a:cs typeface="Calibri" pitchFamily="34" charset="0"/>
              </a:rPr>
              <a:t>Venn diagram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876800" y="2267039"/>
            <a:ext cx="3977096" cy="2685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44754" y="2267039"/>
            <a:ext cx="4076188" cy="2679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7812" y="4191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id-ID" dirty="0">
                <a:solidFill>
                  <a:schemeClr val="bg1"/>
                </a:solidFill>
              </a:rPr>
              <a:t>4. Evaluasi (Akurasi, Error, etc)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85750" y="1447800"/>
            <a:ext cx="8553450" cy="51816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2600" dirty="0" err="1" smtClean="0"/>
              <a:t>Estimation</a:t>
            </a:r>
            <a:r>
              <a:rPr lang="id-ID" sz="2600" dirty="0" smtClean="0"/>
              <a:t>:</a:t>
            </a:r>
          </a:p>
          <a:p>
            <a:pPr marL="801687" lvl="1" indent="-514350"/>
            <a:r>
              <a:rPr lang="id-ID" sz="2000" dirty="0" smtClean="0">
                <a:solidFill>
                  <a:srgbClr val="C00000"/>
                </a:solidFill>
              </a:rPr>
              <a:t>Error</a:t>
            </a:r>
            <a:r>
              <a:rPr lang="id-ID" sz="2000" dirty="0" smtClean="0"/>
              <a:t>: Root Mean Square Error (RMSE), MSE, MAPE, etc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600" dirty="0" smtClean="0"/>
              <a:t>Prediction/Forecasting (Prediksi/Peramalan):</a:t>
            </a:r>
          </a:p>
          <a:p>
            <a:pPr marL="801687" lvl="1" indent="-514350"/>
            <a:r>
              <a:rPr lang="id-ID" sz="2000" dirty="0">
                <a:solidFill>
                  <a:srgbClr val="C00000"/>
                </a:solidFill>
              </a:rPr>
              <a:t>Error</a:t>
            </a:r>
            <a:r>
              <a:rPr lang="id-ID" sz="2000" dirty="0"/>
              <a:t>: Root Mean Square Error (RMSE) , MSE, MAPE, </a:t>
            </a:r>
            <a:r>
              <a:rPr lang="id-ID" sz="2000" dirty="0" smtClean="0"/>
              <a:t>etc</a:t>
            </a:r>
            <a:endParaRPr lang="id-ID" sz="2000" dirty="0"/>
          </a:p>
          <a:p>
            <a:pPr marL="514350" indent="-514350">
              <a:buFont typeface="+mj-lt"/>
              <a:buAutoNum type="arabicPeriod"/>
            </a:pPr>
            <a:r>
              <a:rPr lang="id-ID" sz="2600" dirty="0" err="1" smtClean="0"/>
              <a:t>Classification</a:t>
            </a:r>
            <a:r>
              <a:rPr lang="id-ID" sz="2600" dirty="0" smtClean="0"/>
              <a:t>:</a:t>
            </a:r>
          </a:p>
          <a:p>
            <a:pPr marL="801687" lvl="1" indent="-514350"/>
            <a:r>
              <a:rPr lang="id-ID" sz="2000" dirty="0" err="1" smtClean="0">
                <a:solidFill>
                  <a:srgbClr val="C00000"/>
                </a:solidFill>
              </a:rPr>
              <a:t>Confusion</a:t>
            </a:r>
            <a:r>
              <a:rPr lang="id-ID" sz="2000" dirty="0" smtClean="0">
                <a:solidFill>
                  <a:srgbClr val="C00000"/>
                </a:solidFill>
              </a:rPr>
              <a:t> </a:t>
            </a:r>
            <a:r>
              <a:rPr lang="id-ID" sz="2000" dirty="0" err="1" smtClean="0">
                <a:solidFill>
                  <a:srgbClr val="C00000"/>
                </a:solidFill>
              </a:rPr>
              <a:t>Matrix</a:t>
            </a:r>
            <a:r>
              <a:rPr lang="id-ID" sz="2000" dirty="0" smtClean="0">
                <a:sym typeface="Wingdings" pitchFamily="2" charset="2"/>
              </a:rPr>
              <a:t>: </a:t>
            </a:r>
            <a:r>
              <a:rPr lang="id-ID" sz="2000" dirty="0" err="1" smtClean="0"/>
              <a:t>Accuracy</a:t>
            </a:r>
            <a:endParaRPr lang="id-ID" sz="2000" dirty="0"/>
          </a:p>
          <a:p>
            <a:pPr marL="801687" lvl="1" indent="-514350"/>
            <a:r>
              <a:rPr lang="id-ID" sz="2000" dirty="0" smtClean="0">
                <a:solidFill>
                  <a:srgbClr val="C00000"/>
                </a:solidFill>
              </a:rPr>
              <a:t>ROC </a:t>
            </a:r>
            <a:r>
              <a:rPr lang="id-ID" sz="2000" dirty="0" err="1" smtClean="0">
                <a:solidFill>
                  <a:srgbClr val="C00000"/>
                </a:solidFill>
              </a:rPr>
              <a:t>Curve</a:t>
            </a:r>
            <a:r>
              <a:rPr lang="id-ID" sz="2000" dirty="0" smtClean="0">
                <a:sym typeface="Wingdings" pitchFamily="2" charset="2"/>
              </a:rPr>
              <a:t>: </a:t>
            </a:r>
            <a:r>
              <a:rPr lang="id-ID" sz="2000" dirty="0" smtClean="0"/>
              <a:t>Area </a:t>
            </a:r>
            <a:r>
              <a:rPr lang="id-ID" sz="2000" dirty="0" err="1" smtClean="0"/>
              <a:t>Under</a:t>
            </a:r>
            <a:r>
              <a:rPr lang="id-ID" sz="2000" dirty="0" smtClean="0"/>
              <a:t> </a:t>
            </a:r>
            <a:r>
              <a:rPr lang="id-ID" sz="2000" dirty="0" err="1" smtClean="0"/>
              <a:t>Curve</a:t>
            </a:r>
            <a:r>
              <a:rPr lang="id-ID" sz="2000" dirty="0" smtClean="0"/>
              <a:t> (AUC) </a:t>
            </a:r>
            <a:endParaRPr lang="id-ID" sz="2000" dirty="0"/>
          </a:p>
          <a:p>
            <a:pPr marL="514350" indent="-514350">
              <a:buFont typeface="+mj-lt"/>
              <a:buAutoNum type="arabicPeriod"/>
            </a:pPr>
            <a:r>
              <a:rPr lang="id-ID" sz="2600" dirty="0" err="1" smtClean="0"/>
              <a:t>Clustering</a:t>
            </a:r>
            <a:r>
              <a:rPr lang="id-ID" sz="2600" dirty="0" smtClean="0"/>
              <a:t>:</a:t>
            </a:r>
          </a:p>
          <a:p>
            <a:pPr marL="801687" lvl="1" indent="-514350"/>
            <a:r>
              <a:rPr lang="id-ID" sz="1800" dirty="0" smtClean="0">
                <a:solidFill>
                  <a:srgbClr val="C00000"/>
                </a:solidFill>
              </a:rPr>
              <a:t>Internal </a:t>
            </a:r>
            <a:r>
              <a:rPr lang="id-ID" sz="1800" dirty="0" err="1" smtClean="0">
                <a:solidFill>
                  <a:srgbClr val="C00000"/>
                </a:solidFill>
              </a:rPr>
              <a:t>Evaluation</a:t>
            </a:r>
            <a:r>
              <a:rPr lang="id-ID" sz="1800" dirty="0" smtClean="0"/>
              <a:t>: </a:t>
            </a:r>
            <a:r>
              <a:rPr lang="id-ID" sz="1800" dirty="0" err="1"/>
              <a:t>Davies</a:t>
            </a:r>
            <a:r>
              <a:rPr lang="id-ID" sz="1800" dirty="0"/>
              <a:t>–</a:t>
            </a:r>
            <a:r>
              <a:rPr lang="id-ID" sz="1800" dirty="0" err="1"/>
              <a:t>Bouldin</a:t>
            </a:r>
            <a:r>
              <a:rPr lang="id-ID" sz="1800" dirty="0"/>
              <a:t> </a:t>
            </a:r>
            <a:r>
              <a:rPr lang="id-ID" sz="1800" dirty="0" err="1" smtClean="0"/>
              <a:t>index</a:t>
            </a:r>
            <a:r>
              <a:rPr lang="id-ID" sz="1800" dirty="0"/>
              <a:t>, </a:t>
            </a:r>
            <a:r>
              <a:rPr lang="id-ID" sz="1800" dirty="0" err="1"/>
              <a:t>Dunn</a:t>
            </a:r>
            <a:r>
              <a:rPr lang="id-ID" sz="1800" dirty="0"/>
              <a:t> </a:t>
            </a:r>
            <a:r>
              <a:rPr lang="id-ID" sz="1800" dirty="0" err="1" smtClean="0"/>
              <a:t>index</a:t>
            </a:r>
            <a:r>
              <a:rPr lang="id-ID" sz="1800" dirty="0" smtClean="0"/>
              <a:t>, </a:t>
            </a:r>
          </a:p>
          <a:p>
            <a:pPr marL="801687" lvl="1" indent="-514350"/>
            <a:r>
              <a:rPr lang="id-ID" sz="1800" dirty="0" smtClean="0">
                <a:solidFill>
                  <a:srgbClr val="C00000"/>
                </a:solidFill>
              </a:rPr>
              <a:t>External </a:t>
            </a:r>
            <a:r>
              <a:rPr lang="id-ID" sz="1800" dirty="0" err="1" smtClean="0">
                <a:solidFill>
                  <a:srgbClr val="C00000"/>
                </a:solidFill>
              </a:rPr>
              <a:t>Evaluation</a:t>
            </a:r>
            <a:r>
              <a:rPr lang="id-ID" sz="1800" dirty="0" smtClean="0"/>
              <a:t>: </a:t>
            </a:r>
            <a:r>
              <a:rPr lang="en-US" sz="1800" dirty="0" smtClean="0"/>
              <a:t> </a:t>
            </a:r>
            <a:r>
              <a:rPr lang="en-US" sz="1800" dirty="0"/>
              <a:t>Rand </a:t>
            </a:r>
            <a:r>
              <a:rPr lang="en-US" sz="1800" dirty="0" smtClean="0"/>
              <a:t>measure</a:t>
            </a:r>
            <a:r>
              <a:rPr lang="id-ID" sz="1800" dirty="0"/>
              <a:t>, </a:t>
            </a:r>
            <a:r>
              <a:rPr lang="id-ID" sz="1800" dirty="0" err="1" smtClean="0"/>
              <a:t>F-measure</a:t>
            </a:r>
            <a:r>
              <a:rPr lang="id-ID" sz="1800" dirty="0"/>
              <a:t>, </a:t>
            </a:r>
            <a:r>
              <a:rPr lang="id-ID" sz="1800" dirty="0" err="1"/>
              <a:t>Jaccard</a:t>
            </a:r>
            <a:r>
              <a:rPr lang="id-ID" sz="1800" dirty="0"/>
              <a:t> </a:t>
            </a:r>
            <a:r>
              <a:rPr lang="id-ID" sz="1800" dirty="0" err="1" smtClean="0"/>
              <a:t>index</a:t>
            </a:r>
            <a:r>
              <a:rPr lang="id-ID" sz="1800" dirty="0"/>
              <a:t>, </a:t>
            </a:r>
            <a:r>
              <a:rPr lang="id-ID" sz="1800" dirty="0" err="1"/>
              <a:t>Fowlkes</a:t>
            </a:r>
            <a:r>
              <a:rPr lang="id-ID" sz="1800" dirty="0"/>
              <a:t>–</a:t>
            </a:r>
            <a:r>
              <a:rPr lang="id-ID" sz="1800" dirty="0" err="1"/>
              <a:t>Mallows</a:t>
            </a:r>
            <a:r>
              <a:rPr lang="id-ID" sz="1800" dirty="0"/>
              <a:t> </a:t>
            </a:r>
            <a:r>
              <a:rPr lang="id-ID" sz="1800" dirty="0" err="1" smtClean="0"/>
              <a:t>index</a:t>
            </a:r>
            <a:r>
              <a:rPr lang="id-ID" sz="1800" dirty="0"/>
              <a:t>, </a:t>
            </a:r>
            <a:r>
              <a:rPr lang="id-ID" sz="1800" dirty="0" err="1"/>
              <a:t>Confusion</a:t>
            </a:r>
            <a:r>
              <a:rPr lang="id-ID" sz="1800" dirty="0"/>
              <a:t> </a:t>
            </a:r>
            <a:r>
              <a:rPr lang="id-ID" sz="1800" dirty="0" err="1"/>
              <a:t>matrix</a:t>
            </a:r>
            <a:endParaRPr lang="id-ID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id-ID" sz="2600" dirty="0" smtClean="0"/>
              <a:t>Association:</a:t>
            </a:r>
          </a:p>
          <a:p>
            <a:pPr marL="801687" lvl="1" indent="-514350"/>
            <a:r>
              <a:rPr lang="id-ID" sz="1800" dirty="0" smtClean="0">
                <a:solidFill>
                  <a:srgbClr val="C00000"/>
                </a:solidFill>
              </a:rPr>
              <a:t>Lift </a:t>
            </a:r>
            <a:r>
              <a:rPr lang="id-ID" sz="1800" dirty="0" err="1" smtClean="0">
                <a:solidFill>
                  <a:srgbClr val="C00000"/>
                </a:solidFill>
              </a:rPr>
              <a:t>Charts</a:t>
            </a:r>
            <a:r>
              <a:rPr lang="id-ID" sz="1800" dirty="0" smtClean="0"/>
              <a:t>: Lift </a:t>
            </a:r>
            <a:r>
              <a:rPr lang="id-ID" sz="1800" dirty="0" err="1" smtClean="0"/>
              <a:t>Ratio</a:t>
            </a:r>
            <a:endParaRPr lang="id-ID" sz="1800" dirty="0"/>
          </a:p>
          <a:p>
            <a:pPr marL="801687" lvl="1" indent="-514350"/>
            <a:r>
              <a:rPr lang="id-ID" sz="1800" dirty="0" err="1" smtClean="0">
                <a:solidFill>
                  <a:srgbClr val="C00000"/>
                </a:solidFill>
              </a:rPr>
              <a:t>Precision</a:t>
            </a:r>
            <a:r>
              <a:rPr lang="id-ID" sz="1800" dirty="0" smtClean="0">
                <a:solidFill>
                  <a:srgbClr val="C00000"/>
                </a:solidFill>
              </a:rPr>
              <a:t> </a:t>
            </a:r>
            <a:r>
              <a:rPr lang="id-ID" sz="1800" dirty="0" err="1" smtClean="0">
                <a:solidFill>
                  <a:srgbClr val="C00000"/>
                </a:solidFill>
              </a:rPr>
              <a:t>and</a:t>
            </a:r>
            <a:r>
              <a:rPr lang="id-ID" sz="1800" dirty="0" smtClean="0">
                <a:solidFill>
                  <a:srgbClr val="C00000"/>
                </a:solidFill>
              </a:rPr>
              <a:t> </a:t>
            </a:r>
            <a:r>
              <a:rPr lang="id-ID" sz="1800" dirty="0" err="1" smtClean="0">
                <a:solidFill>
                  <a:srgbClr val="C00000"/>
                </a:solidFill>
              </a:rPr>
              <a:t>Recall</a:t>
            </a:r>
            <a:r>
              <a:rPr lang="id-ID" sz="1800" dirty="0" smtClean="0">
                <a:solidFill>
                  <a:srgbClr val="C00000"/>
                </a:solidFill>
              </a:rPr>
              <a:t> </a:t>
            </a:r>
            <a:r>
              <a:rPr lang="id-ID" sz="1800" dirty="0" smtClean="0"/>
              <a:t>(</a:t>
            </a:r>
            <a:r>
              <a:rPr lang="id-ID" sz="1800" dirty="0" err="1" smtClean="0"/>
              <a:t>F-measure</a:t>
            </a:r>
            <a:r>
              <a:rPr lang="id-ID" sz="1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3429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G</a:t>
            </a:r>
            <a:r>
              <a:rPr lang="en-US" dirty="0" err="1" smtClean="0">
                <a:solidFill>
                  <a:schemeClr val="bg1"/>
                </a:solidFill>
              </a:rPr>
              <a:t>uide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for </a:t>
            </a:r>
            <a:r>
              <a:rPr lang="id-ID" dirty="0" smtClean="0">
                <a:solidFill>
                  <a:schemeClr val="bg1"/>
                </a:solidFill>
              </a:rPr>
              <a:t>C</a:t>
            </a:r>
            <a:r>
              <a:rPr lang="en-US" dirty="0" err="1" smtClean="0">
                <a:solidFill>
                  <a:schemeClr val="bg1"/>
                </a:solidFill>
              </a:rPr>
              <a:t>lassifying</a:t>
            </a:r>
            <a:r>
              <a:rPr lang="id-ID" dirty="0" smtClean="0">
                <a:solidFill>
                  <a:schemeClr val="bg1"/>
                </a:solidFill>
              </a:rPr>
              <a:t> </a:t>
            </a:r>
            <a:r>
              <a:rPr lang="id-ID" dirty="0" err="1" smtClean="0">
                <a:solidFill>
                  <a:schemeClr val="bg1"/>
                </a:solidFill>
              </a:rPr>
              <a:t>the</a:t>
            </a:r>
            <a:r>
              <a:rPr lang="id-ID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AUC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5750" y="1524000"/>
            <a:ext cx="8553450" cy="4876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3600" dirty="0"/>
              <a:t>0.90 - 1.00 = </a:t>
            </a:r>
            <a:r>
              <a:rPr lang="id-ID" sz="3600" dirty="0" err="1">
                <a:solidFill>
                  <a:srgbClr val="C00000"/>
                </a:solidFill>
              </a:rPr>
              <a:t>excellent</a:t>
            </a:r>
            <a:r>
              <a:rPr lang="id-ID" sz="3600" dirty="0">
                <a:solidFill>
                  <a:srgbClr val="C00000"/>
                </a:solidFill>
              </a:rPr>
              <a:t> </a:t>
            </a:r>
            <a:r>
              <a:rPr lang="id-ID" sz="3600" dirty="0" err="1" smtClean="0"/>
              <a:t>classification</a:t>
            </a:r>
            <a:endParaRPr lang="id-ID" sz="3600" dirty="0"/>
          </a:p>
          <a:p>
            <a:pPr marL="514350" indent="-514350">
              <a:buFont typeface="+mj-lt"/>
              <a:buAutoNum type="arabicPeriod"/>
            </a:pPr>
            <a:r>
              <a:rPr lang="id-ID" sz="3600" dirty="0" smtClean="0"/>
              <a:t>0.80 </a:t>
            </a:r>
            <a:r>
              <a:rPr lang="id-ID" sz="3600" dirty="0"/>
              <a:t>- 0.90 = </a:t>
            </a:r>
            <a:r>
              <a:rPr lang="id-ID" sz="3600" dirty="0" err="1">
                <a:solidFill>
                  <a:srgbClr val="C00000"/>
                </a:solidFill>
              </a:rPr>
              <a:t>good</a:t>
            </a:r>
            <a:r>
              <a:rPr lang="id-ID" sz="3600" dirty="0">
                <a:solidFill>
                  <a:srgbClr val="C00000"/>
                </a:solidFill>
              </a:rPr>
              <a:t> </a:t>
            </a:r>
            <a:r>
              <a:rPr lang="id-ID" sz="3600" dirty="0" err="1" smtClean="0"/>
              <a:t>classification</a:t>
            </a:r>
            <a:endParaRPr lang="id-ID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id-ID" sz="3600" dirty="0" smtClean="0"/>
              <a:t>0.70 </a:t>
            </a:r>
            <a:r>
              <a:rPr lang="id-ID" sz="3600" dirty="0"/>
              <a:t>- 0.80 = </a:t>
            </a:r>
            <a:r>
              <a:rPr lang="id-ID" sz="3600" dirty="0" err="1">
                <a:solidFill>
                  <a:srgbClr val="C00000"/>
                </a:solidFill>
              </a:rPr>
              <a:t>fair</a:t>
            </a:r>
            <a:r>
              <a:rPr lang="id-ID" sz="3600" dirty="0">
                <a:solidFill>
                  <a:srgbClr val="C00000"/>
                </a:solidFill>
              </a:rPr>
              <a:t> </a:t>
            </a:r>
            <a:r>
              <a:rPr lang="id-ID" sz="3600" dirty="0" err="1" smtClean="0"/>
              <a:t>classification</a:t>
            </a:r>
            <a:endParaRPr lang="id-ID" sz="3600" dirty="0"/>
          </a:p>
          <a:p>
            <a:pPr marL="514350" indent="-514350">
              <a:buFont typeface="+mj-lt"/>
              <a:buAutoNum type="arabicPeriod"/>
            </a:pPr>
            <a:r>
              <a:rPr lang="id-ID" sz="3600" dirty="0" smtClean="0"/>
              <a:t>0.60 </a:t>
            </a:r>
            <a:r>
              <a:rPr lang="id-ID" sz="3600" dirty="0"/>
              <a:t>- 0.70 = </a:t>
            </a:r>
            <a:r>
              <a:rPr lang="id-ID" sz="3600" dirty="0" err="1">
                <a:solidFill>
                  <a:srgbClr val="C00000"/>
                </a:solidFill>
              </a:rPr>
              <a:t>poor</a:t>
            </a:r>
            <a:r>
              <a:rPr lang="id-ID" sz="3600" dirty="0">
                <a:solidFill>
                  <a:srgbClr val="C00000"/>
                </a:solidFill>
              </a:rPr>
              <a:t> </a:t>
            </a:r>
            <a:r>
              <a:rPr lang="id-ID" sz="3600" dirty="0" err="1" smtClean="0"/>
              <a:t>classification</a:t>
            </a:r>
            <a:endParaRPr lang="id-ID" sz="3600" dirty="0"/>
          </a:p>
          <a:p>
            <a:pPr marL="514350" indent="-514350">
              <a:buFont typeface="+mj-lt"/>
              <a:buAutoNum type="arabicPeriod"/>
            </a:pPr>
            <a:r>
              <a:rPr lang="id-ID" sz="3600" dirty="0" smtClean="0"/>
              <a:t>0.50 </a:t>
            </a:r>
            <a:r>
              <a:rPr lang="id-ID" sz="3600" dirty="0"/>
              <a:t>- 0.60 = </a:t>
            </a:r>
            <a:r>
              <a:rPr lang="id-ID" sz="3600" dirty="0" smtClean="0"/>
              <a:t>failure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 algn="r">
              <a:buNone/>
            </a:pPr>
            <a:r>
              <a:rPr lang="id-ID" i="1" dirty="0" smtClean="0"/>
              <a:t>(Gorunescu, 2011)</a:t>
            </a:r>
            <a:endParaRPr lang="id-ID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4191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Kriteria Evaluasi dan Validasi Model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5750" y="1295400"/>
            <a:ext cx="8553450" cy="5181600"/>
          </a:xfrm>
        </p:spPr>
        <p:txBody>
          <a:bodyPr/>
          <a:lstStyle/>
          <a:p>
            <a:r>
              <a:rPr lang="id-ID" dirty="0" smtClean="0"/>
              <a:t>Secara umum pengukuran model data </a:t>
            </a:r>
            <a:r>
              <a:rPr lang="id-ID" dirty="0" err="1" smtClean="0"/>
              <a:t>mining</a:t>
            </a:r>
            <a:r>
              <a:rPr lang="id-ID" dirty="0" smtClean="0"/>
              <a:t> mengacu kepada tiga kriteria: Akurasi (</a:t>
            </a:r>
            <a:r>
              <a:rPr lang="en-US" dirty="0" smtClean="0">
                <a:solidFill>
                  <a:srgbClr val="C00000"/>
                </a:solidFill>
              </a:rPr>
              <a:t>Accuracy</a:t>
            </a:r>
            <a:r>
              <a:rPr lang="id-ID" dirty="0" smtClean="0"/>
              <a:t>), Kehandalan(</a:t>
            </a:r>
            <a:r>
              <a:rPr lang="en-US" dirty="0" smtClean="0">
                <a:solidFill>
                  <a:srgbClr val="C00000"/>
                </a:solidFill>
              </a:rPr>
              <a:t>Reliability</a:t>
            </a:r>
            <a:r>
              <a:rPr lang="id-ID" dirty="0" smtClean="0"/>
              <a:t>)</a:t>
            </a:r>
            <a:r>
              <a:rPr lang="en-US" dirty="0" smtClean="0"/>
              <a:t> </a:t>
            </a:r>
            <a:r>
              <a:rPr lang="id-ID" dirty="0" smtClean="0"/>
              <a:t>dan Kegunaan (</a:t>
            </a:r>
            <a:r>
              <a:rPr lang="en-US" dirty="0" smtClean="0">
                <a:solidFill>
                  <a:srgbClr val="C00000"/>
                </a:solidFill>
              </a:rPr>
              <a:t>Usefulness</a:t>
            </a:r>
            <a:r>
              <a:rPr lang="id-ID" dirty="0" smtClean="0"/>
              <a:t>)</a:t>
            </a:r>
            <a:endParaRPr lang="en-US" dirty="0"/>
          </a:p>
          <a:p>
            <a:r>
              <a:rPr lang="id-ID" dirty="0" smtClean="0"/>
              <a:t>Keseimbangan </a:t>
            </a:r>
            <a:r>
              <a:rPr lang="id-ID" dirty="0" err="1" smtClean="0"/>
              <a:t>diantaranya</a:t>
            </a:r>
            <a:r>
              <a:rPr lang="id-ID" dirty="0" smtClean="0"/>
              <a:t> ketiganya diperlukan karena belum tentu model yang akurat adalah handal, dan yang handal atau akurat belum tentu berguna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4953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id-ID" dirty="0">
                <a:solidFill>
                  <a:schemeClr val="bg1"/>
                </a:solidFill>
              </a:rPr>
              <a:t>Kriteria Evaluasi dan Validasi Model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5750" y="1371600"/>
            <a:ext cx="8553450" cy="51816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solidFill>
                  <a:srgbClr val="C00000"/>
                </a:solidFill>
              </a:rPr>
              <a:t>Akurasi</a:t>
            </a:r>
            <a:r>
              <a:rPr lang="id-ID" sz="2800" dirty="0" smtClean="0"/>
              <a:t> adalah ukuran dari seberapa baik model </a:t>
            </a:r>
            <a:r>
              <a:rPr lang="id-ID" sz="2800" dirty="0" err="1" smtClean="0"/>
              <a:t>mengkorelasikan</a:t>
            </a:r>
            <a:r>
              <a:rPr lang="id-ID" sz="2800" dirty="0" smtClean="0"/>
              <a:t> antara hasil dengan atribut dalam data yang telah disediakan. Terdapat berbagai model akurasi, tetapi semua model akurasi tergantung pada data yang digunakan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solidFill>
                  <a:srgbClr val="C00000"/>
                </a:solidFill>
              </a:rPr>
              <a:t>Kehandalan</a:t>
            </a:r>
            <a:r>
              <a:rPr lang="id-ID" sz="2800" dirty="0" smtClean="0"/>
              <a:t> adalah ukuran di mana model </a:t>
            </a:r>
            <a:r>
              <a:rPr lang="id-ID" sz="2800" dirty="0"/>
              <a:t>data </a:t>
            </a:r>
            <a:r>
              <a:rPr lang="id-ID" sz="2800" dirty="0" err="1"/>
              <a:t>mining</a:t>
            </a:r>
            <a:r>
              <a:rPr lang="id-ID" sz="2800" dirty="0"/>
              <a:t> </a:t>
            </a:r>
            <a:r>
              <a:rPr lang="id-ID" sz="2800" dirty="0" smtClean="0"/>
              <a:t>diterapkan pada </a:t>
            </a:r>
            <a:r>
              <a:rPr lang="id-ID" sz="2800" dirty="0" err="1" smtClean="0"/>
              <a:t>dataset</a:t>
            </a:r>
            <a:r>
              <a:rPr lang="id-ID" sz="2800" dirty="0" smtClean="0"/>
              <a:t> yang berbeda akan menghasilkan sebuah </a:t>
            </a:r>
            <a:r>
              <a:rPr lang="id-ID" sz="2800" dirty="0"/>
              <a:t>model data </a:t>
            </a:r>
            <a:r>
              <a:rPr lang="id-ID" sz="2800" dirty="0" err="1"/>
              <a:t>mining</a:t>
            </a:r>
            <a:r>
              <a:rPr lang="id-ID" sz="2800" dirty="0"/>
              <a:t> </a:t>
            </a:r>
            <a:r>
              <a:rPr lang="id-ID" sz="2800" dirty="0" smtClean="0"/>
              <a:t>dapat  </a:t>
            </a:r>
            <a:r>
              <a:rPr lang="id-ID" sz="2800" dirty="0"/>
              <a:t>diandalkan jika </a:t>
            </a:r>
            <a:r>
              <a:rPr lang="id-ID" sz="2800" dirty="0" smtClean="0"/>
              <a:t>menghasilkan pola umum sama terlepas </a:t>
            </a:r>
            <a:r>
              <a:rPr lang="id-ID" sz="2800" dirty="0"/>
              <a:t>dari data </a:t>
            </a:r>
            <a:r>
              <a:rPr lang="id-ID" sz="2800" dirty="0" smtClean="0"/>
              <a:t>testing </a:t>
            </a:r>
            <a:r>
              <a:rPr lang="id-ID" sz="2800" dirty="0"/>
              <a:t>yang </a:t>
            </a:r>
            <a:r>
              <a:rPr lang="id-ID" sz="2800" dirty="0" smtClean="0"/>
              <a:t>disediakan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solidFill>
                  <a:srgbClr val="C00000"/>
                </a:solidFill>
              </a:rPr>
              <a:t>Kegunaan</a:t>
            </a:r>
            <a:r>
              <a:rPr lang="id-ID" sz="2800" dirty="0" smtClean="0"/>
              <a:t> </a:t>
            </a:r>
            <a:r>
              <a:rPr lang="id-ID" sz="2800" dirty="0"/>
              <a:t>mencakup berbagai metrik </a:t>
            </a:r>
            <a:r>
              <a:rPr lang="id-ID" sz="2800" dirty="0" smtClean="0"/>
              <a:t>yang mengukur apakah </a:t>
            </a:r>
            <a:r>
              <a:rPr lang="id-ID" sz="2800" dirty="0"/>
              <a:t>model tersebut memberikan informasi yang berguna.</a:t>
            </a:r>
            <a:endParaRPr lang="id-ID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4191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Pengujian Model Data Mining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5750" y="1295400"/>
            <a:ext cx="8553450" cy="5181600"/>
          </a:xfrm>
        </p:spPr>
        <p:txBody>
          <a:bodyPr/>
          <a:lstStyle/>
          <a:p>
            <a:r>
              <a:rPr lang="id-ID" sz="3200" dirty="0" smtClean="0"/>
              <a:t>Pembagian </a:t>
            </a:r>
            <a:r>
              <a:rPr lang="id-ID" sz="3200" dirty="0" err="1" smtClean="0"/>
              <a:t>dataset</a:t>
            </a:r>
            <a:r>
              <a:rPr lang="id-ID" sz="3200" dirty="0" smtClean="0"/>
              <a:t>:</a:t>
            </a:r>
          </a:p>
          <a:p>
            <a:pPr lvl="1"/>
            <a:r>
              <a:rPr lang="id-ID" sz="2400" dirty="0" smtClean="0"/>
              <a:t>Dua </a:t>
            </a:r>
            <a:r>
              <a:rPr lang="id-ID" sz="2400" dirty="0" err="1" smtClean="0"/>
              <a:t>subset</a:t>
            </a:r>
            <a:r>
              <a:rPr lang="id-ID" sz="2400" dirty="0" smtClean="0"/>
              <a:t>: </a:t>
            </a:r>
            <a:r>
              <a:rPr lang="id-ID" sz="2400" dirty="0" smtClean="0">
                <a:solidFill>
                  <a:srgbClr val="C00000"/>
                </a:solidFill>
              </a:rPr>
              <a:t>data </a:t>
            </a:r>
            <a:r>
              <a:rPr lang="id-ID" sz="2400" dirty="0" err="1" smtClean="0">
                <a:solidFill>
                  <a:srgbClr val="C00000"/>
                </a:solidFill>
              </a:rPr>
              <a:t>training</a:t>
            </a:r>
            <a:r>
              <a:rPr lang="id-ID" sz="2400" dirty="0" smtClean="0">
                <a:solidFill>
                  <a:srgbClr val="C00000"/>
                </a:solidFill>
              </a:rPr>
              <a:t> </a:t>
            </a:r>
            <a:r>
              <a:rPr lang="id-ID" sz="2400" dirty="0" smtClean="0"/>
              <a:t>dan</a:t>
            </a:r>
            <a:r>
              <a:rPr lang="id-ID" sz="2400" dirty="0" smtClean="0">
                <a:solidFill>
                  <a:srgbClr val="C00000"/>
                </a:solidFill>
              </a:rPr>
              <a:t> data testing</a:t>
            </a:r>
          </a:p>
          <a:p>
            <a:pPr lvl="1"/>
            <a:r>
              <a:rPr lang="id-ID" sz="2400" dirty="0" smtClean="0"/>
              <a:t>Tiga </a:t>
            </a:r>
            <a:r>
              <a:rPr lang="id-ID" sz="2400" dirty="0" err="1" smtClean="0"/>
              <a:t>subset</a:t>
            </a:r>
            <a:r>
              <a:rPr lang="id-ID" sz="2400" dirty="0" smtClean="0"/>
              <a:t>: </a:t>
            </a:r>
            <a:r>
              <a:rPr lang="id-ID" sz="2400" dirty="0" smtClean="0">
                <a:solidFill>
                  <a:srgbClr val="C00000"/>
                </a:solidFill>
              </a:rPr>
              <a:t>data </a:t>
            </a:r>
            <a:r>
              <a:rPr lang="id-ID" sz="2400" dirty="0" err="1" smtClean="0">
                <a:solidFill>
                  <a:srgbClr val="C00000"/>
                </a:solidFill>
              </a:rPr>
              <a:t>training</a:t>
            </a:r>
            <a:r>
              <a:rPr lang="id-ID" sz="2400" dirty="0" smtClean="0"/>
              <a:t>, </a:t>
            </a:r>
            <a:r>
              <a:rPr lang="id-ID" sz="2400" dirty="0" smtClean="0">
                <a:solidFill>
                  <a:srgbClr val="C00000"/>
                </a:solidFill>
              </a:rPr>
              <a:t>data </a:t>
            </a:r>
            <a:r>
              <a:rPr lang="id-ID" sz="2400" dirty="0" err="1" smtClean="0">
                <a:solidFill>
                  <a:srgbClr val="C00000"/>
                </a:solidFill>
              </a:rPr>
              <a:t>validation</a:t>
            </a:r>
            <a:r>
              <a:rPr lang="id-ID" sz="2400" dirty="0" smtClean="0">
                <a:solidFill>
                  <a:srgbClr val="C00000"/>
                </a:solidFill>
              </a:rPr>
              <a:t> </a:t>
            </a:r>
            <a:r>
              <a:rPr lang="id-ID" sz="2400" dirty="0" smtClean="0"/>
              <a:t>dan </a:t>
            </a:r>
            <a:r>
              <a:rPr lang="id-ID" sz="2400" dirty="0" smtClean="0">
                <a:solidFill>
                  <a:srgbClr val="C00000"/>
                </a:solidFill>
              </a:rPr>
              <a:t>data testing</a:t>
            </a:r>
          </a:p>
          <a:p>
            <a:r>
              <a:rPr lang="id-ID" sz="3200" dirty="0" smtClean="0"/>
              <a:t>Data </a:t>
            </a:r>
            <a:r>
              <a:rPr lang="id-ID" sz="3200" dirty="0" err="1" smtClean="0">
                <a:solidFill>
                  <a:srgbClr val="C00000"/>
                </a:solidFill>
              </a:rPr>
              <a:t>training</a:t>
            </a:r>
            <a:r>
              <a:rPr lang="id-ID" sz="3200" dirty="0" smtClean="0">
                <a:solidFill>
                  <a:srgbClr val="C00000"/>
                </a:solidFill>
              </a:rPr>
              <a:t> untuk pembentukan model</a:t>
            </a:r>
            <a:r>
              <a:rPr lang="id-ID" sz="3200" dirty="0" smtClean="0"/>
              <a:t>, dan data </a:t>
            </a:r>
            <a:r>
              <a:rPr lang="id-ID" sz="3200" dirty="0" smtClean="0">
                <a:solidFill>
                  <a:srgbClr val="C00000"/>
                </a:solidFill>
              </a:rPr>
              <a:t>testing digunakan untuk pengujian model</a:t>
            </a:r>
          </a:p>
          <a:p>
            <a:r>
              <a:rPr lang="id-ID" sz="3200" dirty="0" smtClean="0"/>
              <a:t>Data </a:t>
            </a:r>
            <a:r>
              <a:rPr lang="id-ID" sz="3200" dirty="0" err="1" smtClean="0"/>
              <a:t>validation</a:t>
            </a:r>
            <a:r>
              <a:rPr lang="id-ID" sz="3200" dirty="0" smtClean="0"/>
              <a:t> untuk memvalidasi model kita valid atau tidak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4191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id-ID" dirty="0" err="1">
                <a:solidFill>
                  <a:schemeClr val="bg1"/>
                </a:solidFill>
              </a:rPr>
              <a:t>Cross-Validation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5750" y="1295400"/>
            <a:ext cx="8553450" cy="5181600"/>
          </a:xfrm>
        </p:spPr>
        <p:txBody>
          <a:bodyPr>
            <a:normAutofit fontScale="92500" lnSpcReduction="10000"/>
          </a:bodyPr>
          <a:lstStyle/>
          <a:p>
            <a:r>
              <a:rPr lang="id-ID" dirty="0"/>
              <a:t>Metode </a:t>
            </a:r>
            <a:r>
              <a:rPr lang="id-ID" dirty="0" err="1"/>
              <a:t>cross-validation</a:t>
            </a:r>
            <a:r>
              <a:rPr lang="id-ID" dirty="0"/>
              <a:t> digunakan untuk </a:t>
            </a:r>
            <a:r>
              <a:rPr lang="id-ID" dirty="0">
                <a:solidFill>
                  <a:srgbClr val="C00000"/>
                </a:solidFill>
              </a:rPr>
              <a:t>menghindari </a:t>
            </a:r>
            <a:r>
              <a:rPr lang="id-ID" dirty="0" err="1">
                <a:solidFill>
                  <a:srgbClr val="C00000"/>
                </a:solidFill>
              </a:rPr>
              <a:t>overlapping</a:t>
            </a:r>
            <a:r>
              <a:rPr lang="id-ID" dirty="0">
                <a:solidFill>
                  <a:srgbClr val="C00000"/>
                </a:solidFill>
              </a:rPr>
              <a:t> </a:t>
            </a:r>
            <a:r>
              <a:rPr lang="id-ID" dirty="0"/>
              <a:t>pada data </a:t>
            </a:r>
            <a:r>
              <a:rPr lang="id-ID" dirty="0" smtClean="0"/>
              <a:t>testing</a:t>
            </a:r>
            <a:endParaRPr lang="id-ID" dirty="0"/>
          </a:p>
          <a:p>
            <a:r>
              <a:rPr lang="id-ID" dirty="0" smtClean="0"/>
              <a:t>Tahapan </a:t>
            </a:r>
            <a:r>
              <a:rPr lang="id-ID" dirty="0" err="1" smtClean="0"/>
              <a:t>cross-validation</a:t>
            </a:r>
            <a:r>
              <a:rPr lang="id-ID" dirty="0" smtClean="0"/>
              <a:t>:</a:t>
            </a:r>
            <a:endParaRPr lang="id-ID" dirty="0"/>
          </a:p>
          <a:p>
            <a:pPr marL="976312" lvl="1" indent="-514350">
              <a:buFont typeface="+mj-lt"/>
              <a:buAutoNum type="arabicPeriod"/>
            </a:pPr>
            <a:r>
              <a:rPr lang="id-ID" dirty="0" smtClean="0"/>
              <a:t>Bagi data </a:t>
            </a:r>
            <a:r>
              <a:rPr lang="id-ID" dirty="0"/>
              <a:t>menjadi </a:t>
            </a:r>
            <a:r>
              <a:rPr lang="id-ID" dirty="0">
                <a:solidFill>
                  <a:srgbClr val="C00000"/>
                </a:solidFill>
              </a:rPr>
              <a:t>k </a:t>
            </a:r>
            <a:r>
              <a:rPr lang="id-ID" dirty="0" err="1">
                <a:solidFill>
                  <a:srgbClr val="C00000"/>
                </a:solidFill>
              </a:rPr>
              <a:t>subset</a:t>
            </a:r>
            <a:r>
              <a:rPr lang="id-ID" dirty="0">
                <a:solidFill>
                  <a:srgbClr val="C00000"/>
                </a:solidFill>
              </a:rPr>
              <a:t> </a:t>
            </a:r>
            <a:r>
              <a:rPr lang="id-ID" dirty="0" err="1"/>
              <a:t>yg</a:t>
            </a:r>
            <a:r>
              <a:rPr lang="id-ID" dirty="0"/>
              <a:t> berukuran sama</a:t>
            </a:r>
          </a:p>
          <a:p>
            <a:pPr marL="976312" lvl="1" indent="-514350">
              <a:buFont typeface="+mj-lt"/>
              <a:buAutoNum type="arabicPeriod"/>
            </a:pPr>
            <a:r>
              <a:rPr lang="id-ID" dirty="0" smtClean="0"/>
              <a:t>Gunakan </a:t>
            </a:r>
            <a:r>
              <a:rPr lang="id-ID" dirty="0">
                <a:solidFill>
                  <a:srgbClr val="C00000"/>
                </a:solidFill>
              </a:rPr>
              <a:t>setiap </a:t>
            </a:r>
            <a:r>
              <a:rPr lang="id-ID" dirty="0" err="1">
                <a:solidFill>
                  <a:srgbClr val="C00000"/>
                </a:solidFill>
              </a:rPr>
              <a:t>subset</a:t>
            </a:r>
            <a:r>
              <a:rPr lang="id-ID" dirty="0">
                <a:solidFill>
                  <a:srgbClr val="C00000"/>
                </a:solidFill>
              </a:rPr>
              <a:t> untuk data testing</a:t>
            </a:r>
            <a:r>
              <a:rPr lang="id-ID" dirty="0"/>
              <a:t> dan sisanya untuk data </a:t>
            </a:r>
            <a:r>
              <a:rPr lang="id-ID" dirty="0" err="1"/>
              <a:t>training</a:t>
            </a:r>
            <a:endParaRPr lang="id-ID" dirty="0"/>
          </a:p>
          <a:p>
            <a:r>
              <a:rPr lang="id-ID" dirty="0"/>
              <a:t>Disebut juga dengan </a:t>
            </a:r>
            <a:r>
              <a:rPr lang="id-ID" dirty="0" err="1">
                <a:solidFill>
                  <a:srgbClr val="C00000"/>
                </a:solidFill>
              </a:rPr>
              <a:t>k-fold</a:t>
            </a:r>
            <a:r>
              <a:rPr lang="id-ID" dirty="0">
                <a:solidFill>
                  <a:srgbClr val="C00000"/>
                </a:solidFill>
              </a:rPr>
              <a:t> </a:t>
            </a:r>
            <a:r>
              <a:rPr lang="id-ID" dirty="0" err="1">
                <a:solidFill>
                  <a:srgbClr val="C00000"/>
                </a:solidFill>
              </a:rPr>
              <a:t>cross-validation</a:t>
            </a:r>
            <a:endParaRPr lang="id-ID" dirty="0">
              <a:solidFill>
                <a:srgbClr val="C00000"/>
              </a:solidFill>
            </a:endParaRPr>
          </a:p>
          <a:p>
            <a:r>
              <a:rPr lang="id-ID" dirty="0" err="1"/>
              <a:t>Seringkali</a:t>
            </a:r>
            <a:r>
              <a:rPr lang="id-ID" dirty="0"/>
              <a:t> </a:t>
            </a:r>
            <a:r>
              <a:rPr lang="id-ID" dirty="0" err="1"/>
              <a:t>subset</a:t>
            </a:r>
            <a:r>
              <a:rPr lang="id-ID" dirty="0"/>
              <a:t> dibuat </a:t>
            </a:r>
            <a:r>
              <a:rPr lang="id-ID" dirty="0" err="1"/>
              <a:t>stratified</a:t>
            </a:r>
            <a:r>
              <a:rPr lang="id-ID" dirty="0"/>
              <a:t> (bertingkat) sebelum </a:t>
            </a:r>
            <a:r>
              <a:rPr lang="id-ID" dirty="0" err="1"/>
              <a:t>cross-validation</a:t>
            </a:r>
            <a:r>
              <a:rPr lang="id-ID" dirty="0"/>
              <a:t> dilakukan, karena </a:t>
            </a:r>
            <a:r>
              <a:rPr lang="id-ID" dirty="0">
                <a:solidFill>
                  <a:srgbClr val="C00000"/>
                </a:solidFill>
              </a:rPr>
              <a:t>stratifikasi akan mengurangi variansi</a:t>
            </a:r>
            <a:r>
              <a:rPr lang="id-ID" dirty="0"/>
              <a:t> dari estimasi</a:t>
            </a:r>
            <a:endParaRPr lang="en-US" dirty="0"/>
          </a:p>
          <a:p>
            <a:endParaRPr lang="id-ID" dirty="0">
              <a:sym typeface="Wingdings" pitchFamily="2" charset="2"/>
            </a:endParaRPr>
          </a:p>
          <a:p>
            <a:endParaRPr lang="id-ID" dirty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4953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id-ID" dirty="0" err="1" smtClean="0">
                <a:solidFill>
                  <a:schemeClr val="bg1"/>
                </a:solidFill>
              </a:rPr>
              <a:t>Cross-Validation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5750" y="1371600"/>
            <a:ext cx="8553450" cy="5181600"/>
          </a:xfrm>
        </p:spPr>
        <p:txBody>
          <a:bodyPr>
            <a:normAutofit lnSpcReduction="10000"/>
          </a:bodyPr>
          <a:lstStyle/>
          <a:p>
            <a:r>
              <a:rPr lang="id-ID" sz="3200" dirty="0" smtClean="0"/>
              <a:t>Metode </a:t>
            </a:r>
            <a:r>
              <a:rPr lang="id-ID" sz="3200" dirty="0"/>
              <a:t>evaluasi </a:t>
            </a:r>
            <a:r>
              <a:rPr lang="id-ID" sz="3200" dirty="0" err="1"/>
              <a:t>standard</a:t>
            </a:r>
            <a:r>
              <a:rPr lang="id-ID" sz="3200" dirty="0"/>
              <a:t>: </a:t>
            </a:r>
            <a:r>
              <a:rPr lang="en-US" sz="3200" dirty="0">
                <a:solidFill>
                  <a:srgbClr val="C00000"/>
                </a:solidFill>
              </a:rPr>
              <a:t>stratified </a:t>
            </a:r>
            <a:r>
              <a:rPr lang="id-ID" sz="3200" dirty="0" smtClean="0">
                <a:solidFill>
                  <a:srgbClr val="C00000"/>
                </a:solidFill>
              </a:rPr>
              <a:t>10</a:t>
            </a:r>
            <a:r>
              <a:rPr lang="en-US" sz="3200" dirty="0" smtClean="0">
                <a:solidFill>
                  <a:srgbClr val="C00000"/>
                </a:solidFill>
              </a:rPr>
              <a:t>-fold </a:t>
            </a:r>
            <a:r>
              <a:rPr lang="en-US" sz="3200" dirty="0">
                <a:solidFill>
                  <a:srgbClr val="C00000"/>
                </a:solidFill>
              </a:rPr>
              <a:t>cross-validation</a:t>
            </a:r>
          </a:p>
          <a:p>
            <a:r>
              <a:rPr lang="id-ID" sz="3200" dirty="0"/>
              <a:t>Mengapa </a:t>
            </a:r>
            <a:r>
              <a:rPr lang="id-ID" sz="3200" dirty="0" smtClean="0">
                <a:solidFill>
                  <a:srgbClr val="C00000"/>
                </a:solidFill>
              </a:rPr>
              <a:t>10</a:t>
            </a:r>
            <a:r>
              <a:rPr lang="id-ID" sz="3200" dirty="0" smtClean="0"/>
              <a:t>? Hasil </a:t>
            </a:r>
            <a:r>
              <a:rPr lang="id-ID" sz="3200" dirty="0"/>
              <a:t>dari berbagai </a:t>
            </a:r>
            <a:r>
              <a:rPr lang="id-ID" sz="3200" dirty="0" smtClean="0"/>
              <a:t>percobaan </a:t>
            </a:r>
            <a:r>
              <a:rPr lang="id-ID" sz="3200" dirty="0"/>
              <a:t>yang ekstensif  dan pembuktian </a:t>
            </a:r>
            <a:r>
              <a:rPr lang="id-ID" sz="3200" dirty="0" smtClean="0"/>
              <a:t>teoritis, menunjukkan </a:t>
            </a:r>
            <a:r>
              <a:rPr lang="id-ID" sz="3200" dirty="0"/>
              <a:t>bahwa </a:t>
            </a:r>
            <a:r>
              <a:rPr lang="id-ID" sz="3200" dirty="0">
                <a:solidFill>
                  <a:srgbClr val="C00000"/>
                </a:solidFill>
              </a:rPr>
              <a:t>10-fold </a:t>
            </a:r>
            <a:r>
              <a:rPr lang="id-ID" sz="3200" dirty="0" err="1">
                <a:solidFill>
                  <a:srgbClr val="C00000"/>
                </a:solidFill>
              </a:rPr>
              <a:t>cross-validation</a:t>
            </a:r>
            <a:r>
              <a:rPr lang="id-ID" sz="3200" dirty="0">
                <a:solidFill>
                  <a:srgbClr val="C00000"/>
                </a:solidFill>
              </a:rPr>
              <a:t> adalah pilihan terbaik</a:t>
            </a:r>
            <a:r>
              <a:rPr lang="id-ID" sz="3200" dirty="0"/>
              <a:t> untuk mendapatkan </a:t>
            </a:r>
            <a:r>
              <a:rPr lang="id-ID" sz="3200" dirty="0" smtClean="0"/>
              <a:t>hasil validasi yang </a:t>
            </a:r>
            <a:r>
              <a:rPr lang="id-ID" sz="3200" dirty="0"/>
              <a:t>akurat</a:t>
            </a:r>
          </a:p>
          <a:p>
            <a:r>
              <a:rPr lang="id-ID" sz="3200" dirty="0"/>
              <a:t>10</a:t>
            </a:r>
            <a:r>
              <a:rPr lang="en-US" sz="3200" dirty="0"/>
              <a:t>-fold cross-validation </a:t>
            </a:r>
            <a:r>
              <a:rPr lang="id-ID" sz="3200" dirty="0"/>
              <a:t>akan </a:t>
            </a:r>
            <a:r>
              <a:rPr lang="id-ID" sz="3200" dirty="0">
                <a:solidFill>
                  <a:srgbClr val="C00000"/>
                </a:solidFill>
              </a:rPr>
              <a:t>mengulang </a:t>
            </a:r>
            <a:r>
              <a:rPr lang="id-ID" sz="3200" dirty="0" smtClean="0">
                <a:solidFill>
                  <a:srgbClr val="C00000"/>
                </a:solidFill>
              </a:rPr>
              <a:t>pengujian sebanyak </a:t>
            </a:r>
            <a:r>
              <a:rPr lang="id-ID" sz="3200" dirty="0">
                <a:solidFill>
                  <a:srgbClr val="C00000"/>
                </a:solidFill>
              </a:rPr>
              <a:t>10 kali</a:t>
            </a:r>
            <a:r>
              <a:rPr lang="id-ID" sz="3200" dirty="0"/>
              <a:t> dan </a:t>
            </a:r>
            <a:r>
              <a:rPr lang="id-ID" sz="3200" dirty="0">
                <a:solidFill>
                  <a:srgbClr val="C00000"/>
                </a:solidFill>
              </a:rPr>
              <a:t>hasil </a:t>
            </a:r>
            <a:r>
              <a:rPr lang="id-ID" sz="3200" dirty="0" smtClean="0">
                <a:solidFill>
                  <a:srgbClr val="C00000"/>
                </a:solidFill>
              </a:rPr>
              <a:t>pengukuran adalah </a:t>
            </a:r>
            <a:r>
              <a:rPr lang="id-ID" sz="3200" dirty="0">
                <a:solidFill>
                  <a:srgbClr val="C00000"/>
                </a:solidFill>
              </a:rPr>
              <a:t>nilai </a:t>
            </a:r>
            <a:r>
              <a:rPr lang="id-ID" sz="3200" dirty="0" smtClean="0">
                <a:solidFill>
                  <a:srgbClr val="C00000"/>
                </a:solidFill>
              </a:rPr>
              <a:t>rata-rata dari 10 kali pengujian</a:t>
            </a:r>
            <a:endParaRPr lang="en-US" sz="3200" dirty="0">
              <a:solidFill>
                <a:srgbClr val="C00000"/>
              </a:solidFill>
            </a:endParaRPr>
          </a:p>
          <a:p>
            <a:endParaRPr lang="id-ID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1. Input (Dataset)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Dataset: (Data Record/point/vector/pattern/event/case)</a:t>
            </a:r>
          </a:p>
          <a:p>
            <a:pPr>
              <a:buNone/>
            </a:pPr>
            <a:r>
              <a:rPr lang="en-US" dirty="0" smtClean="0"/>
              <a:t>	Kumpulan </a:t>
            </a:r>
            <a:r>
              <a:rPr lang="en-US" dirty="0" err="1" smtClean="0"/>
              <a:t>obyek</a:t>
            </a:r>
            <a:r>
              <a:rPr lang="en-US" dirty="0" smtClean="0"/>
              <a:t> data </a:t>
            </a:r>
            <a:r>
              <a:rPr lang="en-US" dirty="0" err="1" smtClean="0"/>
              <a:t>berserta</a:t>
            </a:r>
            <a:r>
              <a:rPr lang="en-US" dirty="0" smtClean="0"/>
              <a:t> </a:t>
            </a:r>
            <a:r>
              <a:rPr lang="en-US" dirty="0" err="1" smtClean="0"/>
              <a:t>atributnya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Atribut</a:t>
            </a:r>
            <a:r>
              <a:rPr lang="en-US" dirty="0" smtClean="0"/>
              <a:t>: (field/</a:t>
            </a:r>
            <a:r>
              <a:rPr lang="en-US" dirty="0" err="1" smtClean="0"/>
              <a:t>karakteristik,fitur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Sifat</a:t>
            </a:r>
            <a:r>
              <a:rPr lang="en-US" dirty="0" smtClean="0"/>
              <a:t>/property/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obyek</a:t>
            </a:r>
            <a:r>
              <a:rPr lang="en-US" dirty="0" smtClean="0"/>
              <a:t> data.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4953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10</a:t>
            </a: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id-ID" dirty="0" smtClean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old </a:t>
            </a:r>
            <a:r>
              <a:rPr lang="id-ID" dirty="0" smtClean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ross-</a:t>
            </a:r>
            <a:r>
              <a:rPr lang="id-ID" dirty="0" smtClean="0">
                <a:solidFill>
                  <a:schemeClr val="bg1"/>
                </a:solidFill>
              </a:rPr>
              <a:t>V</a:t>
            </a:r>
            <a:r>
              <a:rPr lang="en-US" dirty="0" err="1" smtClean="0">
                <a:solidFill>
                  <a:schemeClr val="bg1"/>
                </a:solidFill>
              </a:rPr>
              <a:t>alidation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5750" y="1371600"/>
            <a:ext cx="8553450" cy="5181600"/>
          </a:xfrm>
        </p:spPr>
        <p:txBody>
          <a:bodyPr/>
          <a:lstStyle/>
          <a:p>
            <a:r>
              <a:rPr lang="id-ID" sz="2800" dirty="0" smtClean="0"/>
              <a:t>Merah: </a:t>
            </a:r>
            <a:r>
              <a:rPr lang="id-ID" sz="2800" dirty="0" err="1" smtClean="0"/>
              <a:t>k-subset</a:t>
            </a:r>
            <a:r>
              <a:rPr lang="id-ID" sz="2800" dirty="0" smtClean="0"/>
              <a:t> (data testing)</a:t>
            </a:r>
            <a:endParaRPr lang="en-US" sz="2800" dirty="0" smtClean="0">
              <a:solidFill>
                <a:srgbClr val="C00000"/>
              </a:solidFill>
            </a:endParaRPr>
          </a:p>
          <a:p>
            <a:endParaRPr lang="id-ID" dirty="0"/>
          </a:p>
          <a:p>
            <a:endParaRPr lang="id-ID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0209601"/>
              </p:ext>
            </p:extLst>
          </p:nvPr>
        </p:nvGraphicFramePr>
        <p:xfrm>
          <a:off x="990600" y="2011680"/>
          <a:ext cx="6781800" cy="4693920"/>
        </p:xfrm>
        <a:graphic>
          <a:graphicData uri="http://schemas.openxmlformats.org/drawingml/2006/table">
            <a:tbl>
              <a:tblPr firstRow="1" firstCol="1" bandCol="1">
                <a:tableStyleId>{073A0DAA-6AF3-43AB-8588-CEC1D06C72B9}</a:tableStyleId>
              </a:tblPr>
              <a:tblGrid>
                <a:gridCol w="1600200"/>
                <a:gridCol w="533400"/>
                <a:gridCol w="533400"/>
                <a:gridCol w="533400"/>
                <a:gridCol w="540326"/>
                <a:gridCol w="526474"/>
                <a:gridCol w="457200"/>
                <a:gridCol w="533400"/>
                <a:gridCol w="457200"/>
                <a:gridCol w="533400"/>
                <a:gridCol w="533400"/>
              </a:tblGrid>
              <a:tr h="426720">
                <a:tc>
                  <a:txBody>
                    <a:bodyPr/>
                    <a:lstStyle/>
                    <a:p>
                      <a:r>
                        <a:rPr lang="id-ID" dirty="0" smtClean="0">
                          <a:solidFill>
                            <a:schemeClr val="bg1"/>
                          </a:solidFill>
                        </a:rPr>
                        <a:t>Pengujian ke</a:t>
                      </a:r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 gridSpan="10">
                  <a:txBody>
                    <a:bodyPr/>
                    <a:lstStyle/>
                    <a:p>
                      <a:r>
                        <a:rPr lang="id-ID" dirty="0" err="1" smtClean="0">
                          <a:solidFill>
                            <a:schemeClr val="bg1"/>
                          </a:solidFill>
                        </a:rPr>
                        <a:t>Dataset</a:t>
                      </a:r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id-ID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anchor="ctr" anchorCtr="1"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id-ID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id-ID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id-ID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id-ID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id-ID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id-ID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id-ID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anchor="ctr" anchorCtr="1"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id-ID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anchor="ctr" anchorCtr="1"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id-ID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anchor="ctr" anchorCtr="1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5. </a:t>
            </a:r>
            <a:r>
              <a:rPr lang="id-ID" dirty="0" smtClean="0">
                <a:solidFill>
                  <a:schemeClr val="bg1"/>
                </a:solidFill>
              </a:rPr>
              <a:t>Metode Learning </a:t>
            </a:r>
            <a:r>
              <a:rPr lang="id-ID" dirty="0">
                <a:solidFill>
                  <a:schemeClr val="bg1"/>
                </a:solidFill>
              </a:rPr>
              <a:t>P</a:t>
            </a:r>
            <a:r>
              <a:rPr lang="id-ID" dirty="0" smtClean="0">
                <a:solidFill>
                  <a:schemeClr val="bg1"/>
                </a:solidFill>
              </a:rPr>
              <a:t>ada Algoritma DM</a:t>
            </a:r>
            <a:endParaRPr lang="id-ID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45399440"/>
              </p:ext>
            </p:extLst>
          </p:nvPr>
        </p:nvGraphicFramePr>
        <p:xfrm>
          <a:off x="304800" y="12954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="" xmlns:p14="http://schemas.microsoft.com/office/powerpoint/2010/main" val="10904611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Metode </a:t>
            </a:r>
            <a:r>
              <a:rPr lang="id-ID" dirty="0" err="1" smtClean="0">
                <a:solidFill>
                  <a:schemeClr val="bg1"/>
                </a:solidFill>
              </a:rPr>
              <a:t>Learning</a:t>
            </a:r>
            <a:r>
              <a:rPr lang="id-ID" dirty="0" smtClean="0">
                <a:solidFill>
                  <a:schemeClr val="bg1"/>
                </a:solidFill>
              </a:rPr>
              <a:t> </a:t>
            </a:r>
            <a:r>
              <a:rPr lang="id-ID" dirty="0">
                <a:solidFill>
                  <a:schemeClr val="bg1"/>
                </a:solidFill>
              </a:rPr>
              <a:t>P</a:t>
            </a:r>
            <a:r>
              <a:rPr lang="id-ID" dirty="0" smtClean="0">
                <a:solidFill>
                  <a:schemeClr val="bg1"/>
                </a:solidFill>
              </a:rPr>
              <a:t>ada Algoritma DM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371600"/>
            <a:ext cx="8553450" cy="5410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2800" b="1" dirty="0" err="1">
                <a:solidFill>
                  <a:srgbClr val="C00000"/>
                </a:solidFill>
              </a:rPr>
              <a:t>Supervised</a:t>
            </a:r>
            <a:r>
              <a:rPr lang="id-ID" sz="2800" dirty="0">
                <a:solidFill>
                  <a:srgbClr val="C00000"/>
                </a:solidFill>
              </a:rPr>
              <a:t> </a:t>
            </a:r>
            <a:r>
              <a:rPr lang="id-ID" sz="2800" dirty="0" err="1"/>
              <a:t>Learning</a:t>
            </a:r>
            <a:r>
              <a:rPr lang="id-ID" sz="2800" dirty="0"/>
              <a:t> (Pembelajaran dengan Guru):</a:t>
            </a:r>
          </a:p>
          <a:p>
            <a:pPr lvl="1"/>
            <a:r>
              <a:rPr lang="id-ID" sz="2400" dirty="0">
                <a:solidFill>
                  <a:srgbClr val="0070C0"/>
                </a:solidFill>
              </a:rPr>
              <a:t>Sebagian </a:t>
            </a:r>
            <a:r>
              <a:rPr lang="id-ID" sz="2400">
                <a:solidFill>
                  <a:srgbClr val="0070C0"/>
                </a:solidFill>
              </a:rPr>
              <a:t>besar </a:t>
            </a:r>
            <a:r>
              <a:rPr lang="id-ID" sz="2400"/>
              <a:t>algoritma data mining (estimation, prediction/forecasting, classification) </a:t>
            </a:r>
            <a:r>
              <a:rPr lang="id-ID" sz="2400" dirty="0"/>
              <a:t>adalah </a:t>
            </a:r>
            <a:r>
              <a:rPr lang="id-ID" sz="2400" dirty="0" err="1" smtClean="0"/>
              <a:t>supervised</a:t>
            </a:r>
            <a:r>
              <a:rPr lang="id-ID" sz="2400" dirty="0" smtClean="0"/>
              <a:t> </a:t>
            </a:r>
            <a:r>
              <a:rPr lang="id-ID" sz="2400" dirty="0" err="1" smtClean="0"/>
              <a:t>learning</a:t>
            </a:r>
            <a:r>
              <a:rPr lang="id-ID" sz="2400" dirty="0" smtClean="0"/>
              <a:t> </a:t>
            </a:r>
            <a:endParaRPr lang="id-ID" sz="2400" dirty="0"/>
          </a:p>
          <a:p>
            <a:pPr lvl="1"/>
            <a:r>
              <a:rPr lang="id-ID" sz="2400" dirty="0"/>
              <a:t>Variabel yang menjadi </a:t>
            </a:r>
            <a:r>
              <a:rPr lang="id-ID" sz="2400" dirty="0">
                <a:solidFill>
                  <a:srgbClr val="0070C0"/>
                </a:solidFill>
              </a:rPr>
              <a:t>target/label/</a:t>
            </a:r>
            <a:r>
              <a:rPr lang="id-ID" sz="2400" dirty="0" err="1">
                <a:solidFill>
                  <a:srgbClr val="0070C0"/>
                </a:solidFill>
              </a:rPr>
              <a:t>class</a:t>
            </a:r>
            <a:r>
              <a:rPr lang="id-ID" sz="2400" dirty="0">
                <a:solidFill>
                  <a:srgbClr val="0070C0"/>
                </a:solidFill>
              </a:rPr>
              <a:t> ditentukan</a:t>
            </a:r>
          </a:p>
          <a:p>
            <a:pPr lvl="1"/>
            <a:r>
              <a:rPr lang="id-ID" sz="2400" dirty="0"/>
              <a:t>Algoritma melakukan proses belajar berdasarkan </a:t>
            </a:r>
            <a:r>
              <a:rPr lang="id-ID" sz="2400" dirty="0">
                <a:solidFill>
                  <a:srgbClr val="0070C0"/>
                </a:solidFill>
              </a:rPr>
              <a:t>nilai dari variabel target</a:t>
            </a:r>
            <a:r>
              <a:rPr lang="id-ID" sz="2400" dirty="0">
                <a:solidFill>
                  <a:srgbClr val="C00000"/>
                </a:solidFill>
              </a:rPr>
              <a:t> </a:t>
            </a:r>
            <a:r>
              <a:rPr lang="id-ID" sz="2400" dirty="0"/>
              <a:t>yang </a:t>
            </a:r>
            <a:r>
              <a:rPr lang="id-ID" sz="2400" dirty="0" err="1"/>
              <a:t>terasosiasi</a:t>
            </a:r>
            <a:r>
              <a:rPr lang="id-ID" sz="2400" dirty="0"/>
              <a:t> dengan nilai dari </a:t>
            </a:r>
            <a:r>
              <a:rPr lang="id-ID" sz="2400" dirty="0" err="1"/>
              <a:t>variable</a:t>
            </a:r>
            <a:r>
              <a:rPr lang="id-ID" sz="2400" dirty="0"/>
              <a:t> </a:t>
            </a:r>
            <a:r>
              <a:rPr lang="id-ID" sz="2400" dirty="0" err="1" smtClean="0"/>
              <a:t>prediktor</a:t>
            </a:r>
            <a:endParaRPr lang="id-ID" sz="2400" dirty="0" smtClean="0"/>
          </a:p>
          <a:p>
            <a:pPr lvl="1"/>
            <a:endParaRPr lang="id-ID" sz="2400" dirty="0" smtClean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373439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Dataset with Attribute and Class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2383791"/>
            <a:ext cx="8553450" cy="41148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171" t="31147" r="22002" b="18648"/>
          <a:stretch/>
        </p:blipFill>
        <p:spPr bwMode="auto">
          <a:xfrm>
            <a:off x="1143000" y="2078991"/>
            <a:ext cx="6259132" cy="455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49732" y="1283981"/>
            <a:ext cx="1821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>
                <a:latin typeface="Calibri" pitchFamily="34" charset="0"/>
                <a:cs typeface="Calibri" pitchFamily="34" charset="0"/>
              </a:rPr>
              <a:t>Class/Label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6781800" y="1545591"/>
            <a:ext cx="467932" cy="533400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133094" y="1174771"/>
            <a:ext cx="1498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smtClean="0">
                <a:latin typeface="Calibri" pitchFamily="34" charset="0"/>
                <a:cs typeface="Calibri" pitchFamily="34" charset="0"/>
              </a:rPr>
              <a:t>Attribute</a:t>
            </a:r>
            <a:endParaRPr lang="en-US" sz="28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 bwMode="auto">
          <a:xfrm flipH="1">
            <a:off x="2286000" y="1697991"/>
            <a:ext cx="1596467" cy="381000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11" idx="2"/>
          </p:cNvCxnSpPr>
          <p:nvPr/>
        </p:nvCxnSpPr>
        <p:spPr bwMode="auto">
          <a:xfrm flipH="1">
            <a:off x="3352800" y="1697991"/>
            <a:ext cx="529667" cy="381000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1" idx="2"/>
          </p:cNvCxnSpPr>
          <p:nvPr/>
        </p:nvCxnSpPr>
        <p:spPr bwMode="auto">
          <a:xfrm>
            <a:off x="3882467" y="1697991"/>
            <a:ext cx="1603933" cy="381000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1" idx="2"/>
            <a:endCxn id="4" idx="0"/>
          </p:cNvCxnSpPr>
          <p:nvPr/>
        </p:nvCxnSpPr>
        <p:spPr bwMode="auto">
          <a:xfrm>
            <a:off x="3882467" y="1697991"/>
            <a:ext cx="390099" cy="381000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="" xmlns:p14="http://schemas.microsoft.com/office/powerpoint/2010/main" val="636895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Metode </a:t>
            </a:r>
            <a:r>
              <a:rPr lang="id-ID" dirty="0" err="1" smtClean="0">
                <a:solidFill>
                  <a:schemeClr val="bg1"/>
                </a:solidFill>
              </a:rPr>
              <a:t>Learning</a:t>
            </a:r>
            <a:r>
              <a:rPr lang="id-ID" dirty="0" smtClean="0">
                <a:solidFill>
                  <a:schemeClr val="bg1"/>
                </a:solidFill>
              </a:rPr>
              <a:t> </a:t>
            </a:r>
            <a:r>
              <a:rPr lang="id-ID" dirty="0">
                <a:solidFill>
                  <a:schemeClr val="bg1"/>
                </a:solidFill>
              </a:rPr>
              <a:t>P</a:t>
            </a:r>
            <a:r>
              <a:rPr lang="id-ID" dirty="0" smtClean="0">
                <a:solidFill>
                  <a:schemeClr val="bg1"/>
                </a:solidFill>
              </a:rPr>
              <a:t>ada Algoritma DM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371600"/>
            <a:ext cx="8553450" cy="54102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id-ID" sz="2800" b="1" smtClean="0">
                <a:solidFill>
                  <a:srgbClr val="C00000"/>
                </a:solidFill>
              </a:rPr>
              <a:t>Unsupervised</a:t>
            </a:r>
            <a:r>
              <a:rPr lang="id-ID" sz="2800" smtClean="0">
                <a:solidFill>
                  <a:srgbClr val="C00000"/>
                </a:solidFill>
              </a:rPr>
              <a:t> </a:t>
            </a:r>
            <a:r>
              <a:rPr lang="id-ID" sz="2800" dirty="0" err="1" smtClean="0"/>
              <a:t>Learning</a:t>
            </a:r>
            <a:r>
              <a:rPr lang="id-ID" sz="2800" dirty="0"/>
              <a:t> </a:t>
            </a:r>
            <a:r>
              <a:rPr lang="id-ID" sz="2800" dirty="0" smtClean="0"/>
              <a:t>(Pembelajaran tanpa Guru): </a:t>
            </a:r>
          </a:p>
          <a:p>
            <a:pPr lvl="1"/>
            <a:r>
              <a:rPr lang="id-ID" sz="2400" dirty="0" smtClean="0"/>
              <a:t>Algoritma data </a:t>
            </a:r>
            <a:r>
              <a:rPr lang="id-ID" sz="2400" dirty="0" err="1" smtClean="0"/>
              <a:t>mining</a:t>
            </a:r>
            <a:r>
              <a:rPr lang="id-ID" sz="2400" dirty="0" smtClean="0"/>
              <a:t> mencari pola dari </a:t>
            </a:r>
            <a:r>
              <a:rPr lang="id-ID" sz="2400" dirty="0" smtClean="0">
                <a:solidFill>
                  <a:srgbClr val="0070C0"/>
                </a:solidFill>
              </a:rPr>
              <a:t>semua </a:t>
            </a:r>
            <a:r>
              <a:rPr lang="id-ID" sz="2400" dirty="0" err="1" smtClean="0">
                <a:solidFill>
                  <a:srgbClr val="0070C0"/>
                </a:solidFill>
              </a:rPr>
              <a:t>variable</a:t>
            </a:r>
            <a:r>
              <a:rPr lang="id-ID" sz="2400" dirty="0" smtClean="0">
                <a:solidFill>
                  <a:srgbClr val="0070C0"/>
                </a:solidFill>
              </a:rPr>
              <a:t> (atribut)</a:t>
            </a:r>
          </a:p>
          <a:p>
            <a:pPr lvl="1"/>
            <a:r>
              <a:rPr lang="id-ID" sz="2400" dirty="0" err="1" smtClean="0"/>
              <a:t>Variable</a:t>
            </a:r>
            <a:r>
              <a:rPr lang="id-ID" sz="2400" dirty="0" smtClean="0"/>
              <a:t> (atribut) yang menjadi </a:t>
            </a:r>
            <a:r>
              <a:rPr lang="id-ID" sz="2400" dirty="0" smtClean="0">
                <a:solidFill>
                  <a:srgbClr val="0070C0"/>
                </a:solidFill>
              </a:rPr>
              <a:t>target/label/</a:t>
            </a:r>
            <a:r>
              <a:rPr lang="id-ID" sz="2400" dirty="0" err="1" smtClean="0">
                <a:solidFill>
                  <a:srgbClr val="0070C0"/>
                </a:solidFill>
              </a:rPr>
              <a:t>class</a:t>
            </a:r>
            <a:r>
              <a:rPr lang="id-ID" sz="2400" dirty="0" smtClean="0">
                <a:solidFill>
                  <a:srgbClr val="0070C0"/>
                </a:solidFill>
              </a:rPr>
              <a:t> tidak ditentukan (tidak ada)</a:t>
            </a:r>
            <a:endParaRPr lang="id-ID" sz="2400" dirty="0">
              <a:solidFill>
                <a:srgbClr val="0070C0"/>
              </a:solidFill>
            </a:endParaRPr>
          </a:p>
          <a:p>
            <a:pPr lvl="1"/>
            <a:r>
              <a:rPr lang="id-ID" sz="2400" dirty="0" smtClean="0"/>
              <a:t>Algoritma </a:t>
            </a:r>
            <a:r>
              <a:rPr lang="id-ID" sz="2400" dirty="0" err="1" smtClean="0">
                <a:solidFill>
                  <a:srgbClr val="0070C0"/>
                </a:solidFill>
              </a:rPr>
              <a:t>clustering</a:t>
            </a:r>
            <a:r>
              <a:rPr lang="id-ID" sz="2400" dirty="0" smtClean="0">
                <a:solidFill>
                  <a:srgbClr val="0070C0"/>
                </a:solidFill>
              </a:rPr>
              <a:t> </a:t>
            </a:r>
            <a:r>
              <a:rPr lang="id-ID" sz="2400" dirty="0" smtClean="0"/>
              <a:t>adalah algoritma </a:t>
            </a:r>
            <a:r>
              <a:rPr lang="id-ID" sz="2400" dirty="0" err="1" smtClean="0"/>
              <a:t>unsupervised</a:t>
            </a:r>
            <a:r>
              <a:rPr lang="id-ID" sz="2400" dirty="0" smtClean="0"/>
              <a:t> </a:t>
            </a:r>
            <a:r>
              <a:rPr lang="id-ID" sz="2400" dirty="0" err="1" smtClean="0"/>
              <a:t>learning</a:t>
            </a:r>
            <a:endParaRPr lang="id-ID" sz="2400" dirty="0" smtClean="0"/>
          </a:p>
          <a:p>
            <a:pPr lvl="1"/>
            <a:endParaRPr lang="id-ID" sz="2400" dirty="0" smtClean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489045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dirty="0">
                <a:solidFill>
                  <a:schemeClr val="bg1"/>
                </a:solidFill>
              </a:rPr>
              <a:t>Dataset with Attribute </a:t>
            </a:r>
            <a:r>
              <a:rPr lang="id-ID" dirty="0" smtClean="0">
                <a:solidFill>
                  <a:schemeClr val="bg1"/>
                </a:solidFill>
              </a:rPr>
              <a:t>(No Class)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6365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822" t="31147" r="29615" b="20190"/>
          <a:stretch/>
        </p:blipFill>
        <p:spPr bwMode="auto">
          <a:xfrm>
            <a:off x="1247887" y="2294965"/>
            <a:ext cx="4927002" cy="441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33094" y="1390745"/>
            <a:ext cx="1498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smtClean="0">
                <a:latin typeface="Calibri" pitchFamily="34" charset="0"/>
                <a:cs typeface="Calibri" pitchFamily="34" charset="0"/>
              </a:rPr>
              <a:t>Attribute</a:t>
            </a:r>
            <a:endParaRPr lang="en-US" sz="28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 bwMode="auto">
          <a:xfrm flipH="1">
            <a:off x="2286000" y="1913965"/>
            <a:ext cx="1596467" cy="381000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7" idx="2"/>
          </p:cNvCxnSpPr>
          <p:nvPr/>
        </p:nvCxnSpPr>
        <p:spPr bwMode="auto">
          <a:xfrm flipH="1">
            <a:off x="3352800" y="1913965"/>
            <a:ext cx="529667" cy="381000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7" idx="2"/>
          </p:cNvCxnSpPr>
          <p:nvPr/>
        </p:nvCxnSpPr>
        <p:spPr bwMode="auto">
          <a:xfrm>
            <a:off x="3882467" y="1913965"/>
            <a:ext cx="1603933" cy="381000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2"/>
          </p:cNvCxnSpPr>
          <p:nvPr/>
        </p:nvCxnSpPr>
        <p:spPr bwMode="auto">
          <a:xfrm>
            <a:off x="3882467" y="1913965"/>
            <a:ext cx="460933" cy="381000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="" xmlns:p14="http://schemas.microsoft.com/office/powerpoint/2010/main" val="36289198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dirty="0">
                <a:solidFill>
                  <a:schemeClr val="bg1"/>
                </a:solidFill>
              </a:rPr>
              <a:t>Metode </a:t>
            </a:r>
            <a:r>
              <a:rPr lang="id-ID" dirty="0" err="1">
                <a:solidFill>
                  <a:schemeClr val="bg1"/>
                </a:solidFill>
              </a:rPr>
              <a:t>Learning</a:t>
            </a:r>
            <a:r>
              <a:rPr lang="id-ID" dirty="0">
                <a:solidFill>
                  <a:schemeClr val="bg1"/>
                </a:solidFill>
              </a:rPr>
              <a:t> </a:t>
            </a:r>
            <a:r>
              <a:rPr lang="id-ID" dirty="0" smtClean="0">
                <a:solidFill>
                  <a:schemeClr val="bg1"/>
                </a:solidFill>
              </a:rPr>
              <a:t>Pada </a:t>
            </a:r>
            <a:r>
              <a:rPr lang="id-ID" dirty="0">
                <a:solidFill>
                  <a:schemeClr val="bg1"/>
                </a:solidFill>
              </a:rPr>
              <a:t>Algoritma DM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295400"/>
            <a:ext cx="8553450" cy="50292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id-ID" sz="2800" b="1" dirty="0" smtClean="0">
                <a:solidFill>
                  <a:srgbClr val="C00000"/>
                </a:solidFill>
              </a:rPr>
              <a:t>Association</a:t>
            </a:r>
            <a:r>
              <a:rPr lang="id-ID" sz="2800" dirty="0" smtClean="0"/>
              <a:t> </a:t>
            </a:r>
            <a:r>
              <a:rPr lang="id-ID" sz="2800" dirty="0" err="1" smtClean="0"/>
              <a:t>Learning</a:t>
            </a:r>
            <a:r>
              <a:rPr lang="id-ID" sz="2800" dirty="0"/>
              <a:t> </a:t>
            </a:r>
            <a:r>
              <a:rPr lang="id-ID" sz="2400" dirty="0" smtClean="0"/>
              <a:t>(Pembelajaran untuk Asosiasi Atribut)</a:t>
            </a:r>
          </a:p>
          <a:p>
            <a:pPr marL="801687" lvl="1" indent="-514350"/>
            <a:r>
              <a:rPr lang="id-ID" sz="2400" dirty="0" smtClean="0"/>
              <a:t>Proses </a:t>
            </a:r>
            <a:r>
              <a:rPr lang="id-ID" sz="2400" dirty="0" err="1" smtClean="0"/>
              <a:t>learning</a:t>
            </a:r>
            <a:r>
              <a:rPr lang="id-ID" sz="2400" dirty="0" smtClean="0"/>
              <a:t> pada algoritma asosiasi (</a:t>
            </a:r>
            <a:r>
              <a:rPr lang="id-ID" sz="2400" i="1" dirty="0" err="1" smtClean="0"/>
              <a:t>association</a:t>
            </a:r>
            <a:r>
              <a:rPr lang="id-ID" sz="2400" i="1" dirty="0" smtClean="0"/>
              <a:t> </a:t>
            </a:r>
            <a:r>
              <a:rPr lang="id-ID" sz="2400" i="1" dirty="0" err="1" smtClean="0"/>
              <a:t>rule</a:t>
            </a:r>
            <a:r>
              <a:rPr lang="id-ID" sz="2400" dirty="0" smtClean="0"/>
              <a:t>) agak berbeda karena tujuannya adalah untuk mencari </a:t>
            </a:r>
            <a:r>
              <a:rPr lang="id-ID" sz="2400" dirty="0" smtClean="0">
                <a:solidFill>
                  <a:srgbClr val="0070C0"/>
                </a:solidFill>
              </a:rPr>
              <a:t>atribut yang muncul bersamaan dalam satu transaksi </a:t>
            </a:r>
          </a:p>
          <a:p>
            <a:pPr marL="801687" lvl="1" indent="-514350"/>
            <a:r>
              <a:rPr lang="id-ID" sz="2400" dirty="0" smtClean="0"/>
              <a:t>Algoritma asosiasi biasanya untuk analisa transaksi belanja, dengan konsep utama adalah mencari </a:t>
            </a:r>
            <a:r>
              <a:rPr lang="en-US" sz="2400" dirty="0" smtClean="0"/>
              <a:t>“</a:t>
            </a:r>
            <a:r>
              <a:rPr lang="id-ID" sz="2400" dirty="0" smtClean="0">
                <a:solidFill>
                  <a:srgbClr val="0070C0"/>
                </a:solidFill>
              </a:rPr>
              <a:t>produk/</a:t>
            </a:r>
            <a:r>
              <a:rPr lang="id-ID" sz="2400" dirty="0" err="1" smtClean="0">
                <a:solidFill>
                  <a:srgbClr val="0070C0"/>
                </a:solidFill>
              </a:rPr>
              <a:t>item</a:t>
            </a:r>
            <a:r>
              <a:rPr lang="id-ID" sz="2400" dirty="0" smtClean="0">
                <a:solidFill>
                  <a:srgbClr val="0070C0"/>
                </a:solidFill>
              </a:rPr>
              <a:t> mana yang dibeli bersamaan</a:t>
            </a:r>
            <a:r>
              <a:rPr lang="id-ID" sz="2400" dirty="0" smtClean="0"/>
              <a:t>”</a:t>
            </a:r>
          </a:p>
          <a:p>
            <a:pPr marL="801687" lvl="1" indent="-514350"/>
            <a:r>
              <a:rPr lang="id-ID" sz="2400" dirty="0" smtClean="0"/>
              <a:t>Pada pusat perbelanjaan </a:t>
            </a:r>
            <a:r>
              <a:rPr lang="id-ID" sz="2400" dirty="0" smtClean="0">
                <a:solidFill>
                  <a:srgbClr val="0070C0"/>
                </a:solidFill>
              </a:rPr>
              <a:t>banyak produk yang dijual</a:t>
            </a:r>
            <a:r>
              <a:rPr lang="id-ID" sz="2400" dirty="0" smtClean="0"/>
              <a:t>, sehingga pencarian seluruh asosiasi produk memakan </a:t>
            </a:r>
            <a:r>
              <a:rPr lang="id-ID" sz="2400" dirty="0" err="1" smtClean="0">
                <a:solidFill>
                  <a:srgbClr val="0070C0"/>
                </a:solidFill>
              </a:rPr>
              <a:t>cost</a:t>
            </a:r>
            <a:r>
              <a:rPr lang="id-ID" sz="2400" dirty="0" smtClean="0">
                <a:solidFill>
                  <a:srgbClr val="0070C0"/>
                </a:solidFill>
              </a:rPr>
              <a:t> tinggi</a:t>
            </a:r>
            <a:r>
              <a:rPr lang="id-ID" sz="2400" dirty="0" smtClean="0"/>
              <a:t>, karena sifatnya yang </a:t>
            </a:r>
            <a:r>
              <a:rPr lang="id-ID" sz="2400" dirty="0" err="1" smtClean="0">
                <a:solidFill>
                  <a:srgbClr val="0070C0"/>
                </a:solidFill>
              </a:rPr>
              <a:t>kombinatorial</a:t>
            </a:r>
            <a:endParaRPr lang="id-ID" sz="2400" dirty="0">
              <a:solidFill>
                <a:srgbClr val="0070C0"/>
              </a:solidFill>
            </a:endParaRPr>
          </a:p>
          <a:p>
            <a:pPr marL="801687" lvl="1" indent="-514350"/>
            <a:r>
              <a:rPr lang="id-ID" sz="2400" dirty="0" smtClean="0"/>
              <a:t>Algoritma </a:t>
            </a:r>
            <a:r>
              <a:rPr lang="id-ID" sz="2400" i="1" dirty="0" err="1" smtClean="0"/>
              <a:t>association</a:t>
            </a:r>
            <a:r>
              <a:rPr lang="id-ID" sz="2400" i="1" dirty="0" smtClean="0"/>
              <a:t> </a:t>
            </a:r>
            <a:r>
              <a:rPr lang="id-ID" sz="2400" i="1" dirty="0" err="1" smtClean="0"/>
              <a:t>rule</a:t>
            </a:r>
            <a:r>
              <a:rPr lang="id-ID" sz="2400" i="1" dirty="0" smtClean="0"/>
              <a:t> </a:t>
            </a:r>
            <a:r>
              <a:rPr lang="id-ID" sz="2400" dirty="0" smtClean="0"/>
              <a:t>seperti </a:t>
            </a:r>
            <a:r>
              <a:rPr lang="en-US" sz="2400" dirty="0" smtClean="0">
                <a:solidFill>
                  <a:srgbClr val="0070C0"/>
                </a:solidFill>
              </a:rPr>
              <a:t>a </a:t>
            </a:r>
            <a:r>
              <a:rPr lang="en-US" sz="2400" dirty="0">
                <a:solidFill>
                  <a:srgbClr val="0070C0"/>
                </a:solidFill>
              </a:rPr>
              <a:t>priori </a:t>
            </a:r>
            <a:r>
              <a:rPr lang="en-US" sz="2400" dirty="0" smtClean="0">
                <a:solidFill>
                  <a:srgbClr val="0070C0"/>
                </a:solidFill>
              </a:rPr>
              <a:t>algorithm</a:t>
            </a:r>
            <a:r>
              <a:rPr lang="id-ID" sz="2400" dirty="0" smtClean="0"/>
              <a:t>, dapat memecahkan masalah ini dengan efisien</a:t>
            </a:r>
            <a:endParaRPr lang="id-ID" sz="24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127562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id-ID" sz="3600" dirty="0" smtClean="0">
                <a:solidFill>
                  <a:schemeClr val="bg1"/>
                </a:solidFill>
              </a:rPr>
              <a:t>Dataset Transaction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561" r="46071" b="71514"/>
          <a:stretch/>
        </p:blipFill>
        <p:spPr bwMode="auto">
          <a:xfrm>
            <a:off x="304800" y="2697162"/>
            <a:ext cx="8534400" cy="115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9869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l"/>
            <a:r>
              <a:rPr lang="id-ID" dirty="0">
                <a:solidFill>
                  <a:schemeClr val="bg1"/>
                </a:solidFill>
              </a:rPr>
              <a:t>Association Rules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871" r="66630" b="43226"/>
          <a:stretch/>
        </p:blipFill>
        <p:spPr bwMode="auto">
          <a:xfrm>
            <a:off x="4165514" y="0"/>
            <a:ext cx="4991037" cy="327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06" t="23176" r="24729" b="30769"/>
          <a:stretch/>
        </p:blipFill>
        <p:spPr bwMode="auto">
          <a:xfrm>
            <a:off x="76200" y="3297912"/>
            <a:ext cx="9051664" cy="356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769752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Atribut, Class dan Tipe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53450" cy="5181600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/>
              <a:t>Atribut adalah </a:t>
            </a:r>
            <a:r>
              <a:rPr lang="id-ID" dirty="0" smtClean="0">
                <a:solidFill>
                  <a:srgbClr val="C00000"/>
                </a:solidFill>
              </a:rPr>
              <a:t>faktor atau parameter yang menyebabka</a:t>
            </a:r>
            <a:r>
              <a:rPr lang="id-ID" dirty="0" smtClean="0"/>
              <a:t>n class/label/target terjadi</a:t>
            </a:r>
          </a:p>
          <a:p>
            <a:r>
              <a:rPr lang="id-ID" dirty="0" smtClean="0"/>
              <a:t>Class adalah atribut yang akan dijadikan </a:t>
            </a:r>
            <a:r>
              <a:rPr lang="id-ID" dirty="0" smtClean="0">
                <a:solidFill>
                  <a:srgbClr val="C00000"/>
                </a:solidFill>
              </a:rPr>
              <a:t>target</a:t>
            </a:r>
            <a:r>
              <a:rPr lang="id-ID" dirty="0" smtClean="0"/>
              <a:t>, sering juga disebut dengan </a:t>
            </a:r>
            <a:r>
              <a:rPr lang="id-ID" dirty="0" smtClean="0">
                <a:solidFill>
                  <a:srgbClr val="C00000"/>
                </a:solidFill>
              </a:rPr>
              <a:t>label </a:t>
            </a:r>
          </a:p>
          <a:p>
            <a:r>
              <a:rPr lang="id-ID" dirty="0" smtClean="0"/>
              <a:t>Tipe data untuk variabel pada statistik terbagi menjadi empat: nominal, ordinal, interval, ratio </a:t>
            </a:r>
          </a:p>
          <a:p>
            <a:r>
              <a:rPr lang="id-ID" dirty="0" smtClean="0"/>
              <a:t>Tapi secara praktis, tipe data untuk atribut pada data mining hanya menggunakan dua:</a:t>
            </a:r>
          </a:p>
          <a:p>
            <a:pPr marL="976312" lvl="1" indent="-514350">
              <a:buFont typeface="+mj-lt"/>
              <a:buAutoNum type="arabicPeriod"/>
            </a:pPr>
            <a:r>
              <a:rPr lang="id-ID" b="1" dirty="0" smtClean="0">
                <a:solidFill>
                  <a:srgbClr val="C00000"/>
                </a:solidFill>
              </a:rPr>
              <a:t>Nominal</a:t>
            </a:r>
            <a:r>
              <a:rPr lang="id-ID" dirty="0" smtClean="0"/>
              <a:t> (</a:t>
            </a:r>
            <a:r>
              <a:rPr lang="en-US" dirty="0" err="1" smtClean="0"/>
              <a:t>Kategorikal</a:t>
            </a:r>
            <a:r>
              <a:rPr lang="id-ID" dirty="0" smtClean="0"/>
              <a:t>)</a:t>
            </a:r>
          </a:p>
          <a:p>
            <a:pPr marL="976312" lvl="1" indent="-514350">
              <a:buFont typeface="+mj-lt"/>
              <a:buAutoNum type="arabicPeriod"/>
            </a:pPr>
            <a:r>
              <a:rPr lang="id-ID" b="1" dirty="0" smtClean="0">
                <a:solidFill>
                  <a:srgbClr val="C00000"/>
                </a:solidFill>
              </a:rPr>
              <a:t>Numeric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id-ID" dirty="0" smtClean="0"/>
              <a:t>(Kontinyu)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Tipe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Atribut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0" y="1371600"/>
            <a:ext cx="2514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C000"/>
                </a:solidFill>
              </a:rPr>
              <a:t>Kualitatif</a:t>
            </a:r>
            <a:r>
              <a:rPr lang="en-US" sz="2000" b="1" dirty="0" smtClean="0">
                <a:solidFill>
                  <a:srgbClr val="FFC000"/>
                </a:solidFill>
              </a:rPr>
              <a:t>/</a:t>
            </a:r>
            <a:r>
              <a:rPr lang="en-US" sz="2000" b="1" dirty="0" err="1" smtClean="0">
                <a:solidFill>
                  <a:srgbClr val="FFC000"/>
                </a:solidFill>
              </a:rPr>
              <a:t>Kategoris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76800" y="1371600"/>
            <a:ext cx="2514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Kuantitatif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Numerik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52400" y="2590800"/>
            <a:ext cx="33528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Nominal</a:t>
            </a:r>
          </a:p>
          <a:p>
            <a:pPr algn="ctr"/>
            <a:r>
              <a:rPr lang="en-US" sz="1600" dirty="0" smtClean="0"/>
              <a:t> [distinctness =,#]</a:t>
            </a:r>
          </a:p>
          <a:p>
            <a:pPr algn="ctr"/>
            <a:r>
              <a:rPr lang="en-US" sz="1600" dirty="0" err="1" smtClean="0"/>
              <a:t>Misl</a:t>
            </a:r>
            <a:r>
              <a:rPr lang="en-US" sz="1600" dirty="0" smtClean="0"/>
              <a:t>: </a:t>
            </a:r>
            <a:r>
              <a:rPr lang="en-US" sz="1600" dirty="0" err="1" smtClean="0"/>
              <a:t>NIM,KodePos,JenisKelamin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52400" y="4648200"/>
            <a:ext cx="38100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Ordinal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</a:p>
          <a:p>
            <a:pPr algn="ctr"/>
            <a:r>
              <a:rPr lang="en-US" sz="1600" dirty="0" smtClean="0"/>
              <a:t>[Order &lt;.&lt;=,&gt;,&gt;=]</a:t>
            </a:r>
          </a:p>
          <a:p>
            <a:pPr algn="ctr"/>
            <a:r>
              <a:rPr lang="en-US" sz="1600" dirty="0" err="1" smtClean="0"/>
              <a:t>Misl</a:t>
            </a:r>
            <a:r>
              <a:rPr lang="en-US" sz="1600" dirty="0" smtClean="0"/>
              <a:t>: </a:t>
            </a:r>
          </a:p>
          <a:p>
            <a:pPr algn="ctr"/>
            <a:r>
              <a:rPr lang="en-US" sz="1600" dirty="0" err="1" smtClean="0"/>
              <a:t>tk</a:t>
            </a:r>
            <a:r>
              <a:rPr lang="en-US" sz="1600" dirty="0" smtClean="0"/>
              <a:t> </a:t>
            </a:r>
            <a:r>
              <a:rPr lang="en-US" sz="1600" dirty="0" err="1" smtClean="0"/>
              <a:t>kelulusan</a:t>
            </a:r>
            <a:r>
              <a:rPr lang="en-US" sz="1600" dirty="0" smtClean="0"/>
              <a:t>:[</a:t>
            </a:r>
            <a:r>
              <a:rPr lang="en-US" sz="1600" dirty="0" err="1" smtClean="0"/>
              <a:t>cumlaude,sangat</a:t>
            </a:r>
            <a:r>
              <a:rPr lang="en-US" sz="1600" dirty="0" smtClean="0"/>
              <a:t> </a:t>
            </a:r>
            <a:r>
              <a:rPr lang="en-US" sz="1600" dirty="0" err="1" smtClean="0"/>
              <a:t>memuaskan,memuaskan</a:t>
            </a:r>
            <a:r>
              <a:rPr lang="en-US" sz="1600" dirty="0" smtClean="0"/>
              <a:t>]</a:t>
            </a:r>
          </a:p>
          <a:p>
            <a:pPr algn="ctr"/>
            <a:r>
              <a:rPr lang="en-US" sz="1600" dirty="0" err="1" smtClean="0"/>
              <a:t>Suhu</a:t>
            </a:r>
            <a:r>
              <a:rPr lang="en-US" sz="1600" dirty="0" smtClean="0"/>
              <a:t>:[</a:t>
            </a:r>
            <a:r>
              <a:rPr lang="en-US" sz="1600" dirty="0" err="1" smtClean="0"/>
              <a:t>dingin,normal,panas</a:t>
            </a:r>
            <a:r>
              <a:rPr lang="en-US" sz="1600" dirty="0" smtClean="0"/>
              <a:t>]</a:t>
            </a:r>
          </a:p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486400" y="2819400"/>
            <a:ext cx="33528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Interval</a:t>
            </a:r>
            <a:endParaRPr lang="en-US" b="1" dirty="0" smtClean="0"/>
          </a:p>
          <a:p>
            <a:pPr algn="ctr"/>
            <a:r>
              <a:rPr lang="en-US" sz="1600" dirty="0" err="1" smtClean="0"/>
              <a:t>Misl</a:t>
            </a:r>
            <a:r>
              <a:rPr lang="en-US" sz="1600" dirty="0" smtClean="0"/>
              <a:t>: </a:t>
            </a:r>
            <a:r>
              <a:rPr lang="en-US" sz="1600" dirty="0" err="1" smtClean="0"/>
              <a:t>Tanggal,Suhu</a:t>
            </a:r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5486400" y="4876800"/>
            <a:ext cx="33528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Rasio</a:t>
            </a:r>
            <a:endParaRPr lang="en-US" sz="2000" b="1" dirty="0" smtClean="0"/>
          </a:p>
          <a:p>
            <a:pPr algn="ctr"/>
            <a:r>
              <a:rPr lang="en-US" sz="1600" dirty="0" err="1" smtClean="0"/>
              <a:t>Misl</a:t>
            </a:r>
            <a:r>
              <a:rPr lang="en-US" sz="1600" dirty="0" smtClean="0"/>
              <a:t>: </a:t>
            </a:r>
            <a:r>
              <a:rPr lang="en-US" sz="1600" dirty="0" err="1" smtClean="0"/>
              <a:t>Umur,panjang,tinggi</a:t>
            </a:r>
            <a:endParaRPr lang="en-US" sz="1600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2247900" y="3924300"/>
            <a:ext cx="358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429000" y="3810000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3352800" y="3505200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5257800" y="35814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5257800" y="56388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3352800" y="5713411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5750" y="1447800"/>
            <a:ext cx="8553450" cy="5181600"/>
          </a:xfrm>
        </p:spPr>
        <p:txBody>
          <a:bodyPr>
            <a:normAutofit fontScale="92500" lnSpcReduction="10000"/>
          </a:bodyPr>
          <a:lstStyle/>
          <a:p>
            <a:r>
              <a:rPr lang="id-ID" sz="2800" dirty="0" smtClean="0"/>
              <a:t>Jenis dataset ada dua: </a:t>
            </a:r>
            <a:r>
              <a:rPr lang="id-ID" sz="2800" dirty="0" smtClean="0">
                <a:solidFill>
                  <a:srgbClr val="C00000"/>
                </a:solidFill>
              </a:rPr>
              <a:t>Private</a:t>
            </a:r>
            <a:r>
              <a:rPr lang="id-ID" sz="2800" dirty="0" smtClean="0"/>
              <a:t> dan </a:t>
            </a:r>
            <a:r>
              <a:rPr lang="id-ID" sz="2800" dirty="0" smtClean="0">
                <a:solidFill>
                  <a:srgbClr val="C00000"/>
                </a:solidFill>
              </a:rPr>
              <a:t>Public</a:t>
            </a:r>
          </a:p>
          <a:p>
            <a:r>
              <a:rPr lang="id-ID" sz="2800" dirty="0" smtClean="0">
                <a:solidFill>
                  <a:srgbClr val="C00000"/>
                </a:solidFill>
              </a:rPr>
              <a:t>Private Dataset</a:t>
            </a:r>
            <a:r>
              <a:rPr lang="id-ID" sz="2800" dirty="0" smtClean="0"/>
              <a:t>: data set dapat diambil dari organisasi yang kita jadikan obyek penelitian</a:t>
            </a:r>
          </a:p>
          <a:p>
            <a:pPr lvl="1"/>
            <a:r>
              <a:rPr lang="id-ID" sz="2400" dirty="0" smtClean="0"/>
              <a:t>Bank, Rumah Sakit, Industri, Pabrik, Perusahaan Jasa, etc</a:t>
            </a:r>
          </a:p>
          <a:p>
            <a:r>
              <a:rPr lang="id-ID" sz="2800" dirty="0" smtClean="0">
                <a:solidFill>
                  <a:srgbClr val="C00000"/>
                </a:solidFill>
              </a:rPr>
              <a:t>Public Dataset</a:t>
            </a:r>
            <a:r>
              <a:rPr lang="id-ID" sz="2800" dirty="0" smtClean="0"/>
              <a:t>: </a:t>
            </a:r>
            <a:r>
              <a:rPr lang="id-ID" sz="2800" dirty="0"/>
              <a:t>data set dapat diambil dari </a:t>
            </a:r>
            <a:r>
              <a:rPr lang="id-ID" sz="2800" dirty="0" smtClean="0"/>
              <a:t>repositori pubik yang disepakati oleh para peneliti data mining</a:t>
            </a:r>
          </a:p>
          <a:p>
            <a:pPr lvl="1"/>
            <a:r>
              <a:rPr lang="it-IT" sz="2400" dirty="0">
                <a:solidFill>
                  <a:srgbClr val="C00000"/>
                </a:solidFill>
              </a:rPr>
              <a:t>UCI </a:t>
            </a:r>
            <a:r>
              <a:rPr lang="it-IT" sz="2400" dirty="0" smtClean="0">
                <a:solidFill>
                  <a:srgbClr val="C00000"/>
                </a:solidFill>
              </a:rPr>
              <a:t>Repository</a:t>
            </a:r>
            <a:r>
              <a:rPr lang="id-ID" sz="2400" dirty="0" smtClean="0">
                <a:solidFill>
                  <a:srgbClr val="C00000"/>
                </a:solidFill>
              </a:rPr>
              <a:t> </a:t>
            </a:r>
            <a:r>
              <a:rPr lang="id-ID" sz="2100" dirty="0" smtClean="0"/>
              <a:t>(</a:t>
            </a:r>
            <a:r>
              <a:rPr lang="it-IT" sz="2100" i="1" dirty="0" smtClean="0"/>
              <a:t>http</a:t>
            </a:r>
            <a:r>
              <a:rPr lang="it-IT" sz="2100" i="1" dirty="0"/>
              <a:t>://www.ics.uci.edu/~</a:t>
            </a:r>
            <a:r>
              <a:rPr lang="it-IT" sz="2100" i="1" dirty="0" smtClean="0"/>
              <a:t>mlearn/MLRepository.html</a:t>
            </a:r>
            <a:r>
              <a:rPr lang="id-ID" sz="2100" dirty="0" smtClean="0"/>
              <a:t>)</a:t>
            </a:r>
            <a:endParaRPr lang="it-IT" sz="2100" dirty="0"/>
          </a:p>
          <a:p>
            <a:pPr lvl="1"/>
            <a:r>
              <a:rPr lang="it-IT" sz="2400" dirty="0" smtClean="0">
                <a:solidFill>
                  <a:srgbClr val="C00000"/>
                </a:solidFill>
              </a:rPr>
              <a:t>ACM </a:t>
            </a:r>
            <a:r>
              <a:rPr lang="it-IT" sz="2400" dirty="0">
                <a:solidFill>
                  <a:srgbClr val="C00000"/>
                </a:solidFill>
              </a:rPr>
              <a:t>KDD </a:t>
            </a:r>
            <a:r>
              <a:rPr lang="it-IT" sz="2400" dirty="0" smtClean="0"/>
              <a:t>Cup</a:t>
            </a:r>
            <a:r>
              <a:rPr lang="id-ID" sz="2100" dirty="0" smtClean="0"/>
              <a:t> (</a:t>
            </a:r>
            <a:r>
              <a:rPr lang="it-IT" sz="2100" i="1" dirty="0" smtClean="0"/>
              <a:t>http</a:t>
            </a:r>
            <a:r>
              <a:rPr lang="it-IT" sz="2100" i="1" dirty="0"/>
              <a:t>://www.sigkdd.org/kddcup</a:t>
            </a:r>
            <a:r>
              <a:rPr lang="it-IT" sz="2100" i="1" dirty="0" smtClean="0"/>
              <a:t>/</a:t>
            </a:r>
            <a:r>
              <a:rPr lang="id-ID" sz="2100" dirty="0" smtClean="0"/>
              <a:t>)</a:t>
            </a:r>
            <a:endParaRPr lang="it-IT" sz="2100" dirty="0"/>
          </a:p>
          <a:p>
            <a:r>
              <a:rPr lang="id-ID" sz="2800" dirty="0"/>
              <a:t>Trend penelitian data mining saat ini adalah menguji metode yang dikembangkan oleh peneliti dengan </a:t>
            </a:r>
            <a:r>
              <a:rPr lang="id-ID" sz="2800" dirty="0" smtClean="0"/>
              <a:t>public </a:t>
            </a:r>
            <a:r>
              <a:rPr lang="id-ID" sz="2800" dirty="0"/>
              <a:t>dataset, </a:t>
            </a:r>
            <a:r>
              <a:rPr lang="id-ID" sz="2800" dirty="0" smtClean="0"/>
              <a:t>sehingga penelitian dapat bersifat: </a:t>
            </a:r>
            <a:r>
              <a:rPr lang="id-ID" sz="2800" dirty="0" smtClean="0">
                <a:solidFill>
                  <a:srgbClr val="C00000"/>
                </a:solidFill>
              </a:rPr>
              <a:t>comparable</a:t>
            </a:r>
            <a:r>
              <a:rPr lang="id-ID" sz="2800" dirty="0"/>
              <a:t>, </a:t>
            </a:r>
            <a:r>
              <a:rPr lang="id-ID" sz="2800" dirty="0" smtClean="0">
                <a:solidFill>
                  <a:srgbClr val="C00000"/>
                </a:solidFill>
              </a:rPr>
              <a:t>repeatable</a:t>
            </a:r>
            <a:r>
              <a:rPr lang="id-ID" sz="2800" dirty="0" smtClean="0"/>
              <a:t> dan </a:t>
            </a:r>
            <a:r>
              <a:rPr lang="id-ID" sz="2800" dirty="0">
                <a:solidFill>
                  <a:srgbClr val="C00000"/>
                </a:solidFill>
              </a:rPr>
              <a:t>verifiable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Jenis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id-ID" dirty="0" smtClean="0">
                <a:solidFill>
                  <a:schemeClr val="bg1"/>
                </a:solidFill>
              </a:rPr>
              <a:t>Dataset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Tipe</a:t>
            </a:r>
            <a:r>
              <a:rPr lang="en-US" dirty="0" smtClean="0">
                <a:solidFill>
                  <a:schemeClr val="bg1"/>
                </a:solidFill>
              </a:rPr>
              <a:t> Dataset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Record</a:t>
            </a:r>
          </a:p>
          <a:p>
            <a:pPr lvl="1"/>
            <a:r>
              <a:rPr lang="en-US" dirty="0" smtClean="0"/>
              <a:t>Data Matrix</a:t>
            </a:r>
          </a:p>
          <a:p>
            <a:pPr lvl="1"/>
            <a:r>
              <a:rPr lang="en-US" dirty="0" smtClean="0"/>
              <a:t>Data </a:t>
            </a:r>
            <a:r>
              <a:rPr lang="en-US" dirty="0" err="1" smtClean="0"/>
              <a:t>Transaksi</a:t>
            </a:r>
            <a:endParaRPr lang="en-US" dirty="0" smtClean="0"/>
          </a:p>
          <a:p>
            <a:pPr lvl="1"/>
            <a:r>
              <a:rPr lang="en-US" dirty="0" smtClean="0"/>
              <a:t>Data Graph</a:t>
            </a:r>
          </a:p>
          <a:p>
            <a:r>
              <a:rPr lang="en-US" dirty="0" smtClean="0"/>
              <a:t>Data </a:t>
            </a:r>
            <a:r>
              <a:rPr lang="en-US" dirty="0" err="1" smtClean="0"/>
              <a:t>Terurut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</p:txBody>
      </p:sp>
      <p:pic>
        <p:nvPicPr>
          <p:cNvPr id="5122" name="Picture 2" descr="https://encrypted-tbn3.gstatic.com/images?q=tbn:ANd9GcToqLBqGUWmJHDx7tmL3eKlmf-z8o2amLAYOl1RCh87c6jhI-JrOw"/>
          <p:cNvPicPr>
            <a:picLocks noChangeAspect="1" noChangeArrowheads="1"/>
          </p:cNvPicPr>
          <p:nvPr/>
        </p:nvPicPr>
        <p:blipFill>
          <a:blip r:embed="rId2"/>
          <a:srcRect r="45921"/>
          <a:stretch>
            <a:fillRect/>
          </a:stretch>
        </p:blipFill>
        <p:spPr bwMode="auto">
          <a:xfrm>
            <a:off x="6400800" y="914400"/>
            <a:ext cx="2243388" cy="1905001"/>
          </a:xfrm>
          <a:prstGeom prst="rect">
            <a:avLst/>
          </a:prstGeom>
          <a:noFill/>
        </p:spPr>
      </p:pic>
      <p:pic>
        <p:nvPicPr>
          <p:cNvPr id="5124" name="Picture 4" descr="https://philips.files.wordpress.com/2006/05/marketBasket.JPG?w=5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895600"/>
            <a:ext cx="2143125" cy="1343026"/>
          </a:xfrm>
          <a:prstGeom prst="rect">
            <a:avLst/>
          </a:prstGeom>
          <a:noFill/>
        </p:spPr>
      </p:pic>
      <p:pic>
        <p:nvPicPr>
          <p:cNvPr id="5126" name="Picture 6" descr="https://encrypted-tbn2.gstatic.com/images?q=tbn:ANd9GcROUssTCeMRf4-dvpIFbG5ZA_D-fv7MloYDWfO3YzwBAlRDtCH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572000"/>
            <a:ext cx="3312761" cy="2057400"/>
          </a:xfrm>
          <a:prstGeom prst="rect">
            <a:avLst/>
          </a:prstGeom>
          <a:noFill/>
        </p:spPr>
      </p:pic>
      <p:pic>
        <p:nvPicPr>
          <p:cNvPr id="5128" name="Picture 8" descr="http://genokey.com/wp-content/uploads/2012/11/WorldGenomeDataAnalysisSummitPicture1-243x1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4953000"/>
            <a:ext cx="2314575" cy="167640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flipV="1">
            <a:off x="3505200" y="2209800"/>
            <a:ext cx="2438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29000" y="2971800"/>
            <a:ext cx="2438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48000" y="3505200"/>
            <a:ext cx="26670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2133600" y="45720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Kualitas</a:t>
            </a:r>
            <a:r>
              <a:rPr lang="en-US" dirty="0" smtClean="0">
                <a:solidFill>
                  <a:schemeClr val="bg1"/>
                </a:solidFill>
              </a:rPr>
              <a:t>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: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dg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sebenarnya</a:t>
            </a:r>
            <a:r>
              <a:rPr lang="en-US" dirty="0" smtClean="0"/>
              <a:t> (</a:t>
            </a:r>
            <a:r>
              <a:rPr lang="en-US" dirty="0" err="1" smtClean="0"/>
              <a:t>noise,bias,precission,acuracy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Pengumpulan</a:t>
            </a:r>
            <a:r>
              <a:rPr lang="en-US" dirty="0" smtClean="0"/>
              <a:t>: </a:t>
            </a:r>
            <a:r>
              <a:rPr lang="en-US" dirty="0" err="1" smtClean="0"/>
              <a:t>spt</a:t>
            </a:r>
            <a:r>
              <a:rPr lang="en-US" dirty="0" smtClean="0"/>
              <a:t> </a:t>
            </a:r>
            <a:r>
              <a:rPr lang="en-US" dirty="0" err="1" smtClean="0"/>
              <a:t>hilangnya</a:t>
            </a:r>
            <a:r>
              <a:rPr lang="en-US" dirty="0" smtClean="0"/>
              <a:t> </a:t>
            </a:r>
            <a:r>
              <a:rPr lang="en-US" dirty="0" err="1" smtClean="0"/>
              <a:t>obyek</a:t>
            </a:r>
            <a:r>
              <a:rPr lang="en-US" dirty="0" smtClean="0"/>
              <a:t> data/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/</a:t>
            </a:r>
            <a:r>
              <a:rPr lang="en-US" dirty="0" err="1" smtClean="0"/>
              <a:t>lingkup</a:t>
            </a:r>
            <a:r>
              <a:rPr lang="en-US" dirty="0" smtClean="0"/>
              <a:t> </a:t>
            </a:r>
            <a:r>
              <a:rPr lang="en-US" dirty="0" err="1" smtClean="0"/>
              <a:t>obyek</a:t>
            </a:r>
            <a:r>
              <a:rPr lang="en-US" dirty="0" smtClean="0"/>
              <a:t> data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endParaRPr lang="en-US" dirty="0" smtClean="0"/>
          </a:p>
          <a:p>
            <a:r>
              <a:rPr lang="en-US" dirty="0" smtClean="0"/>
              <a:t>Duplicate Data: </a:t>
            </a:r>
            <a:r>
              <a:rPr lang="en-US" dirty="0" err="1" smtClean="0"/>
              <a:t>obyek</a:t>
            </a:r>
            <a:r>
              <a:rPr lang="en-US" dirty="0" smtClean="0"/>
              <a:t> data </a:t>
            </a:r>
            <a:r>
              <a:rPr lang="en-US" dirty="0" err="1" smtClean="0"/>
              <a:t>ganda</a:t>
            </a:r>
            <a:r>
              <a:rPr lang="en-US" dirty="0" smtClean="0"/>
              <a:t> (</a:t>
            </a:r>
            <a:r>
              <a:rPr lang="en-US" dirty="0" err="1" smtClean="0"/>
              <a:t>diatasi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data cleaning)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836B6E9-34B8-451F-A4DB-AAB04842C7E5}"/>
  <p:tag name="GENSWF_ADVANCE_TIME" val="5"/>
  <p:tag name="TIMING" val="|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836B6E9-34B8-451F-A4DB-AAB04842C7E5}"/>
  <p:tag name="GENSWF_ADVANCE_TIME" val="5"/>
  <p:tag name="TIMING" val="|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836B6E9-34B8-451F-A4DB-AAB04842C7E5}"/>
  <p:tag name="GENSWF_ADVANCE_TIME" val="5"/>
  <p:tag name="TIMING" val="|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26642707-6113-475E-A950-BA7A0338E65C}"/>
  <p:tag name="GENSWF_ADVANCE_TIME" val="5"/>
  <p:tag name="TIMING" val="|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1629</Words>
  <Application>Microsoft Office PowerPoint</Application>
  <PresentationFormat>On-screen Show (4:3)</PresentationFormat>
  <Paragraphs>445</Paragraphs>
  <Slides>48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2. Data &amp; Proses Datamining</vt:lpstr>
      <vt:lpstr>Data</vt:lpstr>
      <vt:lpstr>Tahapan Utama Proses Data Mining</vt:lpstr>
      <vt:lpstr>1. Input (Dataset)</vt:lpstr>
      <vt:lpstr>Atribut, Class dan Tipe Data</vt:lpstr>
      <vt:lpstr>Tipe Atribut</vt:lpstr>
      <vt:lpstr>Jenis Dataset</vt:lpstr>
      <vt:lpstr>Tipe Dataset</vt:lpstr>
      <vt:lpstr>Kualitas Data</vt:lpstr>
      <vt:lpstr>Kesalahan Pengumpulan</vt:lpstr>
      <vt:lpstr>Dataset with Attribute and Class</vt:lpstr>
      <vt:lpstr>Estimasi Waktu Pengiriman Pizza</vt:lpstr>
      <vt:lpstr>Penentuan Kelulusan Mahasiswa </vt:lpstr>
      <vt:lpstr>Klastering Bunga Iris</vt:lpstr>
      <vt:lpstr>Klastering Bunga Iris</vt:lpstr>
      <vt:lpstr>Pemrosesan Awal Data</vt:lpstr>
      <vt:lpstr>Agregasi</vt:lpstr>
      <vt:lpstr>Agregasi</vt:lpstr>
      <vt:lpstr>Sampling</vt:lpstr>
      <vt:lpstr>Sampling</vt:lpstr>
      <vt:lpstr>Sampling</vt:lpstr>
      <vt:lpstr>Binerisasi</vt:lpstr>
      <vt:lpstr>Contoh Binerisasi</vt:lpstr>
      <vt:lpstr>Contoh Binerisasi</vt:lpstr>
      <vt:lpstr>Binerisasi</vt:lpstr>
      <vt:lpstr>Diskretisasi</vt:lpstr>
      <vt:lpstr>Contoh Diskretisasi</vt:lpstr>
      <vt:lpstr>Diskretisasi</vt:lpstr>
      <vt:lpstr>Pengurangan Dimensi</vt:lpstr>
      <vt:lpstr>2. Metode (Algoritma Data Mining)</vt:lpstr>
      <vt:lpstr>3. Output/Pola/Model/Knowledge</vt:lpstr>
      <vt:lpstr>Cluster</vt:lpstr>
      <vt:lpstr>4. Evaluasi (Akurasi, Error, etc)</vt:lpstr>
      <vt:lpstr>Guide for Classifying the AUC</vt:lpstr>
      <vt:lpstr>Kriteria Evaluasi dan Validasi Model</vt:lpstr>
      <vt:lpstr>Kriteria Evaluasi dan Validasi Model</vt:lpstr>
      <vt:lpstr>Pengujian Model Data Mining</vt:lpstr>
      <vt:lpstr>Cross-Validation</vt:lpstr>
      <vt:lpstr>Cross-Validation</vt:lpstr>
      <vt:lpstr>10-Fold Cross-Validation</vt:lpstr>
      <vt:lpstr>5. Metode Learning Pada Algoritma DM</vt:lpstr>
      <vt:lpstr>Metode Learning Pada Algoritma DM</vt:lpstr>
      <vt:lpstr>Dataset with Attribute and Class</vt:lpstr>
      <vt:lpstr>Metode Learning Pada Algoritma DM</vt:lpstr>
      <vt:lpstr>Dataset with Attribute (No Class)</vt:lpstr>
      <vt:lpstr>Metode Learning Pada Algoritma DM</vt:lpstr>
      <vt:lpstr>Dataset Transaction</vt:lpstr>
      <vt:lpstr>Association Rules</vt:lpstr>
    </vt:vector>
  </TitlesOfParts>
  <Company>udin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</dc:title>
  <dc:creator>fik</dc:creator>
  <cp:lastModifiedBy>yogi</cp:lastModifiedBy>
  <cp:revision>276</cp:revision>
  <dcterms:created xsi:type="dcterms:W3CDTF">2013-09-19T00:52:15Z</dcterms:created>
  <dcterms:modified xsi:type="dcterms:W3CDTF">2017-03-08T13:14:22Z</dcterms:modified>
</cp:coreProperties>
</file>