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369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36" r:id="rId27"/>
    <p:sldId id="338" r:id="rId28"/>
    <p:sldId id="339" r:id="rId29"/>
    <p:sldId id="340" r:id="rId30"/>
    <p:sldId id="342" r:id="rId31"/>
    <p:sldId id="347" r:id="rId32"/>
    <p:sldId id="348" r:id="rId33"/>
    <p:sldId id="351" r:id="rId34"/>
    <p:sldId id="352" r:id="rId35"/>
    <p:sldId id="353" r:id="rId36"/>
    <p:sldId id="256" r:id="rId37"/>
    <p:sldId id="334" r:id="rId38"/>
    <p:sldId id="283" r:id="rId39"/>
    <p:sldId id="304" r:id="rId40"/>
    <p:sldId id="263" r:id="rId41"/>
    <p:sldId id="284" r:id="rId42"/>
    <p:sldId id="335" r:id="rId43"/>
    <p:sldId id="330" r:id="rId44"/>
    <p:sldId id="306" r:id="rId45"/>
    <p:sldId id="293" r:id="rId46"/>
    <p:sldId id="294" r:id="rId47"/>
    <p:sldId id="295" r:id="rId48"/>
    <p:sldId id="296" r:id="rId49"/>
    <p:sldId id="327" r:id="rId50"/>
    <p:sldId id="297" r:id="rId51"/>
    <p:sldId id="299" r:id="rId52"/>
    <p:sldId id="298" r:id="rId53"/>
    <p:sldId id="300" r:id="rId54"/>
    <p:sldId id="301" r:id="rId55"/>
    <p:sldId id="333" r:id="rId56"/>
    <p:sldId id="322" r:id="rId57"/>
    <p:sldId id="323" r:id="rId58"/>
    <p:sldId id="324" r:id="rId59"/>
    <p:sldId id="260" r:id="rId60"/>
    <p:sldId id="328" r:id="rId6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837" autoAdjust="0"/>
  </p:normalViewPr>
  <p:slideViewPr>
    <p:cSldViewPr>
      <p:cViewPr>
        <p:scale>
          <a:sx n="68" d="100"/>
          <a:sy n="68" d="100"/>
        </p:scale>
        <p:origin x="-154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23A49-09C5-4493-8C77-DAF1CF802761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E1A0B11-2FFF-46E2-BC46-7BDEAD8CDDC7}">
      <dgm:prSet phldrT="[Text]" custT="1"/>
      <dgm:spPr/>
      <dgm:t>
        <a:bodyPr/>
        <a:lstStyle/>
        <a:p>
          <a:r>
            <a:rPr lang="id-I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CRM</a:t>
          </a:r>
          <a:endParaRPr lang="id-ID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088FB4-0A91-478E-922F-B107F9A3A928}" type="parTrans" cxnId="{9C839AA0-CA80-43F1-BED5-539112893E50}">
      <dgm:prSet/>
      <dgm:spPr/>
      <dgm:t>
        <a:bodyPr/>
        <a:lstStyle/>
        <a:p>
          <a:endParaRPr lang="id-ID"/>
        </a:p>
      </dgm:t>
    </dgm:pt>
    <dgm:pt modelId="{B4508033-A37F-4F1D-8155-ADD1BD01C0AF}" type="sibTrans" cxnId="{9C839AA0-CA80-43F1-BED5-539112893E50}">
      <dgm:prSet/>
      <dgm:spPr/>
      <dgm:t>
        <a:bodyPr/>
        <a:lstStyle/>
        <a:p>
          <a:endParaRPr lang="id-ID"/>
        </a:p>
      </dgm:t>
    </dgm:pt>
    <dgm:pt modelId="{61AA2B54-924A-41BB-B6BD-F86DC55E7E01}">
      <dgm:prSet phldrT="[Text]" custT="1"/>
      <dgm:spPr/>
      <dgm:t>
        <a:bodyPr/>
        <a:lstStyle/>
        <a:p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proses untuk mendapatkan, mempertahankan, dan mengembangkan pelanggan yang menguntungkan.</a:t>
          </a:r>
          <a:endParaRPr lang="id-ID" sz="24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243F57-7BD0-4193-93A8-ADDBA2878108}" type="parTrans" cxnId="{FCA05F7D-92EB-446F-80EB-D9F8F8B65F58}">
      <dgm:prSet/>
      <dgm:spPr/>
      <dgm:t>
        <a:bodyPr/>
        <a:lstStyle/>
        <a:p>
          <a:endParaRPr lang="id-ID"/>
        </a:p>
      </dgm:t>
    </dgm:pt>
    <dgm:pt modelId="{315179C7-6670-41D4-84AD-B04D994F3FC2}" type="sibTrans" cxnId="{FCA05F7D-92EB-446F-80EB-D9F8F8B65F58}">
      <dgm:prSet/>
      <dgm:spPr/>
      <dgm:t>
        <a:bodyPr/>
        <a:lstStyle/>
        <a:p>
          <a:endParaRPr lang="id-ID"/>
        </a:p>
      </dgm:t>
    </dgm:pt>
    <dgm:pt modelId="{DAA95CC9-F526-4670-BC43-0C7BD1F4BDE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 informasi terintegrasi untuk merencanakan, menjadwalkan, dan mengendalikan aktivitas prapenjualan dan pascapenjualan </a:t>
          </a:r>
          <a:endParaRPr lang="id-ID" sz="24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35AE81-C8DD-4A5A-A34E-2F1921155FFC}" type="parTrans" cxnId="{41EE8395-FEE4-460B-BB51-9A74B2A195D9}">
      <dgm:prSet/>
      <dgm:spPr/>
      <dgm:t>
        <a:bodyPr/>
        <a:lstStyle/>
        <a:p>
          <a:endParaRPr lang="id-ID"/>
        </a:p>
      </dgm:t>
    </dgm:pt>
    <dgm:pt modelId="{D138E24F-D355-4FA3-947A-2AF0D3249839}" type="sibTrans" cxnId="{41EE8395-FEE4-460B-BB51-9A74B2A195D9}">
      <dgm:prSet/>
      <dgm:spPr/>
      <dgm:t>
        <a:bodyPr/>
        <a:lstStyle/>
        <a:p>
          <a:endParaRPr lang="id-ID"/>
        </a:p>
      </dgm:t>
    </dgm:pt>
    <dgm:pt modelId="{8092CA5B-E317-4C74-84CC-8B543C3ABB49}">
      <dgm:prSet custT="1"/>
      <dgm:spPr/>
      <dgm:t>
        <a:bodyPr/>
        <a:lstStyle/>
        <a:p>
          <a:pPr marL="0" indent="0"/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 bisnis yang fokus pada pelanggan</a:t>
          </a:r>
          <a:endParaRPr lang="id-ID" sz="24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78BA52-8FBA-42F9-BDAB-F2A4C5987E43}" type="parTrans" cxnId="{B751D60E-C2E7-4802-A467-A40286FABFBD}">
      <dgm:prSet/>
      <dgm:spPr/>
      <dgm:t>
        <a:bodyPr/>
        <a:lstStyle/>
        <a:p>
          <a:endParaRPr lang="id-ID"/>
        </a:p>
      </dgm:t>
    </dgm:pt>
    <dgm:pt modelId="{55621A08-1F89-490E-9D94-56C31D9A152A}" type="sibTrans" cxnId="{B751D60E-C2E7-4802-A467-A40286FABFBD}">
      <dgm:prSet/>
      <dgm:spPr/>
      <dgm:t>
        <a:bodyPr/>
        <a:lstStyle/>
        <a:p>
          <a:endParaRPr lang="id-ID"/>
        </a:p>
      </dgm:t>
    </dgm:pt>
    <dgm:pt modelId="{1F242FBB-6ED2-48A8-9673-3EF307D84CDE}">
      <dgm:prSet custT="1"/>
      <dgm:spPr/>
      <dgm:t>
        <a:bodyPr/>
        <a:lstStyle/>
        <a:p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didesain untuk mengoptimasi </a:t>
          </a:r>
          <a:r>
            <a:rPr lang="id-ID" sz="24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profitability, revenue</a:t>
          </a:r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dan </a:t>
          </a:r>
          <a:r>
            <a:rPr lang="id-ID" sz="2400" b="1" i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 satisfaction</a:t>
          </a:r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id-ID" sz="24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B6EE49-6614-46DD-85D7-E8944A0BD4F0}" type="parTrans" cxnId="{F17408BF-523E-41D5-8F5E-A7B5CD02BB3D}">
      <dgm:prSet/>
      <dgm:spPr/>
      <dgm:t>
        <a:bodyPr/>
        <a:lstStyle/>
        <a:p>
          <a:endParaRPr lang="id-ID"/>
        </a:p>
      </dgm:t>
    </dgm:pt>
    <dgm:pt modelId="{2387A7A4-2EC6-4439-BF61-27D4B7B60E4B}" type="sibTrans" cxnId="{F17408BF-523E-41D5-8F5E-A7B5CD02BB3D}">
      <dgm:prSet/>
      <dgm:spPr/>
      <dgm:t>
        <a:bodyPr/>
        <a:lstStyle/>
        <a:p>
          <a:endParaRPr lang="id-ID"/>
        </a:p>
      </dgm:t>
    </dgm:pt>
    <dgm:pt modelId="{6A688750-2456-4A06-8257-FC703C2F895E}">
      <dgm:prSet custT="1"/>
      <dgm:spPr/>
      <dgm:t>
        <a:bodyPr/>
        <a:lstStyle/>
        <a:p>
          <a:pPr marL="0" indent="0">
            <a:tabLst>
              <a:tab pos="6732588" algn="l"/>
            </a:tabLst>
          </a:pPr>
          <a:r>
            <a:rPr lang="id-ID" sz="24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memanfaatkan informasi &amp; komunikasi untuk  membangun hubungan yang berkesinambungan &amp; saling menguntungkan</a:t>
          </a:r>
          <a:endParaRPr lang="id-ID" sz="24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653A9B-2A2D-45D8-A755-9603550FD8D1}" type="parTrans" cxnId="{F7B31B09-365C-4E06-A44F-0509EFF1E9C0}">
      <dgm:prSet/>
      <dgm:spPr/>
      <dgm:t>
        <a:bodyPr/>
        <a:lstStyle/>
        <a:p>
          <a:endParaRPr lang="id-ID"/>
        </a:p>
      </dgm:t>
    </dgm:pt>
    <dgm:pt modelId="{90635154-7807-48A0-8AFA-3E7587CCBFB4}" type="sibTrans" cxnId="{F7B31B09-365C-4E06-A44F-0509EFF1E9C0}">
      <dgm:prSet/>
      <dgm:spPr/>
      <dgm:t>
        <a:bodyPr/>
        <a:lstStyle/>
        <a:p>
          <a:endParaRPr lang="id-ID"/>
        </a:p>
      </dgm:t>
    </dgm:pt>
    <dgm:pt modelId="{D60FB89D-4296-4F75-BF50-3CFE1069E8BD}" type="pres">
      <dgm:prSet presAssocID="{C1B23A49-09C5-4493-8C77-DAF1CF80276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9990F75-470D-47DB-8750-2E3D98D47E19}" type="pres">
      <dgm:prSet presAssocID="{DE1A0B11-2FFF-46E2-BC46-7BDEAD8CDDC7}" presName="root1" presStyleCnt="0"/>
      <dgm:spPr/>
    </dgm:pt>
    <dgm:pt modelId="{BB902162-C24D-4489-B843-DA04ED32D112}" type="pres">
      <dgm:prSet presAssocID="{DE1A0B11-2FFF-46E2-BC46-7BDEAD8CDDC7}" presName="LevelOneTextNode" presStyleLbl="node0" presStyleIdx="0" presStyleCnt="1" custScaleX="72916" custLinFactNeighborX="-55667" custLinFactNeighborY="-77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0006E2F-5F2C-47DC-AFD1-FAB8045FB29D}" type="pres">
      <dgm:prSet presAssocID="{DE1A0B11-2FFF-46E2-BC46-7BDEAD8CDDC7}" presName="level2hierChild" presStyleCnt="0"/>
      <dgm:spPr/>
    </dgm:pt>
    <dgm:pt modelId="{C1DB40E8-DEB2-441A-AE8D-826A8EA850EF}" type="pres">
      <dgm:prSet presAssocID="{E9243F57-7BD0-4193-93A8-ADDBA2878108}" presName="conn2-1" presStyleLbl="parChTrans1D2" presStyleIdx="0" presStyleCnt="5"/>
      <dgm:spPr/>
      <dgm:t>
        <a:bodyPr/>
        <a:lstStyle/>
        <a:p>
          <a:endParaRPr lang="id-ID"/>
        </a:p>
      </dgm:t>
    </dgm:pt>
    <dgm:pt modelId="{AC9BDF71-7B75-4D58-8D7A-F425CDC522EB}" type="pres">
      <dgm:prSet presAssocID="{E9243F57-7BD0-4193-93A8-ADDBA2878108}" presName="connTx" presStyleLbl="parChTrans1D2" presStyleIdx="0" presStyleCnt="5"/>
      <dgm:spPr/>
      <dgm:t>
        <a:bodyPr/>
        <a:lstStyle/>
        <a:p>
          <a:endParaRPr lang="id-ID"/>
        </a:p>
      </dgm:t>
    </dgm:pt>
    <dgm:pt modelId="{5DC0BD67-6D2D-4EF7-A691-6DB507E46A5A}" type="pres">
      <dgm:prSet presAssocID="{61AA2B54-924A-41BB-B6BD-F86DC55E7E01}" presName="root2" presStyleCnt="0"/>
      <dgm:spPr/>
    </dgm:pt>
    <dgm:pt modelId="{7518D52C-FD2F-4351-A80F-65A2DCC2BAD1}" type="pres">
      <dgm:prSet presAssocID="{61AA2B54-924A-41BB-B6BD-F86DC55E7E01}" presName="LevelTwoTextNode" presStyleLbl="node2" presStyleIdx="0" presStyleCnt="5" custAng="10800000" custFlipVert="1" custScaleX="434449" custScaleY="110921" custLinFactNeighborX="-171" custLinFactNeighborY="8196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BF4BFE5-285C-4055-8390-A6F22DF024B9}" type="pres">
      <dgm:prSet presAssocID="{61AA2B54-924A-41BB-B6BD-F86DC55E7E01}" presName="level3hierChild" presStyleCnt="0"/>
      <dgm:spPr/>
    </dgm:pt>
    <dgm:pt modelId="{06B2CE83-B4A5-4D80-9565-8E22578A01D7}" type="pres">
      <dgm:prSet presAssocID="{D435AE81-C8DD-4A5A-A34E-2F1921155FFC}" presName="conn2-1" presStyleLbl="parChTrans1D2" presStyleIdx="1" presStyleCnt="5"/>
      <dgm:spPr/>
      <dgm:t>
        <a:bodyPr/>
        <a:lstStyle/>
        <a:p>
          <a:endParaRPr lang="id-ID"/>
        </a:p>
      </dgm:t>
    </dgm:pt>
    <dgm:pt modelId="{5BF87615-2A04-4CDE-A593-E6B6B77D5CA1}" type="pres">
      <dgm:prSet presAssocID="{D435AE81-C8DD-4A5A-A34E-2F1921155FFC}" presName="connTx" presStyleLbl="parChTrans1D2" presStyleIdx="1" presStyleCnt="5"/>
      <dgm:spPr/>
      <dgm:t>
        <a:bodyPr/>
        <a:lstStyle/>
        <a:p>
          <a:endParaRPr lang="id-ID"/>
        </a:p>
      </dgm:t>
    </dgm:pt>
    <dgm:pt modelId="{11661C28-2F4F-4954-93BB-34752AD91555}" type="pres">
      <dgm:prSet presAssocID="{DAA95CC9-F526-4670-BC43-0C7BD1F4BDE1}" presName="root2" presStyleCnt="0"/>
      <dgm:spPr/>
    </dgm:pt>
    <dgm:pt modelId="{96446B8F-CAAB-4BFE-BB14-F5C3D142C8FA}" type="pres">
      <dgm:prSet presAssocID="{DAA95CC9-F526-4670-BC43-0C7BD1F4BDE1}" presName="LevelTwoTextNode" presStyleLbl="node2" presStyleIdx="1" presStyleCnt="5" custScaleX="434449" custScaleY="149761" custLinFactY="100000" custLinFactNeighborX="1782" custLinFactNeighborY="16523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BED1486-A4C3-48B3-ADFA-C47F39F46921}" type="pres">
      <dgm:prSet presAssocID="{DAA95CC9-F526-4670-BC43-0C7BD1F4BDE1}" presName="level3hierChild" presStyleCnt="0"/>
      <dgm:spPr/>
    </dgm:pt>
    <dgm:pt modelId="{8534DC64-048F-4969-B032-67EE42814F85}" type="pres">
      <dgm:prSet presAssocID="{B078BA52-8FBA-42F9-BDAB-F2A4C5987E43}" presName="conn2-1" presStyleLbl="parChTrans1D2" presStyleIdx="2" presStyleCnt="5"/>
      <dgm:spPr/>
      <dgm:t>
        <a:bodyPr/>
        <a:lstStyle/>
        <a:p>
          <a:endParaRPr lang="id-ID"/>
        </a:p>
      </dgm:t>
    </dgm:pt>
    <dgm:pt modelId="{45D2C04B-C8C7-4CA6-933A-1EC28AC3FC69}" type="pres">
      <dgm:prSet presAssocID="{B078BA52-8FBA-42F9-BDAB-F2A4C5987E43}" presName="connTx" presStyleLbl="parChTrans1D2" presStyleIdx="2" presStyleCnt="5"/>
      <dgm:spPr/>
      <dgm:t>
        <a:bodyPr/>
        <a:lstStyle/>
        <a:p>
          <a:endParaRPr lang="id-ID"/>
        </a:p>
      </dgm:t>
    </dgm:pt>
    <dgm:pt modelId="{9871F7ED-A3BA-47E2-BA83-9BA739AA66B3}" type="pres">
      <dgm:prSet presAssocID="{8092CA5B-E317-4C74-84CC-8B543C3ABB49}" presName="root2" presStyleCnt="0"/>
      <dgm:spPr/>
    </dgm:pt>
    <dgm:pt modelId="{75306C45-F796-4219-86E0-3A2B2C49981A}" type="pres">
      <dgm:prSet presAssocID="{8092CA5B-E317-4C74-84CC-8B543C3ABB49}" presName="LevelTwoTextNode" presStyleLbl="node2" presStyleIdx="2" presStyleCnt="5" custScaleX="434449" custScaleY="76314" custLinFactY="-104485" custLinFactNeighborX="1782" custLinFactNeighborY="-2000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D4B7737-92A9-47A4-A69E-8226149647C8}" type="pres">
      <dgm:prSet presAssocID="{8092CA5B-E317-4C74-84CC-8B543C3ABB49}" presName="level3hierChild" presStyleCnt="0"/>
      <dgm:spPr/>
    </dgm:pt>
    <dgm:pt modelId="{4B92A782-7BB0-4FD7-AB14-CF6D4E518854}" type="pres">
      <dgm:prSet presAssocID="{82B6EE49-6614-46DD-85D7-E8944A0BD4F0}" presName="conn2-1" presStyleLbl="parChTrans1D2" presStyleIdx="3" presStyleCnt="5"/>
      <dgm:spPr/>
      <dgm:t>
        <a:bodyPr/>
        <a:lstStyle/>
        <a:p>
          <a:endParaRPr lang="id-ID"/>
        </a:p>
      </dgm:t>
    </dgm:pt>
    <dgm:pt modelId="{A3BE1A7E-1080-4B4B-8100-BB995FC873A9}" type="pres">
      <dgm:prSet presAssocID="{82B6EE49-6614-46DD-85D7-E8944A0BD4F0}" presName="connTx" presStyleLbl="parChTrans1D2" presStyleIdx="3" presStyleCnt="5"/>
      <dgm:spPr/>
      <dgm:t>
        <a:bodyPr/>
        <a:lstStyle/>
        <a:p>
          <a:endParaRPr lang="id-ID"/>
        </a:p>
      </dgm:t>
    </dgm:pt>
    <dgm:pt modelId="{51AFE4ED-89D6-4CBA-9FBC-0FD7D345C4A3}" type="pres">
      <dgm:prSet presAssocID="{1F242FBB-6ED2-48A8-9673-3EF307D84CDE}" presName="root2" presStyleCnt="0"/>
      <dgm:spPr/>
    </dgm:pt>
    <dgm:pt modelId="{340AA50B-D133-4B6A-A24A-FCE5289DCECB}" type="pres">
      <dgm:prSet presAssocID="{1F242FBB-6ED2-48A8-9673-3EF307D84CDE}" presName="LevelTwoTextNode" presStyleLbl="node2" presStyleIdx="3" presStyleCnt="5" custScaleX="434449" custLinFactY="74823" custLinFactNeighborX="347" custLinFactNeighborY="1000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FD7B8C3-26C7-4B89-BA1F-1E975AEEDE78}" type="pres">
      <dgm:prSet presAssocID="{1F242FBB-6ED2-48A8-9673-3EF307D84CDE}" presName="level3hierChild" presStyleCnt="0"/>
      <dgm:spPr/>
    </dgm:pt>
    <dgm:pt modelId="{F8A01355-80FC-4701-B2A9-5D615F72E211}" type="pres">
      <dgm:prSet presAssocID="{4A653A9B-2A2D-45D8-A755-9603550FD8D1}" presName="conn2-1" presStyleLbl="parChTrans1D2" presStyleIdx="4" presStyleCnt="5"/>
      <dgm:spPr/>
      <dgm:t>
        <a:bodyPr/>
        <a:lstStyle/>
        <a:p>
          <a:endParaRPr lang="id-ID"/>
        </a:p>
      </dgm:t>
    </dgm:pt>
    <dgm:pt modelId="{3494605D-41A3-4183-B757-A18AE3605323}" type="pres">
      <dgm:prSet presAssocID="{4A653A9B-2A2D-45D8-A755-9603550FD8D1}" presName="connTx" presStyleLbl="parChTrans1D2" presStyleIdx="4" presStyleCnt="5"/>
      <dgm:spPr/>
      <dgm:t>
        <a:bodyPr/>
        <a:lstStyle/>
        <a:p>
          <a:endParaRPr lang="id-ID"/>
        </a:p>
      </dgm:t>
    </dgm:pt>
    <dgm:pt modelId="{DBEB66F4-A2FC-4F2C-ADFF-B2545246553A}" type="pres">
      <dgm:prSet presAssocID="{6A688750-2456-4A06-8257-FC703C2F895E}" presName="root2" presStyleCnt="0"/>
      <dgm:spPr/>
    </dgm:pt>
    <dgm:pt modelId="{A1266DF0-5A73-4F1D-ACFE-8C4CDFCBA33D}" type="pres">
      <dgm:prSet presAssocID="{6A688750-2456-4A06-8257-FC703C2F895E}" presName="LevelTwoTextNode" presStyleLbl="node2" presStyleIdx="4" presStyleCnt="5" custScaleX="434449" custScaleY="162166" custLinFactY="-100000" custLinFactNeighborX="-171" custLinFactNeighborY="-18809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6A9838F-BA66-4919-A7D5-E64CEBDE9391}" type="pres">
      <dgm:prSet presAssocID="{6A688750-2456-4A06-8257-FC703C2F895E}" presName="level3hierChild" presStyleCnt="0"/>
      <dgm:spPr/>
    </dgm:pt>
  </dgm:ptLst>
  <dgm:cxnLst>
    <dgm:cxn modelId="{41EE8395-FEE4-460B-BB51-9A74B2A195D9}" srcId="{DE1A0B11-2FFF-46E2-BC46-7BDEAD8CDDC7}" destId="{DAA95CC9-F526-4670-BC43-0C7BD1F4BDE1}" srcOrd="1" destOrd="0" parTransId="{D435AE81-C8DD-4A5A-A34E-2F1921155FFC}" sibTransId="{D138E24F-D355-4FA3-947A-2AF0D3249839}"/>
    <dgm:cxn modelId="{483D0C68-A035-47D9-A601-3A190095EAFD}" type="presOf" srcId="{6A688750-2456-4A06-8257-FC703C2F895E}" destId="{A1266DF0-5A73-4F1D-ACFE-8C4CDFCBA33D}" srcOrd="0" destOrd="0" presId="urn:microsoft.com/office/officeart/2005/8/layout/hierarchy2"/>
    <dgm:cxn modelId="{E789BF1E-6A19-4D77-AAE1-72E2563D8DF2}" type="presOf" srcId="{B078BA52-8FBA-42F9-BDAB-F2A4C5987E43}" destId="{8534DC64-048F-4969-B032-67EE42814F85}" srcOrd="0" destOrd="0" presId="urn:microsoft.com/office/officeart/2005/8/layout/hierarchy2"/>
    <dgm:cxn modelId="{50CE4313-0E0B-4CDE-A8F8-3ABA2B3214DE}" type="presOf" srcId="{61AA2B54-924A-41BB-B6BD-F86DC55E7E01}" destId="{7518D52C-FD2F-4351-A80F-65A2DCC2BAD1}" srcOrd="0" destOrd="0" presId="urn:microsoft.com/office/officeart/2005/8/layout/hierarchy2"/>
    <dgm:cxn modelId="{47FF5B8A-DAB8-4A5D-A6B4-8E5E9D4F5C1D}" type="presOf" srcId="{E9243F57-7BD0-4193-93A8-ADDBA2878108}" destId="{C1DB40E8-DEB2-441A-AE8D-826A8EA850EF}" srcOrd="0" destOrd="0" presId="urn:microsoft.com/office/officeart/2005/8/layout/hierarchy2"/>
    <dgm:cxn modelId="{3C9ED280-C2A5-440A-BE84-C33AA60FAD77}" type="presOf" srcId="{C1B23A49-09C5-4493-8C77-DAF1CF802761}" destId="{D60FB89D-4296-4F75-BF50-3CFE1069E8BD}" srcOrd="0" destOrd="0" presId="urn:microsoft.com/office/officeart/2005/8/layout/hierarchy2"/>
    <dgm:cxn modelId="{8299219C-7579-492D-960B-892751239E09}" type="presOf" srcId="{4A653A9B-2A2D-45D8-A755-9603550FD8D1}" destId="{F8A01355-80FC-4701-B2A9-5D615F72E211}" srcOrd="0" destOrd="0" presId="urn:microsoft.com/office/officeart/2005/8/layout/hierarchy2"/>
    <dgm:cxn modelId="{45042E25-9F42-4BEA-8D0B-B331E6DAD220}" type="presOf" srcId="{8092CA5B-E317-4C74-84CC-8B543C3ABB49}" destId="{75306C45-F796-4219-86E0-3A2B2C49981A}" srcOrd="0" destOrd="0" presId="urn:microsoft.com/office/officeart/2005/8/layout/hierarchy2"/>
    <dgm:cxn modelId="{F17408BF-523E-41D5-8F5E-A7B5CD02BB3D}" srcId="{DE1A0B11-2FFF-46E2-BC46-7BDEAD8CDDC7}" destId="{1F242FBB-6ED2-48A8-9673-3EF307D84CDE}" srcOrd="3" destOrd="0" parTransId="{82B6EE49-6614-46DD-85D7-E8944A0BD4F0}" sibTransId="{2387A7A4-2EC6-4439-BF61-27D4B7B60E4B}"/>
    <dgm:cxn modelId="{F7B31B09-365C-4E06-A44F-0509EFF1E9C0}" srcId="{DE1A0B11-2FFF-46E2-BC46-7BDEAD8CDDC7}" destId="{6A688750-2456-4A06-8257-FC703C2F895E}" srcOrd="4" destOrd="0" parTransId="{4A653A9B-2A2D-45D8-A755-9603550FD8D1}" sibTransId="{90635154-7807-48A0-8AFA-3E7587CCBFB4}"/>
    <dgm:cxn modelId="{E7076F89-10FA-414B-8C0D-7C4ED46448E9}" type="presOf" srcId="{4A653A9B-2A2D-45D8-A755-9603550FD8D1}" destId="{3494605D-41A3-4183-B757-A18AE3605323}" srcOrd="1" destOrd="0" presId="urn:microsoft.com/office/officeart/2005/8/layout/hierarchy2"/>
    <dgm:cxn modelId="{EF840FDA-016B-4955-BD59-5EAFC44DCABD}" type="presOf" srcId="{B078BA52-8FBA-42F9-BDAB-F2A4C5987E43}" destId="{45D2C04B-C8C7-4CA6-933A-1EC28AC3FC69}" srcOrd="1" destOrd="0" presId="urn:microsoft.com/office/officeart/2005/8/layout/hierarchy2"/>
    <dgm:cxn modelId="{B751D60E-C2E7-4802-A467-A40286FABFBD}" srcId="{DE1A0B11-2FFF-46E2-BC46-7BDEAD8CDDC7}" destId="{8092CA5B-E317-4C74-84CC-8B543C3ABB49}" srcOrd="2" destOrd="0" parTransId="{B078BA52-8FBA-42F9-BDAB-F2A4C5987E43}" sibTransId="{55621A08-1F89-490E-9D94-56C31D9A152A}"/>
    <dgm:cxn modelId="{663D209B-1BFA-4E24-82FB-AC545975E9D9}" type="presOf" srcId="{E9243F57-7BD0-4193-93A8-ADDBA2878108}" destId="{AC9BDF71-7B75-4D58-8D7A-F425CDC522EB}" srcOrd="1" destOrd="0" presId="urn:microsoft.com/office/officeart/2005/8/layout/hierarchy2"/>
    <dgm:cxn modelId="{EA52D1EA-76BF-465F-B752-36AD73E51D7E}" type="presOf" srcId="{1F242FBB-6ED2-48A8-9673-3EF307D84CDE}" destId="{340AA50B-D133-4B6A-A24A-FCE5289DCECB}" srcOrd="0" destOrd="0" presId="urn:microsoft.com/office/officeart/2005/8/layout/hierarchy2"/>
    <dgm:cxn modelId="{FCA05F7D-92EB-446F-80EB-D9F8F8B65F58}" srcId="{DE1A0B11-2FFF-46E2-BC46-7BDEAD8CDDC7}" destId="{61AA2B54-924A-41BB-B6BD-F86DC55E7E01}" srcOrd="0" destOrd="0" parTransId="{E9243F57-7BD0-4193-93A8-ADDBA2878108}" sibTransId="{315179C7-6670-41D4-84AD-B04D994F3FC2}"/>
    <dgm:cxn modelId="{2DC8C0E3-E7EF-4935-B393-4A892ECF2DF0}" type="presOf" srcId="{D435AE81-C8DD-4A5A-A34E-2F1921155FFC}" destId="{5BF87615-2A04-4CDE-A593-E6B6B77D5CA1}" srcOrd="1" destOrd="0" presId="urn:microsoft.com/office/officeart/2005/8/layout/hierarchy2"/>
    <dgm:cxn modelId="{9C839AA0-CA80-43F1-BED5-539112893E50}" srcId="{C1B23A49-09C5-4493-8C77-DAF1CF802761}" destId="{DE1A0B11-2FFF-46E2-BC46-7BDEAD8CDDC7}" srcOrd="0" destOrd="0" parTransId="{26088FB4-0A91-478E-922F-B107F9A3A928}" sibTransId="{B4508033-A37F-4F1D-8155-ADD1BD01C0AF}"/>
    <dgm:cxn modelId="{0FFAB7A3-0587-430E-A990-FD7B61C91696}" type="presOf" srcId="{DAA95CC9-F526-4670-BC43-0C7BD1F4BDE1}" destId="{96446B8F-CAAB-4BFE-BB14-F5C3D142C8FA}" srcOrd="0" destOrd="0" presId="urn:microsoft.com/office/officeart/2005/8/layout/hierarchy2"/>
    <dgm:cxn modelId="{C9953CEC-30CD-4BAE-B8A3-0BFE149026EB}" type="presOf" srcId="{DE1A0B11-2FFF-46E2-BC46-7BDEAD8CDDC7}" destId="{BB902162-C24D-4489-B843-DA04ED32D112}" srcOrd="0" destOrd="0" presId="urn:microsoft.com/office/officeart/2005/8/layout/hierarchy2"/>
    <dgm:cxn modelId="{B6CB1CB4-01B5-49D5-93E2-3597327775D4}" type="presOf" srcId="{82B6EE49-6614-46DD-85D7-E8944A0BD4F0}" destId="{4B92A782-7BB0-4FD7-AB14-CF6D4E518854}" srcOrd="0" destOrd="0" presId="urn:microsoft.com/office/officeart/2005/8/layout/hierarchy2"/>
    <dgm:cxn modelId="{8F96A6E2-5476-4BF0-8911-7BF581F38F71}" type="presOf" srcId="{D435AE81-C8DD-4A5A-A34E-2F1921155FFC}" destId="{06B2CE83-B4A5-4D80-9565-8E22578A01D7}" srcOrd="0" destOrd="0" presId="urn:microsoft.com/office/officeart/2005/8/layout/hierarchy2"/>
    <dgm:cxn modelId="{61D9CDDC-7980-44E9-BE87-3DAB72267FED}" type="presOf" srcId="{82B6EE49-6614-46DD-85D7-E8944A0BD4F0}" destId="{A3BE1A7E-1080-4B4B-8100-BB995FC873A9}" srcOrd="1" destOrd="0" presId="urn:microsoft.com/office/officeart/2005/8/layout/hierarchy2"/>
    <dgm:cxn modelId="{432671DF-041F-4ACE-9AE1-B241909AA377}" type="presParOf" srcId="{D60FB89D-4296-4F75-BF50-3CFE1069E8BD}" destId="{99990F75-470D-47DB-8750-2E3D98D47E19}" srcOrd="0" destOrd="0" presId="urn:microsoft.com/office/officeart/2005/8/layout/hierarchy2"/>
    <dgm:cxn modelId="{BF1727D1-16CB-48DF-8BB8-F75A06E9764B}" type="presParOf" srcId="{99990F75-470D-47DB-8750-2E3D98D47E19}" destId="{BB902162-C24D-4489-B843-DA04ED32D112}" srcOrd="0" destOrd="0" presId="urn:microsoft.com/office/officeart/2005/8/layout/hierarchy2"/>
    <dgm:cxn modelId="{503605BD-415A-4E31-BC1D-A2EC1466ED53}" type="presParOf" srcId="{99990F75-470D-47DB-8750-2E3D98D47E19}" destId="{50006E2F-5F2C-47DC-AFD1-FAB8045FB29D}" srcOrd="1" destOrd="0" presId="urn:microsoft.com/office/officeart/2005/8/layout/hierarchy2"/>
    <dgm:cxn modelId="{7F534E73-AA1D-43E8-AFD4-FF912F238CF5}" type="presParOf" srcId="{50006E2F-5F2C-47DC-AFD1-FAB8045FB29D}" destId="{C1DB40E8-DEB2-441A-AE8D-826A8EA850EF}" srcOrd="0" destOrd="0" presId="urn:microsoft.com/office/officeart/2005/8/layout/hierarchy2"/>
    <dgm:cxn modelId="{B483A42E-8E21-4D5A-AC2B-28396E9AEB15}" type="presParOf" srcId="{C1DB40E8-DEB2-441A-AE8D-826A8EA850EF}" destId="{AC9BDF71-7B75-4D58-8D7A-F425CDC522EB}" srcOrd="0" destOrd="0" presId="urn:microsoft.com/office/officeart/2005/8/layout/hierarchy2"/>
    <dgm:cxn modelId="{04FBFD68-0A33-4CDF-9660-9E5301F62512}" type="presParOf" srcId="{50006E2F-5F2C-47DC-AFD1-FAB8045FB29D}" destId="{5DC0BD67-6D2D-4EF7-A691-6DB507E46A5A}" srcOrd="1" destOrd="0" presId="urn:microsoft.com/office/officeart/2005/8/layout/hierarchy2"/>
    <dgm:cxn modelId="{44A6CD93-C586-4956-8150-D92F30DF2C4E}" type="presParOf" srcId="{5DC0BD67-6D2D-4EF7-A691-6DB507E46A5A}" destId="{7518D52C-FD2F-4351-A80F-65A2DCC2BAD1}" srcOrd="0" destOrd="0" presId="urn:microsoft.com/office/officeart/2005/8/layout/hierarchy2"/>
    <dgm:cxn modelId="{F58434CB-26CA-49FD-AE13-920BBD87C63E}" type="presParOf" srcId="{5DC0BD67-6D2D-4EF7-A691-6DB507E46A5A}" destId="{BBF4BFE5-285C-4055-8390-A6F22DF024B9}" srcOrd="1" destOrd="0" presId="urn:microsoft.com/office/officeart/2005/8/layout/hierarchy2"/>
    <dgm:cxn modelId="{769A32D7-6C74-47D6-A001-7E53790CF37F}" type="presParOf" srcId="{50006E2F-5F2C-47DC-AFD1-FAB8045FB29D}" destId="{06B2CE83-B4A5-4D80-9565-8E22578A01D7}" srcOrd="2" destOrd="0" presId="urn:microsoft.com/office/officeart/2005/8/layout/hierarchy2"/>
    <dgm:cxn modelId="{FE371E53-85BD-4AAC-9724-0F1045575512}" type="presParOf" srcId="{06B2CE83-B4A5-4D80-9565-8E22578A01D7}" destId="{5BF87615-2A04-4CDE-A593-E6B6B77D5CA1}" srcOrd="0" destOrd="0" presId="urn:microsoft.com/office/officeart/2005/8/layout/hierarchy2"/>
    <dgm:cxn modelId="{79968924-50B2-4431-AADE-9771276A50EF}" type="presParOf" srcId="{50006E2F-5F2C-47DC-AFD1-FAB8045FB29D}" destId="{11661C28-2F4F-4954-93BB-34752AD91555}" srcOrd="3" destOrd="0" presId="urn:microsoft.com/office/officeart/2005/8/layout/hierarchy2"/>
    <dgm:cxn modelId="{A8667A1C-9833-4F40-BF1F-F24AF63A9B16}" type="presParOf" srcId="{11661C28-2F4F-4954-93BB-34752AD91555}" destId="{96446B8F-CAAB-4BFE-BB14-F5C3D142C8FA}" srcOrd="0" destOrd="0" presId="urn:microsoft.com/office/officeart/2005/8/layout/hierarchy2"/>
    <dgm:cxn modelId="{9A296706-44EA-47B3-AC9D-52699A463D7A}" type="presParOf" srcId="{11661C28-2F4F-4954-93BB-34752AD91555}" destId="{0BED1486-A4C3-48B3-ADFA-C47F39F46921}" srcOrd="1" destOrd="0" presId="urn:microsoft.com/office/officeart/2005/8/layout/hierarchy2"/>
    <dgm:cxn modelId="{692889A2-5D05-4882-A411-405B388EA6E4}" type="presParOf" srcId="{50006E2F-5F2C-47DC-AFD1-FAB8045FB29D}" destId="{8534DC64-048F-4969-B032-67EE42814F85}" srcOrd="4" destOrd="0" presId="urn:microsoft.com/office/officeart/2005/8/layout/hierarchy2"/>
    <dgm:cxn modelId="{45F410F7-A460-420A-AB97-29D7B09E51A1}" type="presParOf" srcId="{8534DC64-048F-4969-B032-67EE42814F85}" destId="{45D2C04B-C8C7-4CA6-933A-1EC28AC3FC69}" srcOrd="0" destOrd="0" presId="urn:microsoft.com/office/officeart/2005/8/layout/hierarchy2"/>
    <dgm:cxn modelId="{06F98339-A7F4-4648-B9A0-C568E86B37F3}" type="presParOf" srcId="{50006E2F-5F2C-47DC-AFD1-FAB8045FB29D}" destId="{9871F7ED-A3BA-47E2-BA83-9BA739AA66B3}" srcOrd="5" destOrd="0" presId="urn:microsoft.com/office/officeart/2005/8/layout/hierarchy2"/>
    <dgm:cxn modelId="{AF6F4F33-2B4D-4E2A-B522-B24E33F087A4}" type="presParOf" srcId="{9871F7ED-A3BA-47E2-BA83-9BA739AA66B3}" destId="{75306C45-F796-4219-86E0-3A2B2C49981A}" srcOrd="0" destOrd="0" presId="urn:microsoft.com/office/officeart/2005/8/layout/hierarchy2"/>
    <dgm:cxn modelId="{EA6701B0-CE90-4712-A7DA-6EF84C15B313}" type="presParOf" srcId="{9871F7ED-A3BA-47E2-BA83-9BA739AA66B3}" destId="{6D4B7737-92A9-47A4-A69E-8226149647C8}" srcOrd="1" destOrd="0" presId="urn:microsoft.com/office/officeart/2005/8/layout/hierarchy2"/>
    <dgm:cxn modelId="{16EBC51E-2253-47A0-A207-F2EC8B193442}" type="presParOf" srcId="{50006E2F-5F2C-47DC-AFD1-FAB8045FB29D}" destId="{4B92A782-7BB0-4FD7-AB14-CF6D4E518854}" srcOrd="6" destOrd="0" presId="urn:microsoft.com/office/officeart/2005/8/layout/hierarchy2"/>
    <dgm:cxn modelId="{12A3F8F6-859D-4D89-AEC6-BD03F3E2E549}" type="presParOf" srcId="{4B92A782-7BB0-4FD7-AB14-CF6D4E518854}" destId="{A3BE1A7E-1080-4B4B-8100-BB995FC873A9}" srcOrd="0" destOrd="0" presId="urn:microsoft.com/office/officeart/2005/8/layout/hierarchy2"/>
    <dgm:cxn modelId="{A181CBD0-1EB8-4537-A837-7EC46ACF151E}" type="presParOf" srcId="{50006E2F-5F2C-47DC-AFD1-FAB8045FB29D}" destId="{51AFE4ED-89D6-4CBA-9FBC-0FD7D345C4A3}" srcOrd="7" destOrd="0" presId="urn:microsoft.com/office/officeart/2005/8/layout/hierarchy2"/>
    <dgm:cxn modelId="{36BA5173-7F21-407F-B8CA-E9D63E0F448C}" type="presParOf" srcId="{51AFE4ED-89D6-4CBA-9FBC-0FD7D345C4A3}" destId="{340AA50B-D133-4B6A-A24A-FCE5289DCECB}" srcOrd="0" destOrd="0" presId="urn:microsoft.com/office/officeart/2005/8/layout/hierarchy2"/>
    <dgm:cxn modelId="{FF4B186D-48C6-4A1A-8989-E85BE6BD77C9}" type="presParOf" srcId="{51AFE4ED-89D6-4CBA-9FBC-0FD7D345C4A3}" destId="{8FD7B8C3-26C7-4B89-BA1F-1E975AEEDE78}" srcOrd="1" destOrd="0" presId="urn:microsoft.com/office/officeart/2005/8/layout/hierarchy2"/>
    <dgm:cxn modelId="{682C3FEB-62A6-4FF9-A47D-640B77388CE4}" type="presParOf" srcId="{50006E2F-5F2C-47DC-AFD1-FAB8045FB29D}" destId="{F8A01355-80FC-4701-B2A9-5D615F72E211}" srcOrd="8" destOrd="0" presId="urn:microsoft.com/office/officeart/2005/8/layout/hierarchy2"/>
    <dgm:cxn modelId="{D02C601D-A2AE-4F7B-B922-5209FAF64CC0}" type="presParOf" srcId="{F8A01355-80FC-4701-B2A9-5D615F72E211}" destId="{3494605D-41A3-4183-B757-A18AE3605323}" srcOrd="0" destOrd="0" presId="urn:microsoft.com/office/officeart/2005/8/layout/hierarchy2"/>
    <dgm:cxn modelId="{C0B3F8A7-9BF4-4E24-8960-9ADF8EE7EFFC}" type="presParOf" srcId="{50006E2F-5F2C-47DC-AFD1-FAB8045FB29D}" destId="{DBEB66F4-A2FC-4F2C-ADFF-B2545246553A}" srcOrd="9" destOrd="0" presId="urn:microsoft.com/office/officeart/2005/8/layout/hierarchy2"/>
    <dgm:cxn modelId="{DA61DF2F-7FC7-4496-B141-832CC3BF1079}" type="presParOf" srcId="{DBEB66F4-A2FC-4F2C-ADFF-B2545246553A}" destId="{A1266DF0-5A73-4F1D-ACFE-8C4CDFCBA33D}" srcOrd="0" destOrd="0" presId="urn:microsoft.com/office/officeart/2005/8/layout/hierarchy2"/>
    <dgm:cxn modelId="{DC3A14BD-B65D-4185-843C-BA25C11CAAC0}" type="presParOf" srcId="{DBEB66F4-A2FC-4F2C-ADFF-B2545246553A}" destId="{76A9838F-BA66-4919-A7D5-E64CEBDE93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02162-C24D-4489-B843-DA04ED32D112}">
      <dsp:nvSpPr>
        <dsp:cNvPr id="0" name=""/>
        <dsp:cNvSpPr/>
      </dsp:nvSpPr>
      <dsp:spPr>
        <a:xfrm>
          <a:off x="0" y="2228362"/>
          <a:ext cx="1158178" cy="794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CRM</a:t>
          </a:r>
          <a:endParaRPr lang="id-ID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261" y="2251623"/>
        <a:ext cx="1111656" cy="747664"/>
      </dsp:txXfrm>
    </dsp:sp>
    <dsp:sp modelId="{C1DB40E8-DEB2-441A-AE8D-826A8EA850EF}">
      <dsp:nvSpPr>
        <dsp:cNvPr id="0" name=""/>
        <dsp:cNvSpPr/>
      </dsp:nvSpPr>
      <dsp:spPr>
        <a:xfrm rot="17619963">
          <a:off x="679474" y="1879696"/>
          <a:ext cx="159942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599423" y="13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439201" y="1853013"/>
        <a:ext cx="79971" cy="79971"/>
      </dsp:txXfrm>
    </dsp:sp>
    <dsp:sp modelId="{7518D52C-FD2F-4351-A80F-65A2DCC2BAD1}">
      <dsp:nvSpPr>
        <dsp:cNvPr id="0" name=""/>
        <dsp:cNvSpPr/>
      </dsp:nvSpPr>
      <dsp:spPr>
        <a:xfrm rot="10800000" flipV="1">
          <a:off x="1800195" y="720082"/>
          <a:ext cx="6900673" cy="880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proses untuk mendapatkan, mempertahankan, dan mengembangkan pelanggan yang menguntungkan.</a:t>
          </a:r>
          <a:endParaRPr lang="id-ID" sz="2400" b="1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1825996" y="745883"/>
        <a:ext cx="6849071" cy="829317"/>
      </dsp:txXfrm>
    </dsp:sp>
    <dsp:sp modelId="{06B2CE83-B4A5-4D80-9565-8E22578A01D7}">
      <dsp:nvSpPr>
        <dsp:cNvPr id="0" name=""/>
        <dsp:cNvSpPr/>
      </dsp:nvSpPr>
      <dsp:spPr>
        <a:xfrm rot="3615494">
          <a:off x="825967" y="3184577"/>
          <a:ext cx="131853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318539" y="13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452273" y="3164916"/>
        <a:ext cx="65926" cy="65926"/>
      </dsp:txXfrm>
    </dsp:sp>
    <dsp:sp modelId="{96446B8F-CAAB-4BFE-BB14-F5C3D142C8FA}">
      <dsp:nvSpPr>
        <dsp:cNvPr id="0" name=""/>
        <dsp:cNvSpPr/>
      </dsp:nvSpPr>
      <dsp:spPr>
        <a:xfrm>
          <a:off x="1812294" y="3175612"/>
          <a:ext cx="6900673" cy="1189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sistem informasi terintegrasi untuk merencanakan, menjadwalkan, dan mengendalikan aktivitas prapenjualan dan pascapenjualan </a:t>
          </a:r>
          <a:endParaRPr lang="id-ID" sz="2400" b="1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47130" y="3210448"/>
        <a:ext cx="6831001" cy="1119710"/>
      </dsp:txXfrm>
    </dsp:sp>
    <dsp:sp modelId="{8534DC64-048F-4969-B032-67EE42814F85}">
      <dsp:nvSpPr>
        <dsp:cNvPr id="0" name=""/>
        <dsp:cNvSpPr/>
      </dsp:nvSpPr>
      <dsp:spPr>
        <a:xfrm rot="17143803">
          <a:off x="278848" y="1450944"/>
          <a:ext cx="241277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412776" y="13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1424917" y="1403927"/>
        <a:ext cx="120638" cy="120638"/>
      </dsp:txXfrm>
    </dsp:sp>
    <dsp:sp modelId="{75306C45-F796-4219-86E0-3A2B2C49981A}">
      <dsp:nvSpPr>
        <dsp:cNvPr id="0" name=""/>
        <dsp:cNvSpPr/>
      </dsp:nvSpPr>
      <dsp:spPr>
        <a:xfrm>
          <a:off x="1812294" y="0"/>
          <a:ext cx="6900673" cy="6060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 bisnis yang fokus pada pelanggan</a:t>
          </a:r>
          <a:endParaRPr lang="id-ID" sz="2400" b="1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0045" y="17751"/>
        <a:ext cx="6865171" cy="570573"/>
      </dsp:txXfrm>
    </dsp:sp>
    <dsp:sp modelId="{4B92A782-7BB0-4FD7-AB14-CF6D4E518854}">
      <dsp:nvSpPr>
        <dsp:cNvPr id="0" name=""/>
        <dsp:cNvSpPr/>
      </dsp:nvSpPr>
      <dsp:spPr>
        <a:xfrm rot="4438095">
          <a:off x="306046" y="3743623"/>
          <a:ext cx="235450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54509" y="13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800" kern="1200"/>
        </a:p>
      </dsp:txBody>
      <dsp:txXfrm>
        <a:off x="1424438" y="3698062"/>
        <a:ext cx="117725" cy="117725"/>
      </dsp:txXfrm>
    </dsp:sp>
    <dsp:sp modelId="{340AA50B-D133-4B6A-A24A-FCE5289DCECB}">
      <dsp:nvSpPr>
        <dsp:cNvPr id="0" name=""/>
        <dsp:cNvSpPr/>
      </dsp:nvSpPr>
      <dsp:spPr>
        <a:xfrm>
          <a:off x="1808423" y="4491302"/>
          <a:ext cx="6900673" cy="794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didesain untuk mengoptimasi </a:t>
          </a:r>
          <a:r>
            <a:rPr lang="id-ID" sz="2400" b="1" i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profitability, revenue</a:t>
          </a: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dan </a:t>
          </a:r>
          <a:r>
            <a:rPr lang="id-ID" sz="2400" b="1" i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customer satisfaction</a:t>
          </a: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id-ID" sz="2400" b="1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684" y="4514563"/>
        <a:ext cx="6854151" cy="747664"/>
      </dsp:txXfrm>
    </dsp:sp>
    <dsp:sp modelId="{F8A01355-80FC-4701-B2A9-5D615F72E211}">
      <dsp:nvSpPr>
        <dsp:cNvPr id="0" name=""/>
        <dsp:cNvSpPr/>
      </dsp:nvSpPr>
      <dsp:spPr>
        <a:xfrm rot="20308069">
          <a:off x="1134095" y="2485496"/>
          <a:ext cx="690183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690183" y="13302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/>
        </a:p>
      </dsp:txBody>
      <dsp:txXfrm>
        <a:off x="1461932" y="2481544"/>
        <a:ext cx="34509" cy="34509"/>
      </dsp:txXfrm>
    </dsp:sp>
    <dsp:sp modelId="{A1266DF0-5A73-4F1D-ACFE-8C4CDFCBA33D}">
      <dsp:nvSpPr>
        <dsp:cNvPr id="0" name=""/>
        <dsp:cNvSpPr/>
      </dsp:nvSpPr>
      <dsp:spPr>
        <a:xfrm>
          <a:off x="1800195" y="1728191"/>
          <a:ext cx="6900673" cy="1287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6732588" algn="l"/>
            </a:tabLst>
          </a:pPr>
          <a:r>
            <a:rPr lang="id-ID" sz="24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memanfaatkan informasi &amp; komunikasi untuk  membangun hubungan yang berkesinambungan &amp; saling menguntungkan</a:t>
          </a:r>
          <a:endParaRPr lang="id-ID" sz="2400" b="1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7916" y="1765912"/>
        <a:ext cx="6825231" cy="1212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19CD4-4E8F-4046-8E6A-3624237D9A7D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15DD-6782-436E-87DF-019711872CC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28834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4C09-B862-4509-A960-641FC415A6D5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47BC-F2BB-4E70-8050-157D3A8F8B82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424C09-B862-4509-A960-641FC415A6D5}" type="datetimeFigureOut">
              <a:rPr lang="id-ID" smtClean="0"/>
              <a:pPr/>
              <a:t>10/04/2017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12247BC-F2BB-4E70-8050-157D3A8F8B82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560840" cy="2351112"/>
          </a:xfrm>
        </p:spPr>
        <p:txBody>
          <a:bodyPr>
            <a:noAutofit/>
          </a:bodyPr>
          <a:lstStyle/>
          <a:p>
            <a:pPr algn="r"/>
            <a:r>
              <a:rPr lang="id-ID" sz="4400" b="1" i="1" dirty="0" smtClean="0"/>
              <a:t>ENTERPRISE RESOURCE PLANNING</a:t>
            </a:r>
            <a:endParaRPr lang="id-ID" sz="4400" b="1" i="1" dirty="0"/>
          </a:p>
        </p:txBody>
      </p:sp>
      <p:sp>
        <p:nvSpPr>
          <p:cNvPr id="4" name="Rectangle 3"/>
          <p:cNvSpPr/>
          <p:nvPr/>
        </p:nvSpPr>
        <p:spPr>
          <a:xfrm rot="10800000">
            <a:off x="413048" y="4681954"/>
            <a:ext cx="1981200" cy="1447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ircle">
              <a:avLst>
                <a:gd name="adj" fmla="val 189212"/>
              </a:avLst>
            </a:prstTxWarp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obo Std" pitchFamily="50" charset="0"/>
              </a:rPr>
              <a:t>Asih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obo Std" pitchFamily="50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obo Std" pitchFamily="50" charset="0"/>
              </a:rPr>
              <a:t>Rohmani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obo Std" pitchFamily="50" charset="0"/>
              </a:rPr>
              <a:t>,</a:t>
            </a:r>
            <a:r>
              <a:rPr lang="id-I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Hobo Std" pitchFamily="50" charset="0"/>
              </a:rPr>
              <a:t>M.Kom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58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>
                <a:solidFill>
                  <a:schemeClr val="tx2"/>
                </a:solidFill>
              </a:rPr>
              <a:t>KEUNTUNGAN 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412776"/>
            <a:ext cx="8568952" cy="43022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dirty="0"/>
              <a:t>Keuntungan </a:t>
            </a:r>
            <a:r>
              <a:rPr lang="id-ID" sz="3200" dirty="0" smtClean="0"/>
              <a:t>..............</a:t>
            </a:r>
            <a:endParaRPr lang="id-ID" sz="3200" dirty="0"/>
          </a:p>
          <a:p>
            <a:pPr marL="627063" indent="-354013"/>
            <a:r>
              <a:rPr lang="id-ID" sz="2800" dirty="0" smtClean="0">
                <a:solidFill>
                  <a:schemeClr val="tx2"/>
                </a:solidFill>
              </a:rPr>
              <a:t>Standarisasi </a:t>
            </a:r>
            <a:r>
              <a:rPr lang="id-ID" sz="2800" dirty="0">
                <a:solidFill>
                  <a:schemeClr val="tx2"/>
                </a:solidFill>
              </a:rPr>
              <a:t>Data dan </a:t>
            </a:r>
            <a:r>
              <a:rPr lang="id-ID" sz="2800" dirty="0" smtClean="0">
                <a:solidFill>
                  <a:schemeClr val="tx2"/>
                </a:solidFill>
              </a:rPr>
              <a:t>Informasi</a:t>
            </a:r>
          </a:p>
          <a:p>
            <a:pPr marL="900113" lvl="1" indent="-273050"/>
            <a:r>
              <a:rPr lang="id-ID" sz="2400" dirty="0" smtClean="0"/>
              <a:t>Menstandarkan data dan informasi melalui keseragaman pelaporan, terutama untuk perusahaan besar yang biasanya terdiri dari banyak unit bisnis dengan jumlah dan jenis bisnis yg berbeda-beda.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19507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>
                <a:solidFill>
                  <a:schemeClr val="tx2"/>
                </a:solidFill>
              </a:rPr>
              <a:t>KEUNTUNGAN 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600200"/>
            <a:ext cx="8568952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dirty="0" smtClean="0"/>
              <a:t>Keuntungan </a:t>
            </a:r>
            <a:r>
              <a:rPr lang="id-ID" sz="3200" dirty="0"/>
              <a:t>yg bisa </a:t>
            </a:r>
            <a:r>
              <a:rPr lang="id-ID" sz="3200" dirty="0" smtClean="0"/>
              <a:t>diukur</a:t>
            </a:r>
            <a:endParaRPr lang="id-ID" sz="3200" dirty="0"/>
          </a:p>
          <a:p>
            <a:pPr lvl="1"/>
            <a:r>
              <a:rPr lang="id-ID" sz="2800" dirty="0"/>
              <a:t>Penurunan inventori</a:t>
            </a:r>
          </a:p>
          <a:p>
            <a:pPr lvl="1"/>
            <a:r>
              <a:rPr lang="id-ID" sz="2800" dirty="0"/>
              <a:t>Penurunan tenaga kerja secara total</a:t>
            </a:r>
          </a:p>
          <a:p>
            <a:pPr lvl="1"/>
            <a:r>
              <a:rPr lang="id-ID" sz="2800" dirty="0"/>
              <a:t>Peningkatan service level</a:t>
            </a:r>
          </a:p>
          <a:p>
            <a:pPr lvl="1"/>
            <a:r>
              <a:rPr lang="id-ID" sz="2800" dirty="0"/>
              <a:t>Peningkatan kontrol keuangan</a:t>
            </a:r>
          </a:p>
          <a:p>
            <a:pPr lvl="1"/>
            <a:r>
              <a:rPr lang="id-ID" sz="2800" dirty="0"/>
              <a:t>Penurunan waktu yang di butuhkan untuk mendapatkan informasi</a:t>
            </a:r>
          </a:p>
        </p:txBody>
      </p:sp>
    </p:spTree>
    <p:extLst>
      <p:ext uri="{BB962C8B-B14F-4D97-AF65-F5344CB8AC3E}">
        <p14:creationId xmlns:p14="http://schemas.microsoft.com/office/powerpoint/2010/main" xmlns="" val="16882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KElemahan </a:t>
            </a:r>
            <a:r>
              <a:rPr lang="id-ID" sz="3600" dirty="0">
                <a:solidFill>
                  <a:schemeClr val="tx2"/>
                </a:solidFill>
              </a:rPr>
              <a:t>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600200"/>
            <a:ext cx="8568952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d-ID" sz="3200" dirty="0"/>
              <a:t>Terbatasnya kustomisasi dari </a:t>
            </a:r>
            <a:r>
              <a:rPr lang="id-ID" sz="3200" dirty="0" smtClean="0"/>
              <a:t>software ERP</a:t>
            </a:r>
            <a:endParaRPr lang="id-ID" sz="3200" dirty="0"/>
          </a:p>
          <a:p>
            <a:r>
              <a:rPr lang="id-ID" sz="3200" dirty="0" smtClean="0"/>
              <a:t>Sistem </a:t>
            </a:r>
            <a:r>
              <a:rPr lang="id-ID" sz="3200" dirty="0"/>
              <a:t>ERP sangat mahal</a:t>
            </a:r>
          </a:p>
          <a:p>
            <a:r>
              <a:rPr lang="id-ID" sz="3200" dirty="0" smtClean="0"/>
              <a:t>Perekayasaan </a:t>
            </a:r>
            <a:r>
              <a:rPr lang="id-ID" sz="3200" dirty="0"/>
              <a:t>kembali proses bisnis untuk </a:t>
            </a:r>
            <a:r>
              <a:rPr lang="id-ID" sz="3200" dirty="0" smtClean="0"/>
              <a:t>menyesuaikan </a:t>
            </a:r>
            <a:r>
              <a:rPr lang="id-ID" sz="3200" dirty="0"/>
              <a:t>dengan standar industri yang telah </a:t>
            </a:r>
            <a:r>
              <a:rPr lang="id-ID" sz="3200" dirty="0" smtClean="0"/>
              <a:t>dideskripsikan </a:t>
            </a:r>
            <a:r>
              <a:rPr lang="id-ID" sz="3200" dirty="0"/>
              <a:t>oleh sistem ERP dapat </a:t>
            </a:r>
            <a:r>
              <a:rPr lang="id-ID" sz="3200" dirty="0" smtClean="0"/>
              <a:t>menyebabkan </a:t>
            </a:r>
            <a:r>
              <a:rPr lang="id-ID" sz="3200" dirty="0"/>
              <a:t>hilangnya keuntungan </a:t>
            </a:r>
            <a:r>
              <a:rPr lang="id-ID" sz="3200" dirty="0" smtClean="0"/>
              <a:t>kompetitif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xmlns="" val="185505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KElemahan </a:t>
            </a:r>
            <a:r>
              <a:rPr lang="id-ID" sz="3600" dirty="0">
                <a:solidFill>
                  <a:schemeClr val="tx2"/>
                </a:solidFill>
              </a:rPr>
              <a:t>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600200"/>
            <a:ext cx="8568952" cy="49251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d-ID" sz="3200" dirty="0"/>
              <a:t>ERP sering </a:t>
            </a:r>
            <a:r>
              <a:rPr lang="id-ID" sz="3200" dirty="0" smtClean="0"/>
              <a:t>sulit beradaptasi </a:t>
            </a:r>
            <a:r>
              <a:rPr lang="id-ID" sz="3200" dirty="0"/>
              <a:t>dengan alur kerja dan proses bisnis tertentu dalam beberapa organisasi</a:t>
            </a:r>
          </a:p>
          <a:p>
            <a:r>
              <a:rPr lang="id-ID" sz="3200" dirty="0" smtClean="0"/>
              <a:t>Sistem </a:t>
            </a:r>
            <a:r>
              <a:rPr lang="id-ID" sz="3200" dirty="0"/>
              <a:t>dapat terlalu kompleks jika </a:t>
            </a:r>
            <a:r>
              <a:rPr lang="id-ID" sz="3200" dirty="0" smtClean="0"/>
              <a:t>dibandingkan </a:t>
            </a:r>
            <a:r>
              <a:rPr lang="id-ID" sz="3200" dirty="0"/>
              <a:t>dengan kebutuhan </a:t>
            </a:r>
            <a:r>
              <a:rPr lang="id-ID" sz="3200" dirty="0" smtClean="0"/>
              <a:t>pelanggan</a:t>
            </a:r>
            <a:endParaRPr lang="id-ID" sz="3200" dirty="0"/>
          </a:p>
          <a:p>
            <a:r>
              <a:rPr lang="id-ID" sz="3200" dirty="0" smtClean="0"/>
              <a:t>Data </a:t>
            </a:r>
            <a:r>
              <a:rPr lang="id-ID" sz="3200" dirty="0"/>
              <a:t>dalam sistem ERP berada dalam satu </a:t>
            </a:r>
            <a:r>
              <a:rPr lang="id-ID" sz="3200" dirty="0" smtClean="0"/>
              <a:t>tempat</a:t>
            </a:r>
            <a:r>
              <a:rPr lang="id-ID" sz="3200" dirty="0"/>
              <a:t>, </a:t>
            </a:r>
            <a:r>
              <a:rPr lang="id-ID" sz="3200" dirty="0" smtClean="0"/>
              <a:t>sehingga meningkatkan resiko </a:t>
            </a:r>
            <a:r>
              <a:rPr lang="id-ID" sz="3200" dirty="0"/>
              <a:t>kehilangan informasi sensitif, jika </a:t>
            </a:r>
            <a:r>
              <a:rPr lang="id-ID" sz="3200" dirty="0" smtClean="0"/>
              <a:t>terjadi </a:t>
            </a:r>
            <a:r>
              <a:rPr lang="id-ID" sz="3200" dirty="0"/>
              <a:t>pembobolan sistem keamanan</a:t>
            </a:r>
          </a:p>
        </p:txBody>
      </p:sp>
    </p:spTree>
    <p:extLst>
      <p:ext uri="{BB962C8B-B14F-4D97-AF65-F5344CB8AC3E}">
        <p14:creationId xmlns:p14="http://schemas.microsoft.com/office/powerpoint/2010/main" xmlns="" val="40455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IMPLEMENTASI </a:t>
            </a:r>
            <a:r>
              <a:rPr lang="id-ID" sz="3600" dirty="0">
                <a:solidFill>
                  <a:schemeClr val="tx2"/>
                </a:solidFill>
              </a:rPr>
              <a:t>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628800"/>
            <a:ext cx="8568952" cy="43742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d-ID" sz="3200" dirty="0"/>
              <a:t>Implementasi sistem ERP tergantung pada </a:t>
            </a:r>
            <a:r>
              <a:rPr lang="id-ID" sz="3200" dirty="0" smtClean="0"/>
              <a:t>ukuran bisnis</a:t>
            </a:r>
            <a:r>
              <a:rPr lang="id-ID" sz="3200" dirty="0"/>
              <a:t>, ruang lingkup dari perubahan dan peran </a:t>
            </a:r>
            <a:r>
              <a:rPr lang="id-ID" sz="3200" dirty="0" smtClean="0"/>
              <a:t>serta </a:t>
            </a:r>
            <a:r>
              <a:rPr lang="id-ID" sz="3200" dirty="0"/>
              <a:t>pelanggan.</a:t>
            </a:r>
          </a:p>
          <a:p>
            <a:r>
              <a:rPr lang="id-ID" sz="3200" dirty="0" smtClean="0"/>
              <a:t>Perusahaan </a:t>
            </a:r>
            <a:r>
              <a:rPr lang="id-ID" sz="3200" dirty="0"/>
              <a:t>membutuhkan jasa konsultasi, </a:t>
            </a:r>
            <a:r>
              <a:rPr lang="id-ID" sz="3200" dirty="0" smtClean="0"/>
              <a:t>kustomisasi </a:t>
            </a:r>
            <a:r>
              <a:rPr lang="id-ID" sz="3200" dirty="0"/>
              <a:t>dan jasa pendukung</a:t>
            </a:r>
          </a:p>
          <a:p>
            <a:r>
              <a:rPr lang="id-ID" sz="3200" dirty="0" smtClean="0"/>
              <a:t>Migrasi </a:t>
            </a:r>
            <a:r>
              <a:rPr lang="id-ID" sz="3200" dirty="0"/>
              <a:t>data </a:t>
            </a:r>
            <a:r>
              <a:rPr lang="id-ID" sz="3200" dirty="0" smtClean="0"/>
              <a:t> 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xmlns="" val="18797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implementasi </a:t>
            </a:r>
            <a:r>
              <a:rPr lang="id-ID" sz="3600" dirty="0">
                <a:solidFill>
                  <a:schemeClr val="tx2"/>
                </a:solidFill>
              </a:rPr>
              <a:t>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484784"/>
            <a:ext cx="8568952" cy="42302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id-ID" sz="3200" dirty="0"/>
              <a:t>Langkah strategi migrasi data yang </a:t>
            </a:r>
            <a:r>
              <a:rPr lang="id-ID" sz="3200" dirty="0" smtClean="0"/>
              <a:t>dapat menentukan </a:t>
            </a:r>
            <a:r>
              <a:rPr lang="id-ID" sz="3200" dirty="0"/>
              <a:t>kesuksesan implementasi </a:t>
            </a:r>
            <a:r>
              <a:rPr lang="id-ID" sz="3200" dirty="0" smtClean="0"/>
              <a:t>ERP :</a:t>
            </a:r>
            <a:endParaRPr lang="id-ID" sz="3200" dirty="0"/>
          </a:p>
          <a:p>
            <a:pPr lvl="1">
              <a:spcBef>
                <a:spcPts val="1800"/>
              </a:spcBef>
              <a:spcAft>
                <a:spcPts val="0"/>
              </a:spcAft>
            </a:pPr>
            <a:r>
              <a:rPr lang="id-ID" sz="2800" dirty="0" smtClean="0"/>
              <a:t>Mengidentifikasi </a:t>
            </a:r>
            <a:r>
              <a:rPr lang="id-ID" sz="2800" dirty="0"/>
              <a:t>data yang akan di migrasi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d-ID" sz="2800" dirty="0" smtClean="0"/>
              <a:t>Menentukan </a:t>
            </a:r>
            <a:r>
              <a:rPr lang="id-ID" sz="2800" dirty="0"/>
              <a:t>waktu dari migrasi </a:t>
            </a:r>
            <a:r>
              <a:rPr lang="id-ID" sz="2800" dirty="0" smtClean="0"/>
              <a:t>data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d-ID" sz="2800" dirty="0" smtClean="0"/>
              <a:t>Membuat </a:t>
            </a:r>
            <a:r>
              <a:rPr lang="id-ID" sz="2800" dirty="0"/>
              <a:t>template </a:t>
            </a:r>
            <a:r>
              <a:rPr lang="id-ID" sz="2800" dirty="0" smtClean="0"/>
              <a:t>data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d-ID" sz="2800" dirty="0" smtClean="0"/>
              <a:t>Menentukan </a:t>
            </a:r>
            <a:r>
              <a:rPr lang="id-ID" sz="2800" dirty="0"/>
              <a:t>alat untuk migrasi </a:t>
            </a:r>
            <a:r>
              <a:rPr lang="id-ID" sz="2800" dirty="0" smtClean="0"/>
              <a:t>data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d-ID" sz="2800" dirty="0" smtClean="0"/>
              <a:t>Memutuskan </a:t>
            </a:r>
            <a:r>
              <a:rPr lang="id-ID" sz="2800" dirty="0"/>
              <a:t>persiapan yang berkaitan dengan </a:t>
            </a:r>
            <a:r>
              <a:rPr lang="id-ID" sz="2800" dirty="0" smtClean="0"/>
              <a:t>migrasi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d-ID" sz="2800" dirty="0" smtClean="0"/>
              <a:t>Menentukan </a:t>
            </a:r>
            <a:r>
              <a:rPr lang="id-ID" sz="2800" dirty="0"/>
              <a:t>pengarsipan data</a:t>
            </a:r>
          </a:p>
        </p:txBody>
      </p:sp>
    </p:spTree>
    <p:extLst>
      <p:ext uri="{BB962C8B-B14F-4D97-AF65-F5344CB8AC3E}">
        <p14:creationId xmlns:p14="http://schemas.microsoft.com/office/powerpoint/2010/main" xmlns="" val="30292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KENDALA  IMPLEMENTASI </a:t>
            </a:r>
            <a:r>
              <a:rPr lang="id-ID" sz="3600" dirty="0">
                <a:solidFill>
                  <a:schemeClr val="tx2"/>
                </a:solidFill>
              </a:rPr>
              <a:t>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268760"/>
            <a:ext cx="8568952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3200" dirty="0" smtClean="0"/>
              <a:t>Teknis</a:t>
            </a:r>
          </a:p>
          <a:p>
            <a:pPr marL="989013" indent="-457200"/>
            <a:r>
              <a:rPr lang="id-ID" sz="2800" dirty="0" smtClean="0"/>
              <a:t>Masalah bahasa </a:t>
            </a:r>
            <a:r>
              <a:rPr lang="id-ID" sz="2800" dirty="0"/>
              <a:t>dan perubahan dari model hard copy </a:t>
            </a:r>
            <a:r>
              <a:rPr lang="id-ID" sz="2800" dirty="0" smtClean="0"/>
              <a:t>menjadi  </a:t>
            </a:r>
            <a:r>
              <a:rPr lang="id-ID" sz="2800" dirty="0"/>
              <a:t>model display</a:t>
            </a:r>
            <a:r>
              <a:rPr lang="id-ID" sz="2800" dirty="0" smtClean="0"/>
              <a:t>.</a:t>
            </a:r>
          </a:p>
          <a:p>
            <a:pPr marL="1389063" lvl="1" indent="-457200"/>
            <a:r>
              <a:rPr lang="id-ID" sz="2400" dirty="0" smtClean="0"/>
              <a:t>Terminologi istilah </a:t>
            </a:r>
            <a:r>
              <a:rPr lang="id-ID" sz="2400" dirty="0"/>
              <a:t>yang sama sehingga </a:t>
            </a:r>
            <a:r>
              <a:rPr lang="id-ID" sz="2400" dirty="0" smtClean="0"/>
              <a:t>istilah-istilah </a:t>
            </a:r>
            <a:r>
              <a:rPr lang="id-ID" sz="2400" dirty="0"/>
              <a:t>dalam produksi, penjualan, dll yang digunakan harus dirubah </a:t>
            </a:r>
            <a:r>
              <a:rPr lang="id-ID" sz="2400" dirty="0" smtClean="0"/>
              <a:t>sesuai istilah </a:t>
            </a:r>
            <a:r>
              <a:rPr lang="id-ID" sz="2400" dirty="0"/>
              <a:t>dalam </a:t>
            </a:r>
            <a:r>
              <a:rPr lang="id-ID" sz="2400" dirty="0" smtClean="0"/>
              <a:t>ERP. </a:t>
            </a:r>
          </a:p>
          <a:p>
            <a:pPr marL="1389063" lvl="1" indent="-457200"/>
            <a:r>
              <a:rPr lang="id-ID" sz="2400" dirty="0" smtClean="0"/>
              <a:t>Dalam manajemen tradisional Manajer </a:t>
            </a:r>
            <a:r>
              <a:rPr lang="id-ID" sz="2400" dirty="0"/>
              <a:t>menandatangani tumpukan kertas </a:t>
            </a:r>
            <a:r>
              <a:rPr lang="id-ID" sz="2400" dirty="0" smtClean="0"/>
              <a:t>sebagai tanda persetujuan, sedangkan Approval dalam ERP dilakukan </a:t>
            </a:r>
            <a:r>
              <a:rPr lang="id-ID" sz="2400" dirty="0"/>
              <a:t>melalui media tersebut (model </a:t>
            </a:r>
            <a:r>
              <a:rPr lang="id-ID" sz="2400" dirty="0" smtClean="0"/>
              <a:t>display)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9388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>
                <a:solidFill>
                  <a:schemeClr val="tx2"/>
                </a:solidFill>
              </a:rPr>
              <a:t> KENDALA </a:t>
            </a:r>
            <a:r>
              <a:rPr lang="id-ID" sz="3600" dirty="0" smtClean="0">
                <a:solidFill>
                  <a:schemeClr val="tx2"/>
                </a:solidFill>
              </a:rPr>
              <a:t> IMPLemENTASI </a:t>
            </a:r>
            <a:r>
              <a:rPr lang="id-ID" sz="3600" dirty="0">
                <a:solidFill>
                  <a:schemeClr val="tx2"/>
                </a:solidFill>
              </a:rPr>
              <a:t>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268760"/>
            <a:ext cx="8568952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id-ID" sz="3200" dirty="0" smtClean="0"/>
              <a:t>Budaya</a:t>
            </a:r>
          </a:p>
          <a:p>
            <a:pPr marL="806450"/>
            <a:r>
              <a:rPr lang="id-ID" sz="2800" dirty="0" smtClean="0"/>
              <a:t>Implementasi </a:t>
            </a:r>
            <a:r>
              <a:rPr lang="id-ID" sz="2800" dirty="0"/>
              <a:t>ERP yang berbasis penggunaan teknologi menuntut </a:t>
            </a:r>
            <a:r>
              <a:rPr lang="id-ID" sz="2800" dirty="0" smtClean="0"/>
              <a:t>perubahan-perubahan </a:t>
            </a:r>
            <a:r>
              <a:rPr lang="id-ID" sz="2800" dirty="0"/>
              <a:t>yang harus dilakukan </a:t>
            </a:r>
            <a:r>
              <a:rPr lang="id-ID" sz="2800" dirty="0" smtClean="0"/>
              <a:t>karyawan, </a:t>
            </a:r>
            <a:r>
              <a:rPr lang="id-ID" sz="2800" dirty="0"/>
              <a:t>diantaranya harus aware terhadap penggunaan software tersebut </a:t>
            </a:r>
            <a:r>
              <a:rPr lang="id-ID" sz="2800" dirty="0" smtClean="0"/>
              <a:t>(contoh: </a:t>
            </a:r>
            <a:r>
              <a:rPr lang="id-ID" sz="2800" dirty="0"/>
              <a:t>selalu update data). </a:t>
            </a:r>
            <a:endParaRPr lang="id-ID" sz="2800" dirty="0" smtClean="0"/>
          </a:p>
          <a:p>
            <a:pPr marL="0" indent="0">
              <a:buNone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32245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>
                <a:solidFill>
                  <a:schemeClr val="tx2"/>
                </a:solidFill>
              </a:rPr>
              <a:t> KENDALA </a:t>
            </a:r>
            <a:r>
              <a:rPr lang="id-ID" sz="3600" dirty="0" smtClean="0">
                <a:solidFill>
                  <a:schemeClr val="tx2"/>
                </a:solidFill>
              </a:rPr>
              <a:t> IMPLemENTASI </a:t>
            </a:r>
            <a:r>
              <a:rPr lang="id-ID" sz="3600" dirty="0">
                <a:solidFill>
                  <a:schemeClr val="tx2"/>
                </a:solidFill>
              </a:rPr>
              <a:t>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268760"/>
            <a:ext cx="8568952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0850" indent="-450850">
              <a:buFont typeface="+mj-lt"/>
              <a:buAutoNum type="arabicPeriod" startAt="3"/>
            </a:pPr>
            <a:r>
              <a:rPr lang="id-ID" sz="3200" dirty="0" smtClean="0"/>
              <a:t>Politik</a:t>
            </a:r>
          </a:p>
          <a:p>
            <a:pPr marL="806450"/>
            <a:r>
              <a:rPr lang="id-ID" sz="2400" dirty="0" smtClean="0"/>
              <a:t>Kendala berasal </a:t>
            </a:r>
            <a:r>
              <a:rPr lang="id-ID" sz="2400" dirty="0"/>
              <a:t>dari dalam </a:t>
            </a:r>
            <a:r>
              <a:rPr lang="id-ID" sz="2400" dirty="0" smtClean="0"/>
              <a:t>/ </a:t>
            </a:r>
            <a:r>
              <a:rPr lang="id-ID" sz="2400" dirty="0"/>
              <a:t>luar</a:t>
            </a:r>
            <a:r>
              <a:rPr lang="id-ID" sz="2400" dirty="0" smtClean="0"/>
              <a:t> </a:t>
            </a:r>
            <a:r>
              <a:rPr lang="id-ID" sz="2400" dirty="0"/>
              <a:t>departemen IT </a:t>
            </a:r>
            <a:r>
              <a:rPr lang="id-ID" sz="2400" dirty="0" smtClean="0"/>
              <a:t> </a:t>
            </a:r>
          </a:p>
          <a:p>
            <a:pPr marL="806450"/>
            <a:r>
              <a:rPr lang="id-ID" sz="2400" dirty="0" smtClean="0"/>
              <a:t>Karyawan IT </a:t>
            </a:r>
            <a:r>
              <a:rPr lang="id-ID" sz="2400" dirty="0"/>
              <a:t>merasa pekerjaannya akan </a:t>
            </a:r>
            <a:r>
              <a:rPr lang="id-ID" sz="2400" dirty="0" smtClean="0"/>
              <a:t>hilang</a:t>
            </a:r>
          </a:p>
          <a:p>
            <a:pPr marL="806450"/>
            <a:r>
              <a:rPr lang="id-ID" sz="2400" dirty="0" smtClean="0"/>
              <a:t>Karyawan di </a:t>
            </a:r>
            <a:r>
              <a:rPr lang="id-ID" sz="2400" dirty="0"/>
              <a:t>luar departemen IT </a:t>
            </a:r>
            <a:r>
              <a:rPr lang="id-ID" sz="2400" dirty="0" smtClean="0"/>
              <a:t>merasa </a:t>
            </a:r>
            <a:r>
              <a:rPr lang="id-ID" sz="2400" dirty="0"/>
              <a:t>terancam </a:t>
            </a:r>
            <a:r>
              <a:rPr lang="id-ID" sz="2400" dirty="0" smtClean="0"/>
              <a:t>karena </a:t>
            </a:r>
            <a:r>
              <a:rPr lang="id-ID" sz="2400" dirty="0"/>
              <a:t>sebagian pekerjaan akan dilakukan oleh software ERP. </a:t>
            </a:r>
            <a:endParaRPr lang="id-ID" sz="2400" dirty="0" smtClean="0"/>
          </a:p>
          <a:p>
            <a:pPr marL="806450"/>
            <a:r>
              <a:rPr lang="id-ID" sz="2400" dirty="0" smtClean="0"/>
              <a:t>Keengganan </a:t>
            </a:r>
            <a:r>
              <a:rPr lang="id-ID" sz="2400" dirty="0"/>
              <a:t>user </a:t>
            </a:r>
            <a:r>
              <a:rPr lang="id-ID" sz="2400" dirty="0" smtClean="0"/>
              <a:t>departemen </a:t>
            </a:r>
            <a:r>
              <a:rPr lang="id-ID" sz="2400" dirty="0"/>
              <a:t>lain </a:t>
            </a:r>
            <a:r>
              <a:rPr lang="id-ID" sz="2400" dirty="0" smtClean="0"/>
              <a:t>karena </a:t>
            </a:r>
            <a:r>
              <a:rPr lang="id-ID" sz="2400" dirty="0"/>
              <a:t>adanya unsur ”ketidakpercayaan” terhadap departemen IT. Ketidakpercayaan </a:t>
            </a:r>
            <a:r>
              <a:rPr lang="id-ID" sz="2400" dirty="0" smtClean="0"/>
              <a:t>timbul </a:t>
            </a:r>
            <a:r>
              <a:rPr lang="id-ID" sz="2400" dirty="0"/>
              <a:t>karena ketakutan bahwa </a:t>
            </a:r>
            <a:r>
              <a:rPr lang="id-ID" sz="2400" dirty="0" smtClean="0"/>
              <a:t>data </a:t>
            </a:r>
            <a:r>
              <a:rPr lang="id-ID" sz="2400" dirty="0"/>
              <a:t>atau </a:t>
            </a:r>
            <a:r>
              <a:rPr lang="id-ID" sz="2400" dirty="0" smtClean="0"/>
              <a:t>laporan </a:t>
            </a:r>
            <a:r>
              <a:rPr lang="id-ID" sz="2400" dirty="0"/>
              <a:t>rahasia </a:t>
            </a:r>
            <a:r>
              <a:rPr lang="id-ID" sz="2400" dirty="0" smtClean="0"/>
              <a:t>akan </a:t>
            </a:r>
            <a:r>
              <a:rPr lang="id-ID" sz="2400" dirty="0"/>
              <a:t>diketahui oleh bagian IT selaku administrator.</a:t>
            </a:r>
          </a:p>
        </p:txBody>
      </p:sp>
    </p:spTree>
    <p:extLst>
      <p:ext uri="{BB962C8B-B14F-4D97-AF65-F5344CB8AC3E}">
        <p14:creationId xmlns:p14="http://schemas.microsoft.com/office/powerpoint/2010/main" xmlns="" val="280723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Memilih sistem </a:t>
            </a:r>
            <a:r>
              <a:rPr lang="id-ID" sz="3600" dirty="0">
                <a:solidFill>
                  <a:schemeClr val="tx2"/>
                </a:solidFill>
              </a:rPr>
              <a:t>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484784"/>
            <a:ext cx="8568952" cy="423021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id-ID" sz="3200" dirty="0" smtClean="0"/>
              <a:t>Proses pemilihan </a:t>
            </a:r>
            <a:r>
              <a:rPr lang="id-ID" sz="3200" dirty="0"/>
              <a:t>software </a:t>
            </a:r>
            <a:r>
              <a:rPr lang="id-ID" sz="3200" dirty="0" smtClean="0"/>
              <a:t>ERP sebaiknya dilakukan dengan melalui beberapa tahap analisis sbb:</a:t>
            </a:r>
          </a:p>
          <a:p>
            <a:pPr lvl="1"/>
            <a:r>
              <a:rPr lang="id-ID" sz="3200" dirty="0" smtClean="0"/>
              <a:t>analisis </a:t>
            </a:r>
            <a:r>
              <a:rPr lang="id-ID" sz="3200" dirty="0"/>
              <a:t>strategi </a:t>
            </a:r>
            <a:r>
              <a:rPr lang="id-ID" sz="3200" dirty="0" smtClean="0"/>
              <a:t>bisnis</a:t>
            </a:r>
          </a:p>
          <a:p>
            <a:pPr lvl="1"/>
            <a:r>
              <a:rPr lang="id-ID" sz="3200" dirty="0" smtClean="0"/>
              <a:t>analisis </a:t>
            </a:r>
            <a:r>
              <a:rPr lang="id-ID" sz="3200" dirty="0"/>
              <a:t>sumber daya </a:t>
            </a:r>
            <a:r>
              <a:rPr lang="id-ID" sz="3200" dirty="0" smtClean="0"/>
              <a:t>manusia</a:t>
            </a:r>
          </a:p>
          <a:p>
            <a:pPr lvl="1"/>
            <a:r>
              <a:rPr lang="id-ID" sz="3200" dirty="0" smtClean="0"/>
              <a:t>analisis infrastruktur</a:t>
            </a:r>
          </a:p>
          <a:p>
            <a:pPr lvl="1"/>
            <a:r>
              <a:rPr lang="id-ID" sz="3200" dirty="0" smtClean="0"/>
              <a:t>analisis </a:t>
            </a:r>
            <a:r>
              <a:rPr lang="id-ID" sz="3200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xmlns="" val="36295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PENGERTIAN  PSDP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9552" y="1600200"/>
            <a:ext cx="8208912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2563" indent="0" algn="ctr" defTabSz="4325938">
              <a:buNone/>
            </a:pPr>
            <a:r>
              <a:rPr lang="id-ID" sz="3200" dirty="0" smtClean="0"/>
              <a:t>Perencanaan Sumber Daya Perusahaan (</a:t>
            </a:r>
            <a:r>
              <a:rPr lang="id-ID" sz="3200" i="1" dirty="0" smtClean="0"/>
              <a:t>Enterprise Resource Planning</a:t>
            </a:r>
            <a:r>
              <a:rPr lang="id-ID" sz="3200" dirty="0" smtClean="0"/>
              <a:t>) adalah </a:t>
            </a:r>
            <a:r>
              <a:rPr lang="id-ID" sz="3200" dirty="0" smtClean="0">
                <a:solidFill>
                  <a:srgbClr val="C00000"/>
                </a:solidFill>
              </a:rPr>
              <a:t>sistem informasi </a:t>
            </a:r>
            <a:r>
              <a:rPr lang="id-ID" sz="3200" dirty="0" smtClean="0"/>
              <a:t>yang </a:t>
            </a:r>
            <a:r>
              <a:rPr lang="id-ID" sz="3200" dirty="0"/>
              <a:t>diperuntukkan bagi </a:t>
            </a:r>
            <a:r>
              <a:rPr lang="id-ID" sz="3200" dirty="0" smtClean="0"/>
              <a:t>perusahaan </a:t>
            </a:r>
            <a:r>
              <a:rPr lang="id-ID" sz="3200" dirty="0" smtClean="0">
                <a:solidFill>
                  <a:srgbClr val="C00000"/>
                </a:solidFill>
              </a:rPr>
              <a:t>manufaktur</a:t>
            </a:r>
            <a:r>
              <a:rPr lang="id-ID" sz="3200" dirty="0" smtClean="0"/>
              <a:t> maupun </a:t>
            </a:r>
            <a:r>
              <a:rPr lang="id-ID" sz="3200" dirty="0">
                <a:solidFill>
                  <a:srgbClr val="C00000"/>
                </a:solidFill>
              </a:rPr>
              <a:t>jasa</a:t>
            </a:r>
            <a:r>
              <a:rPr lang="id-ID" sz="3200" dirty="0"/>
              <a:t> yang berperan </a:t>
            </a:r>
            <a:r>
              <a:rPr lang="id-ID" sz="3200" dirty="0">
                <a:solidFill>
                  <a:srgbClr val="C00000"/>
                </a:solidFill>
              </a:rPr>
              <a:t>mengintegrasikan</a:t>
            </a:r>
            <a:r>
              <a:rPr lang="id-ID" sz="3200" dirty="0"/>
              <a:t> dan </a:t>
            </a:r>
            <a:r>
              <a:rPr lang="id-ID" sz="3200" dirty="0">
                <a:solidFill>
                  <a:srgbClr val="C00000"/>
                </a:solidFill>
              </a:rPr>
              <a:t>mengotomasikan</a:t>
            </a:r>
            <a:r>
              <a:rPr lang="id-ID" sz="3200" dirty="0">
                <a:solidFill>
                  <a:srgbClr val="FFFF00"/>
                </a:solidFill>
              </a:rPr>
              <a:t> </a:t>
            </a:r>
            <a:r>
              <a:rPr lang="id-ID" sz="3200" dirty="0"/>
              <a:t>proses bisnis yang berhubungan dengan </a:t>
            </a:r>
            <a:r>
              <a:rPr lang="id-ID" sz="3200" dirty="0" smtClean="0"/>
              <a:t>aspek </a:t>
            </a:r>
            <a:r>
              <a:rPr lang="id-ID" sz="3200" dirty="0" smtClean="0">
                <a:solidFill>
                  <a:srgbClr val="C00000"/>
                </a:solidFill>
              </a:rPr>
              <a:t>operasi</a:t>
            </a:r>
            <a:r>
              <a:rPr lang="id-ID" sz="3200" dirty="0" smtClean="0"/>
              <a:t>, </a:t>
            </a:r>
            <a:r>
              <a:rPr lang="id-ID" sz="3200" dirty="0" smtClean="0">
                <a:solidFill>
                  <a:srgbClr val="C00000"/>
                </a:solidFill>
              </a:rPr>
              <a:t>produksi</a:t>
            </a:r>
            <a:r>
              <a:rPr lang="id-ID" sz="3200" dirty="0"/>
              <a:t> </a:t>
            </a:r>
            <a:r>
              <a:rPr lang="id-ID" sz="3200" dirty="0" smtClean="0"/>
              <a:t>maupun</a:t>
            </a:r>
            <a:r>
              <a:rPr lang="id-ID" sz="3200" dirty="0">
                <a:solidFill>
                  <a:srgbClr val="C00000"/>
                </a:solidFill>
              </a:rPr>
              <a:t> </a:t>
            </a:r>
            <a:r>
              <a:rPr lang="id-ID" sz="3200" dirty="0" smtClean="0">
                <a:solidFill>
                  <a:srgbClr val="C00000"/>
                </a:solidFill>
              </a:rPr>
              <a:t>distribusi </a:t>
            </a:r>
            <a:r>
              <a:rPr lang="id-ID" sz="3200" dirty="0" smtClean="0"/>
              <a:t>di </a:t>
            </a:r>
            <a:r>
              <a:rPr lang="id-ID" sz="3200" dirty="0"/>
              <a:t>perusahaan bersangkutan.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xmlns="" val="40070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Memilih sistem </a:t>
            </a:r>
            <a:r>
              <a:rPr lang="id-ID" sz="3600" dirty="0">
                <a:solidFill>
                  <a:schemeClr val="tx2"/>
                </a:solidFill>
              </a:rPr>
              <a:t>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484784"/>
            <a:ext cx="8568952" cy="42302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d-ID" sz="3200" dirty="0" smtClean="0"/>
              <a:t>Analisis Strategi Bisnis</a:t>
            </a:r>
          </a:p>
          <a:p>
            <a:pPr marL="723900" lvl="0" indent="-273050">
              <a:spcBef>
                <a:spcPts val="0"/>
              </a:spcBef>
              <a:spcAft>
                <a:spcPts val="0"/>
              </a:spcAft>
            </a:pPr>
            <a:r>
              <a:rPr lang="id-ID" sz="2400" dirty="0"/>
              <a:t>Bagaimana level kompetisi di pasar &amp;</a:t>
            </a:r>
            <a:r>
              <a:rPr lang="id-ID" sz="2400" dirty="0" smtClean="0"/>
              <a:t> </a:t>
            </a:r>
            <a:r>
              <a:rPr lang="id-ID" sz="2400" dirty="0"/>
              <a:t>apa harapan </a:t>
            </a:r>
            <a:r>
              <a:rPr lang="id-ID" sz="2400" dirty="0" smtClean="0"/>
              <a:t>pelanggan?</a:t>
            </a:r>
            <a:endParaRPr lang="id-ID" sz="2000" dirty="0"/>
          </a:p>
          <a:p>
            <a:pPr marL="723900" lvl="0" indent="-273050">
              <a:spcBef>
                <a:spcPts val="0"/>
              </a:spcBef>
              <a:spcAft>
                <a:spcPts val="0"/>
              </a:spcAft>
            </a:pPr>
            <a:r>
              <a:rPr lang="id-ID" sz="2400" dirty="0"/>
              <a:t>Adakah keuntungan kompetitif yang ingin dicapai?</a:t>
            </a:r>
            <a:endParaRPr lang="id-ID" sz="2000" dirty="0"/>
          </a:p>
          <a:p>
            <a:pPr marL="723900" lvl="0" indent="-273050">
              <a:spcBef>
                <a:spcPts val="0"/>
              </a:spcBef>
              <a:spcAft>
                <a:spcPts val="0"/>
              </a:spcAft>
            </a:pPr>
            <a:r>
              <a:rPr lang="id-ID" sz="2400" dirty="0"/>
              <a:t>Apa strategi bisnis perusahaan dan </a:t>
            </a:r>
            <a:r>
              <a:rPr lang="id-ID" sz="2400" dirty="0" smtClean="0"/>
              <a:t>obyektif </a:t>
            </a:r>
            <a:r>
              <a:rPr lang="id-ID" sz="2400" dirty="0"/>
              <a:t>yang ingin dicapai?</a:t>
            </a:r>
            <a:endParaRPr lang="id-ID" sz="2000" dirty="0"/>
          </a:p>
          <a:p>
            <a:pPr marL="723900" lvl="0" indent="-273050">
              <a:spcBef>
                <a:spcPts val="0"/>
              </a:spcBef>
              <a:spcAft>
                <a:spcPts val="0"/>
              </a:spcAft>
            </a:pPr>
            <a:r>
              <a:rPr lang="id-ID" sz="2400" dirty="0"/>
              <a:t>Bagaimana proses bisnis yang sekarang berjalan </a:t>
            </a:r>
            <a:r>
              <a:rPr lang="id-ID" sz="2400" dirty="0" smtClean="0"/>
              <a:t>&amp;</a:t>
            </a:r>
            <a:r>
              <a:rPr lang="id-ID" sz="2400" dirty="0"/>
              <a:t> proses bisnis yang diinginkan?</a:t>
            </a:r>
            <a:endParaRPr lang="id-ID" sz="2000" dirty="0"/>
          </a:p>
          <a:p>
            <a:pPr marL="723900" lvl="0" indent="-273050">
              <a:spcBef>
                <a:spcPts val="0"/>
              </a:spcBef>
              <a:spcAft>
                <a:spcPts val="0"/>
              </a:spcAft>
            </a:pPr>
            <a:r>
              <a:rPr lang="id-ID" sz="2400" dirty="0"/>
              <a:t>Adakah proses bisnis yang harus diperbaiki?</a:t>
            </a:r>
            <a:endParaRPr lang="id-ID" sz="2000" dirty="0"/>
          </a:p>
          <a:p>
            <a:pPr marL="723900" lvl="0" indent="-273050">
              <a:spcBef>
                <a:spcPts val="0"/>
              </a:spcBef>
              <a:spcAft>
                <a:spcPts val="0"/>
              </a:spcAft>
              <a:tabLst>
                <a:tab pos="8339138" algn="l"/>
              </a:tabLst>
            </a:pPr>
            <a:r>
              <a:rPr lang="id-ID" sz="2400" dirty="0"/>
              <a:t>Apa dan bagaimana prioritas bisnis yang </a:t>
            </a:r>
            <a:r>
              <a:rPr lang="id-ID" sz="2400" dirty="0" smtClean="0"/>
              <a:t>ada, dan adakah rencana </a:t>
            </a:r>
            <a:r>
              <a:rPr lang="id-ID" sz="2400" dirty="0"/>
              <a:t>kerja </a:t>
            </a:r>
            <a:r>
              <a:rPr lang="id-ID" sz="2400" dirty="0" smtClean="0"/>
              <a:t>untuk </a:t>
            </a:r>
            <a:r>
              <a:rPr lang="id-ID" sz="2400" dirty="0"/>
              <a:t>mencapai objektif dan prioritas tersebut?</a:t>
            </a:r>
            <a:endParaRPr lang="id-ID" sz="2000" dirty="0"/>
          </a:p>
          <a:p>
            <a:pPr marL="723900" lvl="0" indent="-273050">
              <a:spcBef>
                <a:spcPts val="0"/>
              </a:spcBef>
              <a:spcAft>
                <a:spcPts val="0"/>
              </a:spcAft>
            </a:pPr>
            <a:r>
              <a:rPr lang="id-ID" sz="2400" dirty="0"/>
              <a:t>Target bisnis seperti apa yang harus dicapai dan kapan?</a:t>
            </a:r>
            <a:endParaRPr lang="id-ID" sz="2000" dirty="0"/>
          </a:p>
          <a:p>
            <a:pPr lvl="1"/>
            <a:endParaRPr lang="id-ID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35023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Memilih sistem </a:t>
            </a:r>
            <a:r>
              <a:rPr lang="id-ID" sz="3600" dirty="0">
                <a:solidFill>
                  <a:schemeClr val="tx2"/>
                </a:solidFill>
              </a:rPr>
              <a:t>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484784"/>
            <a:ext cx="8568952" cy="42302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d-ID" sz="3200" dirty="0"/>
              <a:t>Analisa </a:t>
            </a:r>
            <a:r>
              <a:rPr lang="id-ID" sz="3200" dirty="0" smtClean="0"/>
              <a:t>Sumber Daya Manusia</a:t>
            </a:r>
            <a:endParaRPr lang="id-ID" sz="32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d-ID" sz="2800" dirty="0"/>
              <a:t>Bagaimana </a:t>
            </a:r>
            <a:r>
              <a:rPr lang="id-ID" sz="2800" dirty="0" smtClean="0"/>
              <a:t>komitmen </a:t>
            </a:r>
            <a:r>
              <a:rPr lang="id-ID" sz="2800" dirty="0"/>
              <a:t>top </a:t>
            </a:r>
            <a:r>
              <a:rPr lang="id-ID" sz="2800" dirty="0" smtClean="0"/>
              <a:t>manajemen </a:t>
            </a:r>
            <a:r>
              <a:rPr lang="id-ID" sz="2800" dirty="0"/>
              <a:t>terhadap usaha untuk implementasi ERP?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d-ID" sz="2800" dirty="0"/>
              <a:t>Siapa yang akan mengimplementasikan ERP dan siapa yg akan menggunakannya?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d-ID" sz="2800" dirty="0"/>
              <a:t>Bagaimana komitmen dari tim implementasi?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d-ID" sz="2800" dirty="0"/>
              <a:t>Apa yang diharapkan para calon user terhadap ERP?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id-ID" sz="2800" dirty="0" smtClean="0"/>
              <a:t>Adakah </a:t>
            </a:r>
            <a:r>
              <a:rPr lang="id-ID" sz="2800" dirty="0"/>
              <a:t>konsultan dari luar yang disiapkan untuk membantu proses persiapan?</a:t>
            </a:r>
          </a:p>
        </p:txBody>
      </p:sp>
    </p:spTree>
    <p:extLst>
      <p:ext uri="{BB962C8B-B14F-4D97-AF65-F5344CB8AC3E}">
        <p14:creationId xmlns:p14="http://schemas.microsoft.com/office/powerpoint/2010/main" xmlns="" val="3840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Memilih sistem </a:t>
            </a:r>
            <a:r>
              <a:rPr lang="id-ID" sz="3600" dirty="0">
                <a:solidFill>
                  <a:schemeClr val="tx2"/>
                </a:solidFill>
              </a:rPr>
              <a:t>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484784"/>
            <a:ext cx="8568952" cy="42302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d-ID" sz="3200" dirty="0"/>
              <a:t>Analisa </a:t>
            </a:r>
            <a:r>
              <a:rPr lang="id-ID" sz="3200" dirty="0" smtClean="0"/>
              <a:t>Infrastruktur</a:t>
            </a:r>
            <a:endParaRPr lang="id-ID" sz="3200" dirty="0"/>
          </a:p>
          <a:p>
            <a:pPr lvl="1"/>
            <a:r>
              <a:rPr lang="id-ID" sz="2800" dirty="0"/>
              <a:t>Bagaimanakah kelengkapan infrastruktur yang sudah ada (</a:t>
            </a:r>
            <a:r>
              <a:rPr lang="id-ID" sz="2800" i="1" dirty="0"/>
              <a:t>overall networks, permanent office systems, communication system </a:t>
            </a:r>
            <a:r>
              <a:rPr lang="id-ID" sz="2800" dirty="0"/>
              <a:t>dan </a:t>
            </a:r>
            <a:r>
              <a:rPr lang="id-ID" sz="2800" i="1" dirty="0"/>
              <a:t>auxiliary system</a:t>
            </a:r>
            <a:r>
              <a:rPr lang="id-ID" sz="2800" dirty="0"/>
              <a:t>)</a:t>
            </a:r>
          </a:p>
          <a:p>
            <a:pPr lvl="1"/>
            <a:r>
              <a:rPr lang="id-ID" sz="2800" dirty="0"/>
              <a:t>Seberapa besar budget untuk infrastruktur?</a:t>
            </a:r>
          </a:p>
          <a:p>
            <a:pPr lvl="1"/>
            <a:r>
              <a:rPr lang="id-ID" sz="2800" dirty="0"/>
              <a:t>Apa infrastruktur yang harus disiapkan?</a:t>
            </a:r>
          </a:p>
        </p:txBody>
      </p:sp>
    </p:spTree>
    <p:extLst>
      <p:ext uri="{BB962C8B-B14F-4D97-AF65-F5344CB8AC3E}">
        <p14:creationId xmlns:p14="http://schemas.microsoft.com/office/powerpoint/2010/main" xmlns="" val="27938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Memilih sistem </a:t>
            </a:r>
            <a:r>
              <a:rPr lang="id-ID" sz="3600" dirty="0">
                <a:solidFill>
                  <a:schemeClr val="tx2"/>
                </a:solidFill>
              </a:rPr>
              <a:t>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484784"/>
            <a:ext cx="8568952" cy="42302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id-ID" sz="3200" dirty="0"/>
              <a:t>Analisa Perangkat </a:t>
            </a:r>
            <a:r>
              <a:rPr lang="id-ID" sz="3200" dirty="0" smtClean="0"/>
              <a:t>Lunak</a:t>
            </a:r>
          </a:p>
          <a:p>
            <a:pPr lvl="1">
              <a:spcAft>
                <a:spcPts val="0"/>
              </a:spcAft>
            </a:pPr>
            <a:r>
              <a:rPr lang="id-ID" sz="2800" dirty="0" smtClean="0"/>
              <a:t>Apakah </a:t>
            </a:r>
            <a:r>
              <a:rPr lang="id-ID" sz="2800" dirty="0"/>
              <a:t>perangkat lunak tersebut cukup fleksibel dan mudah disesuaikan dengan kondisi perusahaan?</a:t>
            </a:r>
          </a:p>
          <a:p>
            <a:pPr lvl="1">
              <a:spcAft>
                <a:spcPts val="0"/>
              </a:spcAft>
            </a:pPr>
            <a:r>
              <a:rPr lang="id-ID" sz="2800" dirty="0"/>
              <a:t>Apakah ada dukungan layanan dari penyedia, tidak hanya secara teknis tapi juga untuk kebutuhan pengembangan sistem di kemudian hari</a:t>
            </a:r>
          </a:p>
          <a:p>
            <a:pPr lvl="1">
              <a:spcAft>
                <a:spcPts val="0"/>
              </a:spcAft>
            </a:pPr>
            <a:r>
              <a:rPr lang="id-ID" sz="2800" dirty="0"/>
              <a:t>Seberapa banyak waktu </a:t>
            </a:r>
            <a:r>
              <a:rPr lang="id-ID" sz="2800" dirty="0" smtClean="0"/>
              <a:t>implementasi </a:t>
            </a:r>
            <a:r>
              <a:rPr lang="id-ID" sz="2800" dirty="0"/>
              <a:t>yang tersedia</a:t>
            </a:r>
          </a:p>
          <a:p>
            <a:pPr lvl="1">
              <a:spcAft>
                <a:spcPts val="0"/>
              </a:spcAft>
            </a:pPr>
            <a:r>
              <a:rPr lang="id-ID" sz="2800" dirty="0"/>
              <a:t>Apakah perangkat lunak memiliki fungsi yang bisa meningkatkan proses bisnis perusahaan</a:t>
            </a:r>
          </a:p>
        </p:txBody>
      </p:sp>
    </p:spTree>
    <p:extLst>
      <p:ext uri="{BB962C8B-B14F-4D97-AF65-F5344CB8AC3E}">
        <p14:creationId xmlns:p14="http://schemas.microsoft.com/office/powerpoint/2010/main" xmlns="" val="32315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>
                <a:solidFill>
                  <a:schemeClr val="tx2"/>
                </a:solidFill>
              </a:rPr>
              <a:t>Memilih sistem 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268760"/>
            <a:ext cx="8568952" cy="46085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sz="3500" dirty="0"/>
              <a:t>Gagalnya </a:t>
            </a:r>
            <a:r>
              <a:rPr lang="id-ID" sz="3500" dirty="0" smtClean="0"/>
              <a:t>ERP</a:t>
            </a:r>
            <a:endParaRPr lang="id-ID" sz="3500" dirty="0"/>
          </a:p>
          <a:p>
            <a:pPr marL="627063" indent="-354013"/>
            <a:r>
              <a:rPr lang="id-ID" sz="3000" dirty="0"/>
              <a:t>Waktu dan biaya implementasi </a:t>
            </a:r>
            <a:r>
              <a:rPr lang="id-ID" sz="3000" dirty="0" smtClean="0"/>
              <a:t>melebihi anggaran </a:t>
            </a:r>
          </a:p>
          <a:p>
            <a:pPr marL="627063" indent="-354013"/>
            <a:r>
              <a:rPr lang="id-ID" sz="3000" i="1" dirty="0" smtClean="0"/>
              <a:t>Pre-implementation</a:t>
            </a:r>
            <a:r>
              <a:rPr lang="id-ID" sz="3000" dirty="0" smtClean="0"/>
              <a:t> </a:t>
            </a:r>
            <a:r>
              <a:rPr lang="id-ID" sz="3000" dirty="0"/>
              <a:t>tidak dilakukan dengan baik</a:t>
            </a:r>
          </a:p>
          <a:p>
            <a:pPr marL="627063" indent="-354013"/>
            <a:r>
              <a:rPr lang="id-ID" sz="3000" dirty="0"/>
              <a:t>Strategi operasi tidak sejalan dengan </a:t>
            </a:r>
            <a:r>
              <a:rPr lang="id-ID" sz="3000" i="1" dirty="0"/>
              <a:t>business process design </a:t>
            </a:r>
            <a:r>
              <a:rPr lang="id-ID" sz="3000" dirty="0"/>
              <a:t>dan pengembangannya</a:t>
            </a:r>
          </a:p>
          <a:p>
            <a:pPr marL="627063" indent="-354013"/>
            <a:r>
              <a:rPr lang="id-ID" sz="3000" dirty="0"/>
              <a:t>Orang-orang tidak disiapkan untuk menerima dan beroperasi dengan sistem yang baru</a:t>
            </a:r>
          </a:p>
          <a:p>
            <a:pPr marL="627063" indent="-354013"/>
            <a:r>
              <a:rPr lang="id-ID" sz="3000" dirty="0"/>
              <a:t>Kurangnya edukasi dalam tahap implementasi akan memberikan kesulitan bagi user yang justru akan memperlambat proses </a:t>
            </a:r>
            <a:r>
              <a:rPr lang="id-ID" sz="3000" dirty="0" smtClean="0"/>
              <a:t>bisnis</a:t>
            </a:r>
            <a:endParaRPr lang="id-ID" sz="3000" dirty="0"/>
          </a:p>
        </p:txBody>
      </p:sp>
    </p:spTree>
    <p:extLst>
      <p:ext uri="{BB962C8B-B14F-4D97-AF65-F5344CB8AC3E}">
        <p14:creationId xmlns:p14="http://schemas.microsoft.com/office/powerpoint/2010/main" xmlns="" val="357298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1560" y="1196752"/>
            <a:ext cx="7920880" cy="2808312"/>
          </a:xfrm>
          <a:prstGeom prst="rect">
            <a:avLst/>
          </a:prstGeom>
        </p:spPr>
        <p:txBody>
          <a:bodyPr>
            <a:prstTxWarp prst="textTriangl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id-ID" sz="4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Chiller" pitchFamily="82" charset="0"/>
              </a:rPr>
              <a:t>any question ??</a:t>
            </a:r>
            <a:endParaRPr lang="id-ID" sz="4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86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4400" dirty="0" smtClean="0"/>
              <a:t>SCM &amp; E scm</a:t>
            </a:r>
            <a:endParaRPr lang="id-ID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170" name="Picture 2" descr="http://cerasis.com/wp-content/uploads/2013/09/supply-chain-strategy-featured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7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What Is Supply Chain Management?</a:t>
            </a:r>
            <a:endParaRPr lang="id-ID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d-ID" sz="2800" dirty="0"/>
              <a:t>Manajemen rantai pasokan (</a:t>
            </a:r>
            <a:r>
              <a:rPr lang="id-ID" sz="2800" i="1" dirty="0"/>
              <a:t>Supply Chain Management</a:t>
            </a:r>
            <a:r>
              <a:rPr lang="id-ID" sz="2800" dirty="0" smtClean="0"/>
              <a:t>) </a:t>
            </a:r>
            <a:r>
              <a:rPr lang="id-ID" sz="2800" dirty="0"/>
              <a:t>merupakan konsep </a:t>
            </a:r>
            <a:r>
              <a:rPr lang="id-ID" sz="2800" dirty="0">
                <a:solidFill>
                  <a:srgbClr val="C00000"/>
                </a:solidFill>
              </a:rPr>
              <a:t>perkembangan</a:t>
            </a:r>
            <a:r>
              <a:rPr lang="id-ID" sz="2800" dirty="0"/>
              <a:t> dari </a:t>
            </a:r>
            <a:r>
              <a:rPr lang="id-ID" sz="2800" dirty="0">
                <a:solidFill>
                  <a:srgbClr val="C00000"/>
                </a:solidFill>
              </a:rPr>
              <a:t>manajemen logistik </a:t>
            </a:r>
            <a:r>
              <a:rPr lang="id-ID" sz="2800" dirty="0"/>
              <a:t>yang lahir seiring dengan perubahan paradigma persaingan bisnis dari </a:t>
            </a:r>
            <a:r>
              <a:rPr lang="id-ID" sz="2800" i="1" dirty="0">
                <a:solidFill>
                  <a:srgbClr val="C00000"/>
                </a:solidFill>
              </a:rPr>
              <a:t>single alone </a:t>
            </a:r>
            <a:r>
              <a:rPr lang="id-ID" sz="2800" i="1" dirty="0" smtClean="0">
                <a:solidFill>
                  <a:srgbClr val="C00000"/>
                </a:solidFill>
              </a:rPr>
              <a:t>competition </a:t>
            </a:r>
            <a:r>
              <a:rPr lang="id-ID" sz="2800" dirty="0" smtClean="0"/>
              <a:t>menjadi</a:t>
            </a:r>
            <a:r>
              <a:rPr lang="id-ID" sz="2800" dirty="0"/>
              <a:t> </a:t>
            </a:r>
            <a:r>
              <a:rPr lang="id-ID" sz="2800" i="1" dirty="0">
                <a:solidFill>
                  <a:srgbClr val="C00000"/>
                </a:solidFill>
              </a:rPr>
              <a:t>network competition</a:t>
            </a:r>
            <a:r>
              <a:rPr lang="id-ID" sz="2800" dirty="0"/>
              <a:t>. </a:t>
            </a:r>
            <a:endParaRPr lang="id-ID" sz="2800" dirty="0" smtClean="0"/>
          </a:p>
          <a:p>
            <a:pPr>
              <a:spcBef>
                <a:spcPts val="1800"/>
              </a:spcBef>
            </a:pPr>
            <a:r>
              <a:rPr lang="id-ID" sz="2800" dirty="0" smtClean="0"/>
              <a:t>Kondisi </a:t>
            </a:r>
            <a:r>
              <a:rPr lang="id-ID" sz="2800" dirty="0"/>
              <a:t>ini menuntut organisasi untuk memfokuskan pada </a:t>
            </a:r>
            <a:r>
              <a:rPr lang="id-ID" sz="2800" dirty="0">
                <a:solidFill>
                  <a:srgbClr val="C00000"/>
                </a:solidFill>
              </a:rPr>
              <a:t>strategi</a:t>
            </a:r>
            <a:r>
              <a:rPr lang="id-ID" sz="2800" dirty="0"/>
              <a:t> baru melalui </a:t>
            </a:r>
            <a:r>
              <a:rPr lang="id-ID" sz="2800" dirty="0">
                <a:solidFill>
                  <a:srgbClr val="C00000"/>
                </a:solidFill>
              </a:rPr>
              <a:t>pengelolaan koordinasi antar organisasi terkait </a:t>
            </a:r>
            <a:r>
              <a:rPr lang="id-ID" sz="2800" dirty="0"/>
              <a:t>yang lebih dikenal dengan suatu rantai pasokan.</a:t>
            </a:r>
          </a:p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</a:pPr>
            <a:endParaRPr 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1459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What Is Supply Chain Management?</a:t>
            </a:r>
            <a:endParaRPr lang="id-ID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d-ID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96" t="20785" r="31713" b="12822"/>
          <a:stretch/>
        </p:blipFill>
        <p:spPr bwMode="auto">
          <a:xfrm>
            <a:off x="685262" y="1124744"/>
            <a:ext cx="7920880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36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Autofit/>
          </a:bodyPr>
          <a:lstStyle/>
          <a:p>
            <a:r>
              <a:rPr lang="id-ID" sz="3600" b="1" dirty="0" smtClean="0"/>
              <a:t>Definisi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id-ID" sz="2800" dirty="0" smtClean="0"/>
              <a:t>Manajemen Rantai Pasokan adalah </a:t>
            </a:r>
            <a:r>
              <a:rPr lang="id-ID" sz="2800" dirty="0">
                <a:solidFill>
                  <a:srgbClr val="C00000"/>
                </a:solidFill>
              </a:rPr>
              <a:t>rangkaian pendekatan</a:t>
            </a:r>
            <a:r>
              <a:rPr lang="id-ID" sz="2800" dirty="0"/>
              <a:t> yang digunakan untuk </a:t>
            </a:r>
            <a:r>
              <a:rPr lang="id-ID" sz="2800" dirty="0">
                <a:solidFill>
                  <a:srgbClr val="C00000"/>
                </a:solidFill>
              </a:rPr>
              <a:t>mengintegrasikan pemasok, produsen, gudang dan toko </a:t>
            </a:r>
            <a:r>
              <a:rPr lang="id-ID" sz="2800" dirty="0"/>
              <a:t>secara efektif agar persediaan barang dapat </a:t>
            </a:r>
            <a:r>
              <a:rPr lang="id-ID" sz="2800" dirty="0">
                <a:solidFill>
                  <a:srgbClr val="C00000"/>
                </a:solidFill>
              </a:rPr>
              <a:t>diproduksi dan didistribusi</a:t>
            </a:r>
            <a:r>
              <a:rPr lang="id-ID" sz="2800" dirty="0"/>
              <a:t> pada </a:t>
            </a:r>
            <a:r>
              <a:rPr lang="id-ID" sz="2800" dirty="0">
                <a:solidFill>
                  <a:srgbClr val="C00000"/>
                </a:solidFill>
              </a:rPr>
              <a:t>jumlah yang tepat</a:t>
            </a:r>
            <a:r>
              <a:rPr lang="id-ID" sz="2800" dirty="0"/>
              <a:t>, ke </a:t>
            </a:r>
            <a:r>
              <a:rPr lang="id-ID" sz="2800" dirty="0">
                <a:solidFill>
                  <a:srgbClr val="C00000"/>
                </a:solidFill>
              </a:rPr>
              <a:t>lokasi yang tepat</a:t>
            </a:r>
            <a:r>
              <a:rPr lang="id-ID" sz="2800" dirty="0"/>
              <a:t>, dan pada </a:t>
            </a:r>
            <a:r>
              <a:rPr lang="id-ID" sz="2800" dirty="0">
                <a:solidFill>
                  <a:srgbClr val="C00000"/>
                </a:solidFill>
              </a:rPr>
              <a:t>waktu yang tepat </a:t>
            </a:r>
            <a:r>
              <a:rPr lang="id-ID" sz="2800" dirty="0"/>
              <a:t>sehingga </a:t>
            </a:r>
            <a:r>
              <a:rPr lang="id-ID" sz="2800" dirty="0">
                <a:solidFill>
                  <a:srgbClr val="C00000"/>
                </a:solidFill>
              </a:rPr>
              <a:t>biaya </a:t>
            </a:r>
            <a:r>
              <a:rPr lang="id-ID" sz="2800" dirty="0"/>
              <a:t>keseluruhan sistem dapat </a:t>
            </a:r>
            <a:r>
              <a:rPr lang="id-ID" sz="2800" dirty="0">
                <a:solidFill>
                  <a:srgbClr val="C00000"/>
                </a:solidFill>
              </a:rPr>
              <a:t>diminimalisir</a:t>
            </a:r>
            <a:r>
              <a:rPr lang="id-ID" sz="2800" dirty="0"/>
              <a:t> selagi berusaha </a:t>
            </a:r>
            <a:r>
              <a:rPr lang="id-ID" sz="2800" dirty="0">
                <a:solidFill>
                  <a:srgbClr val="C00000"/>
                </a:solidFill>
              </a:rPr>
              <a:t>memuaskan kebutuhan dan layanan </a:t>
            </a:r>
            <a:r>
              <a:rPr lang="id-ID" sz="2800" dirty="0" smtClean="0">
                <a:solidFill>
                  <a:srgbClr val="C00000"/>
                </a:solidFill>
              </a:rPr>
              <a:t>.</a:t>
            </a:r>
          </a:p>
          <a:p>
            <a:pPr marL="0" indent="0" algn="r">
              <a:lnSpc>
                <a:spcPct val="150000"/>
              </a:lnSpc>
              <a:spcBef>
                <a:spcPts val="1800"/>
              </a:spcBef>
              <a:buNone/>
            </a:pPr>
            <a:r>
              <a:rPr lang="id-ID" sz="2200" dirty="0" smtClean="0">
                <a:solidFill>
                  <a:srgbClr val="0070C0"/>
                </a:solidFill>
              </a:rPr>
              <a:t>Simchi-Levi</a:t>
            </a:r>
            <a:r>
              <a:rPr lang="id-ID" sz="2200" dirty="0">
                <a:solidFill>
                  <a:srgbClr val="0070C0"/>
                </a:solidFill>
              </a:rPr>
              <a:t>, </a:t>
            </a:r>
            <a:r>
              <a:rPr lang="id-ID" sz="2200" dirty="0" smtClean="0">
                <a:solidFill>
                  <a:srgbClr val="0070C0"/>
                </a:solidFill>
              </a:rPr>
              <a:t>dkk </a:t>
            </a:r>
            <a:r>
              <a:rPr lang="id-ID" sz="2200" dirty="0">
                <a:solidFill>
                  <a:srgbClr val="0070C0"/>
                </a:solidFill>
              </a:rPr>
              <a:t>(</a:t>
            </a:r>
            <a:r>
              <a:rPr lang="id-ID" sz="2200" dirty="0" smtClean="0">
                <a:solidFill>
                  <a:srgbClr val="0070C0"/>
                </a:solidFill>
              </a:rPr>
              <a:t>2004)</a:t>
            </a:r>
          </a:p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</a:pPr>
            <a:endParaRPr 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4738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KARAKTER SISTEM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556792"/>
            <a:ext cx="8568952" cy="41582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639763" indent="-457200" defTabSz="4325938"/>
            <a:r>
              <a:rPr lang="id-ID" sz="3200" dirty="0" smtClean="0"/>
              <a:t>ERP merupakan</a:t>
            </a:r>
            <a:r>
              <a:rPr lang="id-ID" sz="3200" dirty="0"/>
              <a:t> </a:t>
            </a:r>
            <a:r>
              <a:rPr lang="id-ID" sz="3200" i="1" dirty="0">
                <a:solidFill>
                  <a:srgbClr val="C00000"/>
                </a:solidFill>
              </a:rPr>
              <a:t>Back Office System</a:t>
            </a:r>
            <a:r>
              <a:rPr lang="id-ID" sz="3200" dirty="0"/>
              <a:t> yang mengindikasikan bahwa pelanggan dan publik secara umum tidak dilibatkan dalam sistem ini</a:t>
            </a:r>
            <a:r>
              <a:rPr lang="id-ID" sz="3200" dirty="0" smtClean="0"/>
              <a:t>.</a:t>
            </a:r>
          </a:p>
          <a:p>
            <a:pPr marL="639763" indent="-457200" defTabSz="4325938"/>
            <a:r>
              <a:rPr lang="id-ID" sz="3200" dirty="0"/>
              <a:t>Sistem ERP secara modular biasanya menangani </a:t>
            </a:r>
            <a:r>
              <a:rPr lang="id-ID" sz="3200" dirty="0">
                <a:solidFill>
                  <a:srgbClr val="C00000"/>
                </a:solidFill>
              </a:rPr>
              <a:t>proses</a:t>
            </a:r>
            <a:r>
              <a:rPr lang="id-ID" sz="3200" dirty="0">
                <a:solidFill>
                  <a:srgbClr val="FFFF00"/>
                </a:solidFill>
              </a:rPr>
              <a:t> </a:t>
            </a:r>
            <a:r>
              <a:rPr lang="id-ID" sz="3200" dirty="0"/>
              <a:t>manufaktur, logistik, distribusi, persediaan, </a:t>
            </a:r>
            <a:r>
              <a:rPr lang="id-ID" sz="3200" i="1" dirty="0"/>
              <a:t>shipping</a:t>
            </a:r>
            <a:r>
              <a:rPr lang="id-ID" sz="3200" dirty="0"/>
              <a:t>, </a:t>
            </a:r>
            <a:r>
              <a:rPr lang="id-ID" sz="3200" i="1" dirty="0"/>
              <a:t>invoice</a:t>
            </a:r>
            <a:r>
              <a:rPr lang="id-ID" sz="3200" dirty="0"/>
              <a:t>, dan akuntansi perusahaan. </a:t>
            </a:r>
          </a:p>
          <a:p>
            <a:pPr marL="639763" indent="-457200" defTabSz="4325938"/>
            <a:endParaRPr lang="id-ID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7038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Komponen </a:t>
            </a:r>
            <a:r>
              <a:rPr lang="id-ID" b="1" i="1" dirty="0"/>
              <a:t>Supply Chain Management</a:t>
            </a:r>
            <a:r>
              <a:rPr lang="id-ID" b="1" dirty="0"/>
              <a:t/>
            </a:r>
            <a:br>
              <a:rPr lang="id-ID" b="1" dirty="0"/>
            </a:b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3484984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id-ID" sz="2800" dirty="0"/>
              <a:t>Komponen SCM menurut Turban (2004) terdiri dari tiga komponen utama yaitu:</a:t>
            </a:r>
          </a:p>
          <a:p>
            <a:pPr marL="0" indent="0">
              <a:spcBef>
                <a:spcPts val="1800"/>
              </a:spcBef>
              <a:buNone/>
            </a:pPr>
            <a:endParaRPr lang="id-ID" sz="2800" dirty="0"/>
          </a:p>
        </p:txBody>
      </p:sp>
      <p:pic>
        <p:nvPicPr>
          <p:cNvPr id="4098" name="Picture 2" descr="http://www.mlpinvestor.com/wp-content/uploads/2007/08/commodity_chai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373" y="2793524"/>
            <a:ext cx="8352928" cy="38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26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Proses </a:t>
            </a:r>
            <a:r>
              <a:rPr lang="id-ID" b="1" i="1" dirty="0"/>
              <a:t>Supply Chain Management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id-ID" sz="2800" i="1" dirty="0" smtClean="0"/>
              <a:t>Supply Chain Management </a:t>
            </a:r>
            <a:r>
              <a:rPr lang="id-ID" sz="2800" dirty="0" smtClean="0"/>
              <a:t>adalah koordinasi dari material, informasi dan arus keuangan.</a:t>
            </a:r>
            <a:endParaRPr lang="id-ID" sz="2800" dirty="0"/>
          </a:p>
        </p:txBody>
      </p:sp>
      <p:pic>
        <p:nvPicPr>
          <p:cNvPr id="4" name="Picture 2" descr="http://www.biz-development.com/SupplyChain/Integrated_Supply_Ch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745145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2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Proses </a:t>
            </a:r>
            <a:r>
              <a:rPr lang="id-ID" b="1" i="1" dirty="0"/>
              <a:t>Supply Chain Management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id-ID" sz="2800" dirty="0" smtClean="0">
                <a:solidFill>
                  <a:srgbClr val="C00000"/>
                </a:solidFill>
              </a:rPr>
              <a:t>Arus </a:t>
            </a:r>
            <a:r>
              <a:rPr lang="id-ID" sz="2800" dirty="0">
                <a:solidFill>
                  <a:srgbClr val="C00000"/>
                </a:solidFill>
              </a:rPr>
              <a:t>material </a:t>
            </a:r>
            <a:r>
              <a:rPr lang="id-ID" sz="2800" dirty="0"/>
              <a:t>melibatkan </a:t>
            </a:r>
            <a:r>
              <a:rPr lang="id-ID" sz="2800" dirty="0">
                <a:solidFill>
                  <a:srgbClr val="C00000"/>
                </a:solidFill>
              </a:rPr>
              <a:t>arus produk fisik dari pemasok sampai konsumen</a:t>
            </a:r>
            <a:r>
              <a:rPr lang="id-ID" sz="2800" dirty="0"/>
              <a:t> melalui rantai, </a:t>
            </a:r>
            <a:r>
              <a:rPr lang="id-ID" sz="2800" dirty="0" smtClean="0"/>
              <a:t>dan sebaliknya </a:t>
            </a:r>
            <a:r>
              <a:rPr lang="id-ID" sz="2800" dirty="0" smtClean="0">
                <a:solidFill>
                  <a:srgbClr val="C00000"/>
                </a:solidFill>
              </a:rPr>
              <a:t>arus </a:t>
            </a:r>
            <a:r>
              <a:rPr lang="id-ID" sz="2800" dirty="0">
                <a:solidFill>
                  <a:srgbClr val="C00000"/>
                </a:solidFill>
              </a:rPr>
              <a:t>balik </a:t>
            </a:r>
            <a:r>
              <a:rPr lang="id-ID" sz="2800" dirty="0"/>
              <a:t>dari retur produk, layanan, daur ulang dan </a:t>
            </a:r>
            <a:r>
              <a:rPr lang="id-ID" sz="2800" dirty="0" smtClean="0"/>
              <a:t>pembuangan.</a:t>
            </a:r>
            <a:endParaRPr lang="id-ID" sz="2800" dirty="0"/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id-ID" sz="2800" dirty="0" smtClean="0">
                <a:solidFill>
                  <a:srgbClr val="C00000"/>
                </a:solidFill>
              </a:rPr>
              <a:t>Arus </a:t>
            </a:r>
            <a:r>
              <a:rPr lang="id-ID" sz="2800" dirty="0">
                <a:solidFill>
                  <a:srgbClr val="C00000"/>
                </a:solidFill>
              </a:rPr>
              <a:t>informasi </a:t>
            </a:r>
            <a:r>
              <a:rPr lang="id-ID" sz="2800" dirty="0"/>
              <a:t>meliputi </a:t>
            </a:r>
            <a:r>
              <a:rPr lang="id-ID" sz="2800" dirty="0">
                <a:solidFill>
                  <a:srgbClr val="C00000"/>
                </a:solidFill>
              </a:rPr>
              <a:t>ramalan</a:t>
            </a:r>
            <a:r>
              <a:rPr lang="id-ID" sz="2800" dirty="0"/>
              <a:t> permintaan, </a:t>
            </a:r>
            <a:r>
              <a:rPr lang="id-ID" sz="2800" dirty="0">
                <a:solidFill>
                  <a:srgbClr val="C00000"/>
                </a:solidFill>
              </a:rPr>
              <a:t>transmisi</a:t>
            </a:r>
            <a:r>
              <a:rPr lang="id-ID" sz="2800" dirty="0"/>
              <a:t> pesanan dan </a:t>
            </a:r>
            <a:r>
              <a:rPr lang="id-ID" sz="2800" dirty="0">
                <a:solidFill>
                  <a:srgbClr val="C00000"/>
                </a:solidFill>
              </a:rPr>
              <a:t>laporan</a:t>
            </a:r>
            <a:r>
              <a:rPr lang="id-ID" sz="2800" dirty="0"/>
              <a:t> status pesanan</a:t>
            </a:r>
          </a:p>
          <a:p>
            <a:pPr lvl="1">
              <a:lnSpc>
                <a:spcPct val="110000"/>
              </a:lnSpc>
              <a:spcBef>
                <a:spcPts val="1800"/>
              </a:spcBef>
            </a:pPr>
            <a:r>
              <a:rPr lang="id-ID" sz="2800" dirty="0" smtClean="0">
                <a:solidFill>
                  <a:srgbClr val="C00000"/>
                </a:solidFill>
              </a:rPr>
              <a:t>Arus </a:t>
            </a:r>
            <a:r>
              <a:rPr lang="id-ID" sz="2800" dirty="0">
                <a:solidFill>
                  <a:srgbClr val="C00000"/>
                </a:solidFill>
              </a:rPr>
              <a:t>keuangan </a:t>
            </a:r>
            <a:r>
              <a:rPr lang="id-ID" sz="2800" dirty="0"/>
              <a:t>meliputi </a:t>
            </a:r>
            <a:r>
              <a:rPr lang="id-ID" sz="2800" dirty="0">
                <a:solidFill>
                  <a:srgbClr val="C00000"/>
                </a:solidFill>
              </a:rPr>
              <a:t>informasi</a:t>
            </a:r>
            <a:r>
              <a:rPr lang="id-ID" sz="2800" dirty="0"/>
              <a:t> kartu kredit, </a:t>
            </a:r>
            <a:r>
              <a:rPr lang="id-ID" sz="2800" dirty="0">
                <a:solidFill>
                  <a:srgbClr val="C00000"/>
                </a:solidFill>
              </a:rPr>
              <a:t>syarat-syarat</a:t>
            </a:r>
            <a:r>
              <a:rPr lang="id-ID" sz="2800" dirty="0"/>
              <a:t> kredit, </a:t>
            </a:r>
            <a:r>
              <a:rPr lang="id-ID" sz="2800" dirty="0">
                <a:solidFill>
                  <a:srgbClr val="C00000"/>
                </a:solidFill>
              </a:rPr>
              <a:t>jadwal pembayaran</a:t>
            </a:r>
            <a:r>
              <a:rPr lang="id-ID" sz="2800" dirty="0"/>
              <a:t>, penetapan kepemilikan dan </a:t>
            </a:r>
            <a:r>
              <a:rPr lang="id-ID" sz="2800" dirty="0" smtClean="0"/>
              <a:t>pengiriman.</a:t>
            </a:r>
            <a:endParaRPr lang="id-ID" sz="2800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xmlns="" val="138182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Mengelola Supply Chains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id-ID" sz="2800" dirty="0" smtClean="0"/>
              <a:t>Mengelola </a:t>
            </a:r>
            <a:r>
              <a:rPr lang="id-ID" sz="2800" dirty="0"/>
              <a:t>rantai pasokan bisa </a:t>
            </a:r>
            <a:r>
              <a:rPr lang="id-ID" sz="2800" dirty="0" smtClean="0"/>
              <a:t>menjadi kegiatan yang sulit </a:t>
            </a:r>
            <a:r>
              <a:rPr lang="id-ID" sz="2800" dirty="0"/>
              <a:t>karena </a:t>
            </a:r>
            <a:r>
              <a:rPr lang="id-ID" sz="2800" dirty="0" smtClean="0"/>
              <a:t>melibatkan:</a:t>
            </a:r>
            <a:endParaRPr lang="id-ID" sz="2800" dirty="0"/>
          </a:p>
          <a:p>
            <a:pPr lvl="1">
              <a:spcBef>
                <a:spcPts val="1800"/>
              </a:spcBef>
            </a:pPr>
            <a:r>
              <a:rPr lang="id-ID" sz="2400" dirty="0"/>
              <a:t>Beberapa mitra bisnis</a:t>
            </a:r>
          </a:p>
          <a:p>
            <a:pPr lvl="1">
              <a:spcBef>
                <a:spcPts val="1800"/>
              </a:spcBef>
            </a:pPr>
            <a:r>
              <a:rPr lang="id-ID" sz="2400" dirty="0"/>
              <a:t>Beberapa departemen internal perusahaan</a:t>
            </a:r>
          </a:p>
          <a:p>
            <a:pPr lvl="1">
              <a:spcBef>
                <a:spcPts val="1800"/>
              </a:spcBef>
            </a:pPr>
            <a:r>
              <a:rPr lang="id-ID" sz="2400" dirty="0"/>
              <a:t>Banyak proses bisnis</a:t>
            </a:r>
          </a:p>
          <a:p>
            <a:pPr lvl="1">
              <a:spcBef>
                <a:spcPts val="1800"/>
              </a:spcBef>
            </a:pPr>
            <a:r>
              <a:rPr lang="id-ID" sz="2400" dirty="0" smtClean="0"/>
              <a:t>Banyak pelanggan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653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Mengelola e-Supply Chains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d-ID" sz="2800" i="1" dirty="0" smtClean="0"/>
              <a:t>e-</a:t>
            </a:r>
            <a:r>
              <a:rPr lang="id-ID" sz="2800" i="1" dirty="0"/>
              <a:t> </a:t>
            </a:r>
            <a:r>
              <a:rPr lang="id-ID" sz="2800" i="1" dirty="0" smtClean="0"/>
              <a:t>Supply </a:t>
            </a:r>
            <a:r>
              <a:rPr lang="id-ID" sz="2800" i="1" dirty="0"/>
              <a:t>Chains </a:t>
            </a:r>
            <a:r>
              <a:rPr lang="id-ID" sz="2800" i="1" dirty="0" smtClean="0"/>
              <a:t>Management</a:t>
            </a:r>
          </a:p>
          <a:p>
            <a:pPr lvl="1">
              <a:spcBef>
                <a:spcPts val="1800"/>
              </a:spcBef>
            </a:pPr>
            <a:r>
              <a:rPr lang="id-ID" sz="2400" dirty="0" smtClean="0"/>
              <a:t>Penggunaan teknologi kolaboratif untuk </a:t>
            </a:r>
            <a:r>
              <a:rPr lang="id-ID" sz="2400" dirty="0"/>
              <a:t>meningkatkan </a:t>
            </a:r>
            <a:r>
              <a:rPr lang="id-ID" sz="2400" dirty="0" smtClean="0"/>
              <a:t>kegiatan operasi rantai pasok </a:t>
            </a:r>
            <a:r>
              <a:rPr lang="id-ID" sz="2400" dirty="0"/>
              <a:t>serta manajemen rantai pasokan</a:t>
            </a:r>
          </a:p>
          <a:p>
            <a:pPr>
              <a:spcBef>
                <a:spcPts val="1800"/>
              </a:spcBef>
            </a:pPr>
            <a:r>
              <a:rPr lang="id-ID" sz="2800" dirty="0"/>
              <a:t>Keberhasilan </a:t>
            </a:r>
            <a:r>
              <a:rPr lang="id-ID" sz="2800" dirty="0" smtClean="0"/>
              <a:t>e-SCM </a:t>
            </a:r>
            <a:r>
              <a:rPr lang="id-ID" sz="2800" dirty="0"/>
              <a:t>tergantung pada:</a:t>
            </a:r>
          </a:p>
          <a:p>
            <a:pPr lvl="1">
              <a:spcBef>
                <a:spcPts val="1200"/>
              </a:spcBef>
            </a:pPr>
            <a:r>
              <a:rPr lang="id-ID" sz="2600" dirty="0"/>
              <a:t>Kemampuan semua mitra rantai </a:t>
            </a:r>
            <a:r>
              <a:rPr lang="id-ID" sz="2600" dirty="0" smtClean="0"/>
              <a:t>pasok </a:t>
            </a:r>
            <a:r>
              <a:rPr lang="id-ID" sz="2600" dirty="0"/>
              <a:t>untuk melihat kolaborasi mitra sebagai aset strategis</a:t>
            </a:r>
          </a:p>
          <a:p>
            <a:pPr lvl="1">
              <a:spcBef>
                <a:spcPts val="1200"/>
              </a:spcBef>
            </a:pPr>
            <a:r>
              <a:rPr lang="id-ID" sz="2600" dirty="0"/>
              <a:t>Visibilitas informasi sepanjang rantai pasokan</a:t>
            </a:r>
          </a:p>
          <a:p>
            <a:pPr lvl="1">
              <a:spcBef>
                <a:spcPts val="1200"/>
              </a:spcBef>
            </a:pPr>
            <a:r>
              <a:rPr lang="id-ID" sz="2600" dirty="0"/>
              <a:t>Kecepatan, biaya, kualitas, dan layanan pelanggan</a:t>
            </a:r>
          </a:p>
          <a:p>
            <a:pPr lvl="1">
              <a:spcBef>
                <a:spcPts val="1200"/>
              </a:spcBef>
            </a:pPr>
            <a:r>
              <a:rPr lang="id-ID" sz="2600" dirty="0"/>
              <a:t>Mengintegrasikan rantai pasokan yang lebih erat</a:t>
            </a:r>
          </a:p>
        </p:txBody>
      </p:sp>
    </p:spTree>
    <p:extLst>
      <p:ext uri="{BB962C8B-B14F-4D97-AF65-F5344CB8AC3E}">
        <p14:creationId xmlns:p14="http://schemas.microsoft.com/office/powerpoint/2010/main" xmlns="" val="5154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Kegiatan dan Infrastruktur e-SCM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1800"/>
              </a:spcBef>
            </a:pPr>
            <a:r>
              <a:rPr lang="id-ID" sz="2400" dirty="0" smtClean="0"/>
              <a:t>Pengisian Rantai </a:t>
            </a:r>
            <a:r>
              <a:rPr lang="id-ID" sz="2400" dirty="0"/>
              <a:t>pasokan </a:t>
            </a:r>
            <a:endParaRPr lang="id-ID" sz="2400" dirty="0" smtClean="0"/>
          </a:p>
          <a:p>
            <a:pPr lvl="1">
              <a:spcBef>
                <a:spcPts val="1800"/>
              </a:spcBef>
            </a:pPr>
            <a:r>
              <a:rPr lang="id-ID" sz="2400" i="1" dirty="0" smtClean="0"/>
              <a:t>E-procurement</a:t>
            </a:r>
            <a:endParaRPr lang="id-ID" sz="2400" i="1" dirty="0"/>
          </a:p>
          <a:p>
            <a:pPr lvl="1">
              <a:spcBef>
                <a:spcPts val="1800"/>
              </a:spcBef>
            </a:pPr>
            <a:r>
              <a:rPr lang="id-ID" sz="2400" dirty="0"/>
              <a:t>Monitoring rantai pasokan dan pengendalian menggunakan RFID</a:t>
            </a:r>
          </a:p>
          <a:p>
            <a:pPr lvl="1">
              <a:spcBef>
                <a:spcPts val="1800"/>
              </a:spcBef>
            </a:pPr>
            <a:r>
              <a:rPr lang="id-ID" sz="2400" dirty="0" smtClean="0"/>
              <a:t>Perencanaan kolaboratif</a:t>
            </a:r>
            <a:endParaRPr lang="id-ID" sz="2400" dirty="0"/>
          </a:p>
          <a:p>
            <a:pPr lvl="1">
              <a:spcBef>
                <a:spcPts val="1800"/>
              </a:spcBef>
            </a:pPr>
            <a:r>
              <a:rPr lang="id-ID" sz="2400" dirty="0"/>
              <a:t>Desain kolaboratif dan pengembangan produk</a:t>
            </a:r>
          </a:p>
          <a:p>
            <a:pPr lvl="1">
              <a:spcBef>
                <a:spcPts val="1800"/>
              </a:spcBef>
            </a:pPr>
            <a:r>
              <a:rPr lang="id-ID" sz="2400" dirty="0"/>
              <a:t>E-logistik</a:t>
            </a:r>
          </a:p>
          <a:p>
            <a:pPr lvl="1">
              <a:spcBef>
                <a:spcPts val="1800"/>
              </a:spcBef>
            </a:pPr>
            <a:r>
              <a:rPr lang="id-ID" sz="2400" dirty="0"/>
              <a:t>Penggunaan pertukaran B2B dan jaring pasokan</a:t>
            </a:r>
          </a:p>
        </p:txBody>
      </p:sp>
    </p:spTree>
    <p:extLst>
      <p:ext uri="{BB962C8B-B14F-4D97-AF65-F5344CB8AC3E}">
        <p14:creationId xmlns:p14="http://schemas.microsoft.com/office/powerpoint/2010/main" xmlns="" val="30912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previews.123rf.com/images/nasirkhan/nasirkhan1302/nasirkhan130200035/18101642-3d-render-of-man-placing-crm-customer-relationship-management-cubes--Stock-Phot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956" y="1700808"/>
            <a:ext cx="87849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14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229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dirty="0" smtClean="0"/>
              <a:t>CRM </a:t>
            </a:r>
            <a:r>
              <a:rPr lang="id-ID" sz="2800" dirty="0"/>
              <a:t>adalah </a:t>
            </a:r>
            <a:r>
              <a:rPr lang="id-ID" sz="2800" dirty="0">
                <a:solidFill>
                  <a:srgbClr val="C00000"/>
                </a:solidFill>
              </a:rPr>
              <a:t>usaha </a:t>
            </a:r>
            <a:r>
              <a:rPr lang="id-ID" sz="2800" dirty="0"/>
              <a:t>sebuah perusahaan untuk berkonsentrasi </a:t>
            </a:r>
            <a:r>
              <a:rPr lang="id-ID" sz="2800" dirty="0">
                <a:solidFill>
                  <a:srgbClr val="C00000"/>
                </a:solidFill>
              </a:rPr>
              <a:t>menjaga pelanggan</a:t>
            </a:r>
            <a:r>
              <a:rPr lang="id-ID" sz="2800" dirty="0"/>
              <a:t> (supaya tidak lari ke pesaing) dengan </a:t>
            </a:r>
            <a:r>
              <a:rPr lang="id-ID" sz="2800" dirty="0">
                <a:solidFill>
                  <a:srgbClr val="C00000"/>
                </a:solidFill>
              </a:rPr>
              <a:t>mengumpulkan</a:t>
            </a:r>
            <a:r>
              <a:rPr lang="id-ID" sz="2800" dirty="0"/>
              <a:t> segala bentuk </a:t>
            </a:r>
            <a:r>
              <a:rPr lang="id-ID" sz="2800" dirty="0">
                <a:solidFill>
                  <a:srgbClr val="C00000"/>
                </a:solidFill>
              </a:rPr>
              <a:t>interaksi </a:t>
            </a:r>
            <a:r>
              <a:rPr lang="id-ID" sz="2800" dirty="0"/>
              <a:t>pelanggan baik itu lewat telepon, email, masukan di situs atau hasil pembicaraan dengan staf </a:t>
            </a:r>
            <a:r>
              <a:rPr lang="id-ID" sz="2800" i="1" dirty="0"/>
              <a:t>sales</a:t>
            </a:r>
            <a:r>
              <a:rPr lang="id-ID" sz="2800" dirty="0"/>
              <a:t> dan </a:t>
            </a:r>
            <a:r>
              <a:rPr lang="id-ID" sz="2800" i="1" dirty="0" smtClean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xmlns="" val="4225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22322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dirty="0" smtClean="0"/>
              <a:t>CRM </a:t>
            </a:r>
            <a:r>
              <a:rPr lang="id-ID" sz="2800" dirty="0"/>
              <a:t>adalah sebuah </a:t>
            </a:r>
            <a:r>
              <a:rPr lang="id-ID" sz="2800" dirty="0">
                <a:solidFill>
                  <a:srgbClr val="C00000"/>
                </a:solidFill>
              </a:rPr>
              <a:t>strategi bisnis </a:t>
            </a:r>
            <a:r>
              <a:rPr lang="id-ID" sz="2800" dirty="0"/>
              <a:t>menyeluruh dari suatu perusahaan yang memungkinkan perusahaan tersebut </a:t>
            </a:r>
            <a:r>
              <a:rPr lang="id-ID" sz="2800" dirty="0">
                <a:solidFill>
                  <a:srgbClr val="C00000"/>
                </a:solidFill>
              </a:rPr>
              <a:t>secara efektif </a:t>
            </a:r>
            <a:r>
              <a:rPr lang="id-ID" sz="2800" dirty="0"/>
              <a:t>bisa </a:t>
            </a:r>
            <a:r>
              <a:rPr lang="id-ID" sz="2800" dirty="0">
                <a:solidFill>
                  <a:srgbClr val="C00000"/>
                </a:solidFill>
              </a:rPr>
              <a:t>mengelola hubungan </a:t>
            </a:r>
            <a:r>
              <a:rPr lang="id-ID" sz="2800" dirty="0"/>
              <a:t>dengan para pelanggan</a:t>
            </a:r>
            <a:r>
              <a:rPr lang="id-ID" sz="2800" dirty="0" smtClean="0"/>
              <a:t>.</a:t>
            </a:r>
            <a:endParaRPr lang="id-ID" sz="28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9" t="38467" r="45372" b="31950"/>
          <a:stretch/>
        </p:blipFill>
        <p:spPr bwMode="auto">
          <a:xfrm>
            <a:off x="899592" y="4149080"/>
            <a:ext cx="7474837" cy="259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87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30681273"/>
              </p:ext>
            </p:extLst>
          </p:nvPr>
        </p:nvGraphicFramePr>
        <p:xfrm>
          <a:off x="251520" y="1340768"/>
          <a:ext cx="8712968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7660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MODUL ERP</a:t>
            </a:r>
            <a:endParaRPr lang="en-US" sz="3600" i="1" baseline="30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484784"/>
            <a:ext cx="8568952" cy="40862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639763" indent="-457200" defTabSz="4325938"/>
            <a:r>
              <a:rPr lang="id-ID" sz="3200" dirty="0"/>
              <a:t>Modul utama :</a:t>
            </a:r>
          </a:p>
          <a:p>
            <a:pPr marL="1528763" lvl="1" indent="-450850" defTabSz="4325938"/>
            <a:r>
              <a:rPr lang="id-ID" sz="2800" dirty="0"/>
              <a:t>Operasi </a:t>
            </a:r>
          </a:p>
          <a:p>
            <a:pPr marL="639763" indent="-457200" defTabSz="4325938"/>
            <a:r>
              <a:rPr lang="id-ID" sz="3200" dirty="0"/>
              <a:t>Modul pendukung :</a:t>
            </a:r>
          </a:p>
          <a:p>
            <a:pPr marL="1528763" lvl="1" indent="-450850" defTabSz="4325938">
              <a:spcBef>
                <a:spcPts val="0"/>
              </a:spcBef>
              <a:spcAft>
                <a:spcPts val="0"/>
              </a:spcAft>
            </a:pPr>
            <a:r>
              <a:rPr lang="id-ID" sz="2800" dirty="0"/>
              <a:t>Finansial dan </a:t>
            </a:r>
            <a:r>
              <a:rPr lang="id-ID" sz="2800" dirty="0" smtClean="0"/>
              <a:t>Akuntasi </a:t>
            </a:r>
            <a:endParaRPr lang="id-ID" sz="2800" dirty="0"/>
          </a:p>
          <a:p>
            <a:pPr marL="1528763" lvl="1" indent="-450850" defTabSz="4325938">
              <a:spcBef>
                <a:spcPts val="0"/>
              </a:spcBef>
              <a:spcAft>
                <a:spcPts val="0"/>
              </a:spcAft>
            </a:pPr>
            <a:r>
              <a:rPr lang="id-ID" sz="2800" dirty="0"/>
              <a:t>Sumber Daya Manusia </a:t>
            </a:r>
          </a:p>
          <a:p>
            <a:pPr marL="639763" indent="-457200" defTabSz="4325938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xmlns="" val="33461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Pengertian CRM 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3744416"/>
          </a:xfrm>
        </p:spPr>
        <p:txBody>
          <a:bodyPr>
            <a:noAutofit/>
          </a:bodyPr>
          <a:lstStyle/>
          <a:p>
            <a:pPr marL="176213" lvl="0" indent="-176213">
              <a:spcBef>
                <a:spcPts val="1200"/>
              </a:spcBef>
            </a:pPr>
            <a:r>
              <a:rPr lang="id-ID" sz="2800" dirty="0" smtClean="0"/>
              <a:t>Tujuan </a:t>
            </a:r>
            <a:r>
              <a:rPr lang="id-ID" sz="2800" dirty="0"/>
              <a:t>utama: meningkatkan kepuasan pelanggan. </a:t>
            </a:r>
          </a:p>
          <a:p>
            <a:pPr marL="176213" lvl="0" indent="-176213">
              <a:spcBef>
                <a:spcPts val="1200"/>
              </a:spcBef>
            </a:pPr>
            <a:r>
              <a:rPr lang="id-ID" sz="2800" dirty="0"/>
              <a:t>Tujuan akhir: memaksimalkan keuntungan &amp; pendapatan.</a:t>
            </a:r>
          </a:p>
          <a:p>
            <a:pPr fontAlgn="base">
              <a:spcBef>
                <a:spcPts val="1200"/>
              </a:spcBef>
            </a:pP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13599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5016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Pentingnya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51" t="23210" r="43165" b="16361"/>
          <a:stretch/>
        </p:blipFill>
        <p:spPr bwMode="auto">
          <a:xfrm>
            <a:off x="539552" y="1484784"/>
            <a:ext cx="8064896" cy="528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31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Pentingnya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Autofit/>
          </a:bodyPr>
          <a:lstStyle/>
          <a:p>
            <a:pPr marL="355600" indent="-355600">
              <a:spcBef>
                <a:spcPts val="1200"/>
              </a:spcBef>
            </a:pPr>
            <a:r>
              <a:rPr lang="id-ID" altLang="ja-JP" sz="2600" dirty="0">
                <a:ea typeface="ＭＳ Ｐゴシック" charset="-128"/>
              </a:rPr>
              <a:t>T</a:t>
            </a:r>
            <a:r>
              <a:rPr lang="en-US" altLang="ja-JP" sz="2600" dirty="0" err="1">
                <a:ea typeface="ＭＳ Ｐゴシック" charset="-128"/>
              </a:rPr>
              <a:t>ingkat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solidFill>
                  <a:srgbClr val="C00000"/>
                </a:solidFill>
                <a:ea typeface="ＭＳ Ｐゴシック" charset="-128"/>
              </a:rPr>
              <a:t>persaingan</a:t>
            </a:r>
            <a:r>
              <a:rPr lang="en-US" altLang="ja-JP" sz="2600" dirty="0">
                <a:ea typeface="ＭＳ Ｐゴシック" charset="-128"/>
              </a:rPr>
              <a:t> global </a:t>
            </a:r>
            <a:r>
              <a:rPr lang="en-US" altLang="ja-JP" sz="2600" dirty="0" err="1">
                <a:ea typeface="ＭＳ Ｐゴシック" charset="-128"/>
              </a:rPr>
              <a:t>antar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perusahaan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id-ID" altLang="ja-JP" sz="2600" dirty="0">
                <a:ea typeface="ＭＳ Ｐゴシック" charset="-128"/>
              </a:rPr>
              <a:t>semakin tinggi.</a:t>
            </a:r>
            <a:endParaRPr lang="en-US" altLang="ja-JP" sz="2600" dirty="0">
              <a:ea typeface="ＭＳ Ｐゴシック" charset="-128"/>
            </a:endParaRPr>
          </a:p>
          <a:p>
            <a:pPr marL="355600" indent="-355600">
              <a:spcBef>
                <a:spcPts val="1200"/>
              </a:spcBef>
            </a:pPr>
            <a:r>
              <a:rPr lang="id-ID" sz="2600" dirty="0" smtClean="0"/>
              <a:t>Adanya  perubahan </a:t>
            </a:r>
            <a:r>
              <a:rPr lang="en-US" sz="2600" dirty="0" err="1" smtClean="0"/>
              <a:t>paradigma</a:t>
            </a:r>
            <a:r>
              <a:rPr lang="en-US" sz="2600" dirty="0" smtClean="0"/>
              <a:t> </a:t>
            </a:r>
            <a:r>
              <a:rPr lang="en-US" sz="2600" dirty="0" err="1"/>
              <a:t>yaitu</a:t>
            </a:r>
            <a:r>
              <a:rPr lang="en-US" sz="2600" dirty="0"/>
              <a:t> </a:t>
            </a:r>
            <a:r>
              <a:rPr lang="en-US" sz="2600" i="1" dirty="0"/>
              <a:t>product driven company </a:t>
            </a:r>
            <a:r>
              <a:rPr lang="en-US" sz="2600" dirty="0" err="1" smtClean="0"/>
              <a:t>menjadi</a:t>
            </a:r>
            <a:r>
              <a:rPr lang="id-ID" sz="2600" dirty="0" smtClean="0"/>
              <a:t> </a:t>
            </a:r>
            <a:r>
              <a:rPr lang="en-US" sz="2600" i="1" dirty="0" smtClean="0">
                <a:solidFill>
                  <a:srgbClr val="C00000"/>
                </a:solidFill>
              </a:rPr>
              <a:t>consumer </a:t>
            </a:r>
            <a:r>
              <a:rPr lang="en-US" sz="2600" i="1" dirty="0">
                <a:solidFill>
                  <a:srgbClr val="C00000"/>
                </a:solidFill>
              </a:rPr>
              <a:t>driven company</a:t>
            </a:r>
            <a:r>
              <a:rPr lang="en-US" sz="2600" dirty="0"/>
              <a:t>. </a:t>
            </a:r>
            <a:endParaRPr lang="id-ID" sz="2600" dirty="0" smtClean="0"/>
          </a:p>
          <a:p>
            <a:pPr marL="355600" indent="-355600">
              <a:spcBef>
                <a:spcPts val="1200"/>
              </a:spcBef>
            </a:pPr>
            <a:r>
              <a:rPr lang="en-US" altLang="ja-JP" sz="2600" dirty="0" err="1">
                <a:ea typeface="ＭＳ Ｐゴシック" charset="-128"/>
              </a:rPr>
              <a:t>Fakta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bahwa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solidFill>
                  <a:srgbClr val="C00000"/>
                </a:solidFill>
                <a:ea typeface="ＭＳ Ｐゴシック" charset="-128"/>
              </a:rPr>
              <a:t>biaya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untuk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mendapatkan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pelanggan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baru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bisa</a:t>
            </a:r>
            <a:r>
              <a:rPr lang="en-US" altLang="ja-JP" sz="2600" dirty="0">
                <a:ea typeface="ＭＳ Ｐゴシック" charset="-128"/>
              </a:rPr>
              <a:t> 10 kali </a:t>
            </a:r>
            <a:r>
              <a:rPr lang="id-ID" altLang="ja-JP" sz="2600" dirty="0">
                <a:ea typeface="ＭＳ Ｐゴシック" charset="-128"/>
              </a:rPr>
              <a:t>lebih besar dibanding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menjaga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pelanggan</a:t>
            </a:r>
            <a:r>
              <a:rPr lang="en-US" altLang="ja-JP" sz="2600" dirty="0">
                <a:ea typeface="ＭＳ Ｐゴシック" charset="-128"/>
              </a:rPr>
              <a:t> yang </a:t>
            </a:r>
            <a:r>
              <a:rPr lang="en-US" altLang="ja-JP" sz="2600" dirty="0" err="1">
                <a:ea typeface="ＭＳ Ｐゴシック" charset="-128"/>
              </a:rPr>
              <a:t>sudah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ea typeface="ＭＳ Ｐゴシック" charset="-128"/>
              </a:rPr>
              <a:t>ada</a:t>
            </a:r>
            <a:r>
              <a:rPr lang="en-US" altLang="ja-JP" sz="2600" dirty="0">
                <a:ea typeface="ＭＳ Ｐゴシック" charset="-128"/>
              </a:rPr>
              <a:t>.</a:t>
            </a:r>
          </a:p>
          <a:p>
            <a:pPr marL="355600" indent="-355600">
              <a:spcBef>
                <a:spcPts val="1200"/>
              </a:spcBef>
            </a:pPr>
            <a:r>
              <a:rPr lang="id-ID" sz="2600" dirty="0" smtClean="0"/>
              <a:t>Se</a:t>
            </a:r>
            <a:r>
              <a:rPr lang="en-US" sz="2600" dirty="0" err="1" smtClean="0"/>
              <a:t>tiap</a:t>
            </a:r>
            <a:r>
              <a:rPr lang="id-ID" sz="2600" dirty="0" smtClean="0"/>
              <a:t> pelanggan </a:t>
            </a:r>
            <a:r>
              <a:rPr lang="id-ID" sz="2600" dirty="0"/>
              <a:t>memiliki </a:t>
            </a:r>
            <a:r>
              <a:rPr lang="id-ID" sz="2600" dirty="0">
                <a:solidFill>
                  <a:srgbClr val="C00000"/>
                </a:solidFill>
              </a:rPr>
              <a:t>kebutuhan yang </a:t>
            </a:r>
            <a:r>
              <a:rPr lang="id-ID" sz="2600" dirty="0" smtClean="0">
                <a:solidFill>
                  <a:srgbClr val="C00000"/>
                </a:solidFill>
              </a:rPr>
              <a:t>berbeda-beda </a:t>
            </a:r>
            <a:r>
              <a:rPr lang="fi-FI" sz="2600" dirty="0" smtClean="0"/>
              <a:t>sehingga </a:t>
            </a:r>
            <a:r>
              <a:rPr lang="fi-FI" sz="2600" dirty="0"/>
              <a:t>perusahaan harus lebih </a:t>
            </a:r>
            <a:r>
              <a:rPr lang="fi-FI" sz="2600" dirty="0" smtClean="0"/>
              <a:t>peka</a:t>
            </a:r>
            <a:r>
              <a:rPr lang="id-ID" sz="2600" dirty="0" smtClean="0"/>
              <a:t>. </a:t>
            </a:r>
          </a:p>
          <a:p>
            <a:pPr marL="355600" indent="-355600" fontAlgn="base">
              <a:spcBef>
                <a:spcPts val="1200"/>
              </a:spcBef>
            </a:pPr>
            <a:r>
              <a:rPr lang="en-US" altLang="ja-JP" sz="2600" dirty="0" err="1">
                <a:ea typeface="ＭＳ Ｐゴシック" charset="-128"/>
              </a:rPr>
              <a:t>Banyaknya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id-ID" altLang="ja-JP" sz="2600" dirty="0">
                <a:ea typeface="ＭＳ Ｐゴシック" charset="-128"/>
              </a:rPr>
              <a:t>pelanggan</a:t>
            </a:r>
            <a:r>
              <a:rPr lang="en-US" altLang="ja-JP" sz="2600" dirty="0">
                <a:ea typeface="ＭＳ Ｐゴシック" charset="-128"/>
              </a:rPr>
              <a:t> yang </a:t>
            </a:r>
            <a:r>
              <a:rPr lang="en-US" altLang="ja-JP" sz="2600" dirty="0" err="1">
                <a:ea typeface="ＭＳ Ｐゴシック" charset="-128"/>
              </a:rPr>
              <a:t>menginginkan</a:t>
            </a:r>
            <a:r>
              <a:rPr lang="en-US" altLang="ja-JP" sz="2600" dirty="0">
                <a:ea typeface="ＭＳ Ｐゴシック" charset="-128"/>
              </a:rPr>
              <a:t> </a:t>
            </a:r>
            <a:r>
              <a:rPr lang="en-US" altLang="ja-JP" sz="2600" dirty="0" err="1">
                <a:solidFill>
                  <a:srgbClr val="C00000"/>
                </a:solidFill>
                <a:ea typeface="ＭＳ Ｐゴシック" charset="-128"/>
              </a:rPr>
              <a:t>pelayanan</a:t>
            </a:r>
            <a:r>
              <a:rPr lang="en-US" altLang="ja-JP" sz="26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600" dirty="0" err="1">
                <a:solidFill>
                  <a:srgbClr val="C00000"/>
                </a:solidFill>
                <a:ea typeface="ＭＳ Ｐゴシック" charset="-128"/>
              </a:rPr>
              <a:t>purna</a:t>
            </a:r>
            <a:r>
              <a:rPr lang="en-US" altLang="ja-JP" sz="26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600" dirty="0" err="1">
                <a:solidFill>
                  <a:srgbClr val="C00000"/>
                </a:solidFill>
                <a:ea typeface="ＭＳ Ｐゴシック" charset="-128"/>
              </a:rPr>
              <a:t>jual</a:t>
            </a:r>
            <a:r>
              <a:rPr lang="en-US" altLang="ja-JP" sz="2600" dirty="0">
                <a:ea typeface="ＭＳ Ｐゴシック" charset="-128"/>
              </a:rPr>
              <a:t>.</a:t>
            </a:r>
            <a:endParaRPr lang="id-ID" altLang="ja-JP" sz="2600" dirty="0">
              <a:ea typeface="ＭＳ Ｐゴシック" charset="-128"/>
            </a:endParaRPr>
          </a:p>
          <a:p>
            <a:pPr marL="354013" indent="-354013" fontAlgn="base">
              <a:spcBef>
                <a:spcPts val="1200"/>
              </a:spcBef>
            </a:pPr>
            <a:endParaRPr lang="id-ID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36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ja-JP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Pentingnya</a:t>
            </a: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032448"/>
          </a:xfrm>
        </p:spPr>
        <p:txBody>
          <a:bodyPr>
            <a:noAutofit/>
          </a:bodyPr>
          <a:lstStyle/>
          <a:p>
            <a:pPr marL="265113" indent="-265113">
              <a:spcBef>
                <a:spcPts val="1200"/>
              </a:spcBef>
            </a:pPr>
            <a:r>
              <a:rPr lang="id-ID" sz="2600" dirty="0">
                <a:solidFill>
                  <a:srgbClr val="C00000"/>
                </a:solidFill>
              </a:rPr>
              <a:t>Pelanggan</a:t>
            </a:r>
            <a:r>
              <a:rPr lang="id-ID" sz="2600" dirty="0"/>
              <a:t> yang tidak puas atas pelayanan yang diberikan oleh perusahaan akan </a:t>
            </a:r>
            <a:r>
              <a:rPr lang="id-ID" sz="2600" dirty="0">
                <a:solidFill>
                  <a:srgbClr val="C00000"/>
                </a:solidFill>
              </a:rPr>
              <a:t>menceritakan pengalamannya </a:t>
            </a:r>
            <a:r>
              <a:rPr lang="id-ID" sz="2600" dirty="0"/>
              <a:t>kepada 8 dari 10 orang yang ditemuinya </a:t>
            </a:r>
          </a:p>
          <a:p>
            <a:pPr marL="265113" indent="-265113">
              <a:spcBef>
                <a:spcPts val="1200"/>
              </a:spcBef>
            </a:pPr>
            <a:r>
              <a:rPr lang="en-US" altLang="ja-JP" sz="2600" dirty="0" err="1" smtClean="0">
                <a:solidFill>
                  <a:srgbClr val="C00000"/>
                </a:solidFill>
                <a:ea typeface="ＭＳ Ｐゴシック" charset="-128"/>
              </a:rPr>
              <a:t>Tren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bisnis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saat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ini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id-ID" altLang="ja-JP" sz="2600" dirty="0" smtClean="0">
                <a:ea typeface="ＭＳ Ｐゴシック" charset="-128"/>
              </a:rPr>
              <a:t>memiliki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tujuan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utama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untuk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meningkatkan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loyalitas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pelanggan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ke</a:t>
            </a:r>
            <a:r>
              <a:rPr lang="en-US" altLang="ja-JP" sz="2600" dirty="0" smtClean="0">
                <a:ea typeface="ＭＳ Ｐゴシック" charset="-128"/>
              </a:rPr>
              <a:t> </a:t>
            </a:r>
            <a:r>
              <a:rPr lang="en-US" altLang="ja-JP" sz="2600" dirty="0" err="1" smtClean="0">
                <a:ea typeface="ＭＳ Ｐゴシック" charset="-128"/>
              </a:rPr>
              <a:t>perusahaan</a:t>
            </a:r>
            <a:r>
              <a:rPr lang="id-ID" altLang="ja-JP" sz="2600" dirty="0" smtClean="0">
                <a:ea typeface="ＭＳ Ｐゴシック" charset="-128"/>
              </a:rPr>
              <a:t>.</a:t>
            </a:r>
          </a:p>
          <a:p>
            <a:pPr marL="265113" indent="-265113">
              <a:spcBef>
                <a:spcPts val="1200"/>
              </a:spcBef>
            </a:pPr>
            <a:r>
              <a:rPr lang="id-ID" sz="2600" dirty="0" smtClean="0"/>
              <a:t>D</a:t>
            </a:r>
            <a:r>
              <a:rPr lang="fi-FI" sz="2600" dirty="0"/>
              <a:t>alam</a:t>
            </a:r>
            <a:r>
              <a:rPr lang="id-ID" sz="2600" dirty="0"/>
              <a:t> CRM</a:t>
            </a:r>
            <a:r>
              <a:rPr lang="en-US" sz="2600" i="1" dirty="0"/>
              <a:t> </a:t>
            </a:r>
            <a:r>
              <a:rPr lang="en-US" sz="2600" dirty="0" err="1"/>
              <a:t>terdapat</a:t>
            </a:r>
            <a:r>
              <a:rPr lang="en-US" sz="2600" dirty="0"/>
              <a:t> </a:t>
            </a:r>
            <a:r>
              <a:rPr lang="en-US" sz="2600" i="1" dirty="0">
                <a:solidFill>
                  <a:srgbClr val="C00000"/>
                </a:solidFill>
              </a:rPr>
              <a:t>database</a:t>
            </a:r>
            <a:r>
              <a:rPr lang="en-US" sz="2600" i="1" dirty="0"/>
              <a:t> </a:t>
            </a:r>
            <a:r>
              <a:rPr lang="en-US" sz="2600" dirty="0"/>
              <a:t>yang</a:t>
            </a:r>
            <a:r>
              <a:rPr lang="id-ID" sz="2600" dirty="0"/>
              <a:t> </a:t>
            </a:r>
            <a:r>
              <a:rPr lang="fi-FI" sz="2600" dirty="0"/>
              <a:t>menjadi senjata utama pelayanan dalam</a:t>
            </a:r>
            <a:r>
              <a:rPr lang="id-ID" sz="2600" dirty="0"/>
              <a:t> penyediaan informasi.</a:t>
            </a:r>
            <a:endParaRPr lang="en-US" altLang="ja-JP" sz="2600" dirty="0">
              <a:ea typeface="ＭＳ Ｐゴシック" charset="-128"/>
            </a:endParaRPr>
          </a:p>
          <a:p>
            <a:pPr marL="265113" indent="-265113">
              <a:spcBef>
                <a:spcPts val="1200"/>
              </a:spcBef>
            </a:pPr>
            <a:endParaRPr lang="en-US" altLang="ja-JP" sz="2600" dirty="0">
              <a:ea typeface="ＭＳ Ｐゴシック" charset="-128"/>
            </a:endParaRPr>
          </a:p>
          <a:p>
            <a:pPr marL="354013" indent="-354013" fontAlgn="base">
              <a:spcBef>
                <a:spcPts val="1200"/>
              </a:spcBef>
            </a:pPr>
            <a:endParaRPr lang="id-ID" sz="2600" dirty="0" smtClean="0"/>
          </a:p>
        </p:txBody>
      </p:sp>
      <p:sp>
        <p:nvSpPr>
          <p:cNvPr id="4" name="Flowchart: Punched Tape 3"/>
          <p:cNvSpPr/>
          <p:nvPr/>
        </p:nvSpPr>
        <p:spPr>
          <a:xfrm>
            <a:off x="8363272" y="6309320"/>
            <a:ext cx="673224" cy="4023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089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Konsep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25658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sz="2800" dirty="0" smtClean="0"/>
              <a:t>Aktifitas CRM pada dasarnya bertujuan agar perusahaan dapat </a:t>
            </a:r>
            <a:r>
              <a:rPr lang="id-ID" sz="2800" dirty="0" smtClean="0">
                <a:solidFill>
                  <a:srgbClr val="C00000"/>
                </a:solidFill>
              </a:rPr>
              <a:t>mengenali pelanggan </a:t>
            </a:r>
            <a:r>
              <a:rPr lang="id-ID" sz="2800" dirty="0" smtClean="0"/>
              <a:t>secara lebih detail dan </a:t>
            </a:r>
            <a:r>
              <a:rPr lang="id-ID" sz="2800" dirty="0" smtClean="0">
                <a:solidFill>
                  <a:srgbClr val="C00000"/>
                </a:solidFill>
              </a:rPr>
              <a:t>melayani</a:t>
            </a:r>
            <a:r>
              <a:rPr lang="id-ID" sz="2800" dirty="0" smtClean="0"/>
              <a:t> mereka </a:t>
            </a:r>
            <a:r>
              <a:rPr lang="id-ID" sz="2800" dirty="0" smtClean="0">
                <a:solidFill>
                  <a:srgbClr val="C00000"/>
                </a:solidFill>
              </a:rPr>
              <a:t>sesuai kebutuhannya</a:t>
            </a:r>
            <a:r>
              <a:rPr lang="id-ID" sz="2800" dirty="0"/>
              <a:t>. </a:t>
            </a:r>
            <a:endParaRPr lang="id-ID" sz="2800" dirty="0" smtClean="0"/>
          </a:p>
          <a:p>
            <a:pPr>
              <a:spcBef>
                <a:spcPts val="1200"/>
              </a:spcBef>
            </a:pPr>
            <a:r>
              <a:rPr lang="id-ID" sz="2800" dirty="0" smtClean="0"/>
              <a:t>Secara </a:t>
            </a:r>
            <a:r>
              <a:rPr lang="id-ID" sz="2800" dirty="0"/>
              <a:t>umum, beberapa </a:t>
            </a:r>
            <a:r>
              <a:rPr lang="id-ID" sz="2800" dirty="0">
                <a:solidFill>
                  <a:srgbClr val="C00000"/>
                </a:solidFill>
              </a:rPr>
              <a:t>aktifitas utama </a:t>
            </a:r>
            <a:r>
              <a:rPr lang="id-ID" sz="2800" dirty="0"/>
              <a:t>dari </a:t>
            </a:r>
            <a:r>
              <a:rPr lang="id-ID" sz="2800" dirty="0" smtClean="0"/>
              <a:t>konsep </a:t>
            </a:r>
            <a:r>
              <a:rPr lang="id-ID" sz="2800" dirty="0"/>
              <a:t>CRM adalah sebagai berikut</a:t>
            </a:r>
            <a:r>
              <a:rPr lang="id-ID" sz="2800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Membangun database </a:t>
            </a:r>
            <a:r>
              <a:rPr lang="id-ID" sz="2400" dirty="0"/>
              <a:t>pelanggan yang kuat</a:t>
            </a:r>
            <a:endParaRPr lang="id-ID" sz="2400" dirty="0" smtClean="0"/>
          </a:p>
          <a:p>
            <a:pPr lvl="1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Membuat </a:t>
            </a:r>
            <a:r>
              <a:rPr lang="id-ID" sz="2400" dirty="0">
                <a:solidFill>
                  <a:srgbClr val="C00000"/>
                </a:solidFill>
              </a:rPr>
              <a:t>profil </a:t>
            </a:r>
            <a:r>
              <a:rPr lang="id-ID" sz="2400" dirty="0"/>
              <a:t>dari setiap pelanggan</a:t>
            </a:r>
            <a:endParaRPr lang="id-ID" sz="2400" dirty="0" smtClean="0"/>
          </a:p>
          <a:p>
            <a:pPr lvl="1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Analisis </a:t>
            </a:r>
            <a:r>
              <a:rPr lang="id-ID" sz="2400" dirty="0">
                <a:solidFill>
                  <a:srgbClr val="C00000"/>
                </a:solidFill>
              </a:rPr>
              <a:t>Profitabilitas </a:t>
            </a:r>
            <a:r>
              <a:rPr lang="id-ID" sz="2400" dirty="0"/>
              <a:t>dari tiap-tiap pelanggan</a:t>
            </a:r>
            <a:endParaRPr lang="id-ID" sz="2400" dirty="0" smtClean="0">
              <a:latin typeface="Calibri"/>
              <a:ea typeface="Times New Roman"/>
              <a:cs typeface="Times New Roman"/>
            </a:endParaRPr>
          </a:p>
          <a:p>
            <a:pPr lvl="1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Interaksi dengan pelanggan </a:t>
            </a:r>
            <a:r>
              <a:rPr lang="id-ID" sz="2400" dirty="0" smtClean="0">
                <a:ea typeface="Times New Roman"/>
                <a:cs typeface="Arial" pitchFamily="34" charset="0"/>
              </a:rPr>
              <a:t>yang lebih </a:t>
            </a:r>
            <a:r>
              <a:rPr lang="id-ID" sz="2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tertarget</a:t>
            </a:r>
            <a:r>
              <a:rPr lang="id-ID" sz="2400" dirty="0" smtClean="0">
                <a:ea typeface="Times New Roman"/>
                <a:cs typeface="Arial" pitchFamily="34" charset="0"/>
              </a:rPr>
              <a:t> dan </a:t>
            </a:r>
            <a:r>
              <a:rPr lang="id-ID" sz="2400" dirty="0" smtClean="0">
                <a:solidFill>
                  <a:srgbClr val="C00000"/>
                </a:solidFill>
                <a:ea typeface="Times New Roman"/>
                <a:cs typeface="Arial" pitchFamily="34" charset="0"/>
              </a:rPr>
              <a:t>terkustomisasi</a:t>
            </a:r>
            <a:endParaRPr lang="id-ID" sz="2400" dirty="0">
              <a:solidFill>
                <a:srgbClr val="C00000"/>
              </a:solidFill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37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5" t="5374" r="14515" b="20739"/>
          <a:stretch/>
        </p:blipFill>
        <p:spPr>
          <a:xfrm>
            <a:off x="4427984" y="2492896"/>
            <a:ext cx="4514282" cy="3068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- Modul CRM 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4320480" cy="4464496"/>
          </a:xfrm>
        </p:spPr>
        <p:txBody>
          <a:bodyPr>
            <a:noAutofit/>
          </a:bodyPr>
          <a:lstStyle/>
          <a:p>
            <a:pPr marL="0" indent="0" fontAlgn="base">
              <a:spcBef>
                <a:spcPts val="1200"/>
              </a:spcBef>
              <a:buNone/>
            </a:pPr>
            <a:r>
              <a:rPr lang="id-ID" sz="2800" dirty="0" smtClean="0"/>
              <a:t>Modul-modul </a:t>
            </a:r>
            <a:r>
              <a:rPr lang="id-ID" sz="2800" dirty="0"/>
              <a:t>utama yang harus ada di dalam CRM adalah :</a:t>
            </a:r>
          </a:p>
          <a:p>
            <a:pPr marL="442913" lvl="1" indent="-182563" fontAlgn="base">
              <a:spcBef>
                <a:spcPts val="1200"/>
              </a:spcBef>
              <a:tabLst>
                <a:tab pos="3052763" algn="l"/>
              </a:tabLst>
            </a:pPr>
            <a:r>
              <a:rPr lang="id-ID" sz="2800" i="1" dirty="0" smtClean="0"/>
              <a:t>Sales</a:t>
            </a:r>
          </a:p>
          <a:p>
            <a:pPr marL="442913" lvl="1" indent="-182563" fontAlgn="base">
              <a:spcBef>
                <a:spcPts val="1200"/>
              </a:spcBef>
            </a:pPr>
            <a:r>
              <a:rPr lang="id-ID" sz="2800" i="1" dirty="0" smtClean="0"/>
              <a:t>Direct Marketing And Fulfillment</a:t>
            </a:r>
          </a:p>
          <a:p>
            <a:pPr marL="442913" lvl="1" indent="-182563" fontAlgn="base">
              <a:spcBef>
                <a:spcPts val="1200"/>
              </a:spcBef>
            </a:pPr>
            <a:r>
              <a:rPr lang="id-ID" sz="2800" i="1" dirty="0" smtClean="0"/>
              <a:t>Customer Service And Support</a:t>
            </a:r>
          </a:p>
        </p:txBody>
      </p:sp>
    </p:spTree>
    <p:extLst>
      <p:ext uri="{BB962C8B-B14F-4D97-AF65-F5344CB8AC3E}">
        <p14:creationId xmlns:p14="http://schemas.microsoft.com/office/powerpoint/2010/main" xmlns="" val="5384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Autofit/>
          </a:bodyPr>
          <a:lstStyle/>
          <a:p>
            <a:pPr fontAlgn="base">
              <a:spcBef>
                <a:spcPts val="1800"/>
              </a:spcBef>
            </a:pPr>
            <a:r>
              <a:rPr lang="id-ID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</a:t>
            </a:r>
          </a:p>
          <a:p>
            <a:pPr lvl="1" fontAlgn="base">
              <a:spcBef>
                <a:spcPts val="1800"/>
              </a:spcBef>
            </a:pPr>
            <a:r>
              <a:rPr lang="id-ID" sz="2800" dirty="0" smtClean="0">
                <a:solidFill>
                  <a:srgbClr val="C00000"/>
                </a:solidFill>
              </a:rPr>
              <a:t>Menelusuri kontak </a:t>
            </a:r>
            <a:r>
              <a:rPr lang="id-ID" sz="2800" dirty="0">
                <a:solidFill>
                  <a:srgbClr val="C00000"/>
                </a:solidFill>
              </a:rPr>
              <a:t>pelanggan </a:t>
            </a:r>
            <a:r>
              <a:rPr lang="id-ID" sz="2800" dirty="0"/>
              <a:t>dan </a:t>
            </a:r>
            <a:r>
              <a:rPr lang="id-ID" sz="2800" dirty="0" smtClean="0">
                <a:solidFill>
                  <a:srgbClr val="C00000"/>
                </a:solidFill>
              </a:rPr>
              <a:t>siklus </a:t>
            </a:r>
            <a:r>
              <a:rPr lang="id-ID" sz="2800" dirty="0">
                <a:solidFill>
                  <a:srgbClr val="C00000"/>
                </a:solidFill>
              </a:rPr>
              <a:t>hidup </a:t>
            </a:r>
            <a:r>
              <a:rPr lang="id-ID" sz="2800" dirty="0"/>
              <a:t>dari pelanggan untuk </a:t>
            </a:r>
            <a:r>
              <a:rPr lang="id-ID" sz="2800" i="1" dirty="0"/>
              <a:t>cross-selling</a:t>
            </a:r>
            <a:r>
              <a:rPr lang="id-ID" sz="2800" dirty="0"/>
              <a:t> dan </a:t>
            </a:r>
            <a:r>
              <a:rPr lang="id-ID" sz="2800" i="1" dirty="0"/>
              <a:t>up-selling</a:t>
            </a:r>
            <a:r>
              <a:rPr lang="id-ID" sz="2800" dirty="0"/>
              <a:t>. </a:t>
            </a:r>
            <a:endParaRPr lang="id-ID" sz="2800" dirty="0" smtClean="0"/>
          </a:p>
          <a:p>
            <a:pPr lvl="1" fontAlgn="base">
              <a:spcBef>
                <a:spcPts val="1800"/>
              </a:spcBef>
            </a:pPr>
            <a:r>
              <a:rPr lang="id-ID" sz="2800" dirty="0" smtClean="0"/>
              <a:t>Contoh : </a:t>
            </a:r>
            <a:r>
              <a:rPr lang="id-ID" sz="2800" dirty="0"/>
              <a:t>CRM akan mengingatkan </a:t>
            </a:r>
            <a:r>
              <a:rPr lang="id-ID" sz="2800" i="1" dirty="0"/>
              <a:t>bank sales representative </a:t>
            </a:r>
            <a:r>
              <a:rPr lang="id-ID" sz="2800" dirty="0" smtClean="0"/>
              <a:t>untuk </a:t>
            </a:r>
            <a:r>
              <a:rPr lang="id-ID" sz="2800" dirty="0"/>
              <a:t>memanggil pelanggan </a:t>
            </a:r>
            <a:r>
              <a:rPr lang="id-ID" sz="2800" dirty="0" smtClean="0"/>
              <a:t>yang </a:t>
            </a:r>
            <a:r>
              <a:rPr lang="id-ID" sz="2800" dirty="0"/>
              <a:t>membuat deposit </a:t>
            </a:r>
            <a:r>
              <a:rPr lang="id-ID" sz="2800" dirty="0" smtClean="0"/>
              <a:t>yang </a:t>
            </a:r>
            <a:r>
              <a:rPr lang="id-ID" sz="2800" dirty="0"/>
              <a:t>besar untuk menawarkan kepadanya layanan investasi dan program kredit utama</a:t>
            </a:r>
            <a:r>
              <a:rPr lang="id-ID" sz="2800" dirty="0" smtClean="0"/>
              <a:t>.</a:t>
            </a:r>
            <a:endParaRPr lang="id-ID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- Modul CRM 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0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363272" cy="4632176"/>
          </a:xfrm>
        </p:spPr>
        <p:txBody>
          <a:bodyPr>
            <a:noAutofit/>
          </a:bodyPr>
          <a:lstStyle/>
          <a:p>
            <a:pPr fontAlgn="base">
              <a:spcBef>
                <a:spcPts val="1800"/>
              </a:spcBef>
            </a:pPr>
            <a:r>
              <a:rPr lang="id-ID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Marketing And Fulfillment </a:t>
            </a:r>
          </a:p>
          <a:p>
            <a:pPr lvl="1" fontAlgn="base">
              <a:spcBef>
                <a:spcPts val="1800"/>
              </a:spcBef>
            </a:pPr>
            <a:r>
              <a:rPr lang="id-ID" sz="2800" dirty="0" smtClean="0"/>
              <a:t>CRM </a:t>
            </a:r>
            <a:r>
              <a:rPr lang="id-ID" sz="2800" dirty="0"/>
              <a:t>dapat </a:t>
            </a:r>
            <a:r>
              <a:rPr lang="id-ID" sz="2800" dirty="0">
                <a:solidFill>
                  <a:srgbClr val="C00000"/>
                </a:solidFill>
              </a:rPr>
              <a:t>mengotomatisasi tugas-tugas </a:t>
            </a:r>
            <a:r>
              <a:rPr lang="id-ID" sz="2800" dirty="0"/>
              <a:t>seperti manajemen respon, penjadwalan </a:t>
            </a:r>
            <a:r>
              <a:rPr lang="id-ID" sz="2800" dirty="0" smtClean="0"/>
              <a:t>sales</a:t>
            </a:r>
            <a:r>
              <a:rPr lang="id-ID" sz="2800" dirty="0"/>
              <a:t>, menyediakan informasi terhadap calon pelanggan dan pelanggan</a:t>
            </a:r>
            <a:r>
              <a:rPr lang="id-ID" sz="2800" dirty="0" smtClean="0"/>
              <a:t>.</a:t>
            </a:r>
            <a:endParaRPr lang="id-ID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- Modul CRM 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4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493096"/>
          </a:xfrm>
        </p:spPr>
        <p:txBody>
          <a:bodyPr>
            <a:noAutofit/>
          </a:bodyPr>
          <a:lstStyle/>
          <a:p>
            <a:pPr fontAlgn="base">
              <a:spcBef>
                <a:spcPts val="1800"/>
              </a:spcBef>
            </a:pPr>
            <a:r>
              <a:rPr lang="id-ID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Service And Support</a:t>
            </a:r>
          </a:p>
          <a:p>
            <a:pPr lvl="1" fontAlgn="base">
              <a:spcBef>
                <a:spcPts val="1800"/>
              </a:spcBef>
            </a:pPr>
            <a:r>
              <a:rPr lang="id-ID" sz="2800" dirty="0" smtClean="0"/>
              <a:t>CRM membantu </a:t>
            </a:r>
            <a:r>
              <a:rPr lang="id-ID" sz="2800" dirty="0"/>
              <a:t>manajer </a:t>
            </a:r>
            <a:r>
              <a:rPr lang="id-ID" sz="2800" i="1" dirty="0"/>
              <a:t>customer service </a:t>
            </a:r>
            <a:r>
              <a:rPr lang="id-ID" sz="2800" dirty="0"/>
              <a:t>secara cepat </a:t>
            </a:r>
            <a:r>
              <a:rPr lang="id-ID" sz="2800" dirty="0">
                <a:solidFill>
                  <a:srgbClr val="C00000"/>
                </a:solidFill>
              </a:rPr>
              <a:t>membuat</a:t>
            </a:r>
            <a:r>
              <a:rPr lang="id-ID" sz="2800" dirty="0"/>
              <a:t>, </a:t>
            </a:r>
            <a:r>
              <a:rPr lang="id-ID" sz="2800" dirty="0">
                <a:solidFill>
                  <a:srgbClr val="C00000"/>
                </a:solidFill>
              </a:rPr>
              <a:t>menunjuk</a:t>
            </a:r>
            <a:r>
              <a:rPr lang="id-ID" sz="2800" dirty="0"/>
              <a:t>, dan </a:t>
            </a:r>
            <a:r>
              <a:rPr lang="id-ID" sz="2800" dirty="0">
                <a:solidFill>
                  <a:srgbClr val="C00000"/>
                </a:solidFill>
              </a:rPr>
              <a:t>mengelola permintaan </a:t>
            </a:r>
            <a:r>
              <a:rPr lang="id-ID" sz="2800" dirty="0"/>
              <a:t>layanan. </a:t>
            </a:r>
            <a:endParaRPr lang="id-ID" sz="2800" dirty="0" smtClean="0"/>
          </a:p>
          <a:p>
            <a:pPr lvl="1" fontAlgn="base">
              <a:spcBef>
                <a:spcPts val="1800"/>
              </a:spcBef>
            </a:pPr>
            <a:r>
              <a:rPr lang="id-ID" sz="2800" dirty="0" smtClean="0"/>
              <a:t>CRM membimbing </a:t>
            </a:r>
            <a:r>
              <a:rPr lang="id-ID" sz="2800" i="1" dirty="0"/>
              <a:t>representative customer service</a:t>
            </a:r>
            <a:r>
              <a:rPr lang="id-ID" sz="2800" dirty="0"/>
              <a:t> </a:t>
            </a:r>
            <a:r>
              <a:rPr lang="id-ID" sz="2800" dirty="0" smtClean="0"/>
              <a:t>didalam membantu </a:t>
            </a:r>
            <a:r>
              <a:rPr lang="id-ID" sz="2800" dirty="0"/>
              <a:t>pelanggan yang mempunyai problem dengan suatu </a:t>
            </a:r>
            <a:r>
              <a:rPr lang="id-ID" sz="2800" dirty="0" smtClean="0"/>
              <a:t>produk, </a:t>
            </a:r>
            <a:r>
              <a:rPr lang="id-ID" sz="2800" dirty="0"/>
              <a:t>dengan cara </a:t>
            </a:r>
            <a:r>
              <a:rPr lang="id-ID" sz="2800" dirty="0">
                <a:solidFill>
                  <a:srgbClr val="C00000"/>
                </a:solidFill>
              </a:rPr>
              <a:t>menyediakan data layanan yang relevan</a:t>
            </a:r>
            <a:r>
              <a:rPr lang="id-ID" sz="2800" dirty="0"/>
              <a:t> dan </a:t>
            </a:r>
            <a:r>
              <a:rPr lang="id-ID" sz="2800" dirty="0">
                <a:solidFill>
                  <a:srgbClr val="C00000"/>
                </a:solidFill>
              </a:rPr>
              <a:t>usulan</a:t>
            </a:r>
            <a:r>
              <a:rPr lang="id-ID" sz="2800" dirty="0"/>
              <a:t> bagi </a:t>
            </a:r>
            <a:r>
              <a:rPr lang="id-ID" sz="2800" dirty="0">
                <a:solidFill>
                  <a:srgbClr val="C00000"/>
                </a:solidFill>
              </a:rPr>
              <a:t>pemecahan </a:t>
            </a:r>
            <a:r>
              <a:rPr lang="id-ID" sz="2800" dirty="0" smtClean="0">
                <a:solidFill>
                  <a:srgbClr val="C00000"/>
                </a:solidFill>
              </a:rPr>
              <a:t>masalah.</a:t>
            </a:r>
            <a:endParaRPr lang="id-ID" sz="2800" dirty="0">
              <a:solidFill>
                <a:srgbClr val="C00000"/>
              </a:solidFill>
            </a:endParaRPr>
          </a:p>
          <a:p>
            <a:pPr fontAlgn="base">
              <a:spcBef>
                <a:spcPts val="1800"/>
              </a:spcBef>
            </a:pPr>
            <a:endParaRPr lang="id-ID" sz="28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7504" y="33265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- Modul CRM 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8363272" y="6309320"/>
            <a:ext cx="673224" cy="4023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291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 CRM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511256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id-ID" sz="2800" dirty="0" smtClean="0"/>
              <a:t>Meningkatkan </a:t>
            </a:r>
            <a:r>
              <a:rPr lang="id-ID" sz="2800" dirty="0"/>
              <a:t>Loyalitas Pelanggan; </a:t>
            </a:r>
            <a:endParaRPr lang="id-ID" sz="2800" dirty="0" smtClean="0"/>
          </a:p>
          <a:p>
            <a:pPr lvl="1">
              <a:spcBef>
                <a:spcPts val="1200"/>
              </a:spcBef>
            </a:pPr>
            <a:r>
              <a:rPr lang="id-ID" sz="2600" dirty="0" smtClean="0">
                <a:solidFill>
                  <a:srgbClr val="C00000"/>
                </a:solidFill>
              </a:rPr>
              <a:t>Konsistensi</a:t>
            </a:r>
            <a:r>
              <a:rPr lang="id-ID" sz="2600" dirty="0" smtClean="0"/>
              <a:t> </a:t>
            </a:r>
            <a:r>
              <a:rPr lang="id-ID" sz="2600" dirty="0"/>
              <a:t>dan </a:t>
            </a:r>
            <a:r>
              <a:rPr lang="id-ID" sz="2600" dirty="0" smtClean="0">
                <a:solidFill>
                  <a:srgbClr val="C00000"/>
                </a:solidFill>
              </a:rPr>
              <a:t>aksesibilitas </a:t>
            </a:r>
            <a:r>
              <a:rPr lang="id-ID" sz="2600" dirty="0">
                <a:solidFill>
                  <a:srgbClr val="C00000"/>
                </a:solidFill>
              </a:rPr>
              <a:t>informasi </a:t>
            </a:r>
            <a:r>
              <a:rPr lang="id-ID" sz="2600" dirty="0" smtClean="0"/>
              <a:t>tentang pelanggan  </a:t>
            </a:r>
            <a:r>
              <a:rPr lang="id-ID" sz="2600" dirty="0"/>
              <a:t>memungkinkan penjualan </a:t>
            </a:r>
            <a:r>
              <a:rPr lang="id-ID" sz="2600" dirty="0" smtClean="0"/>
              <a:t>&amp; </a:t>
            </a:r>
            <a:r>
              <a:rPr lang="id-ID" sz="2600" dirty="0"/>
              <a:t>pelayanan yang lebih </a:t>
            </a:r>
            <a:r>
              <a:rPr lang="id-ID" sz="2600" dirty="0" smtClean="0"/>
              <a:t>baik.</a:t>
            </a:r>
            <a:endParaRPr lang="id-ID" sz="2600" dirty="0"/>
          </a:p>
          <a:p>
            <a:pPr>
              <a:spcBef>
                <a:spcPts val="1200"/>
              </a:spcBef>
            </a:pPr>
            <a:r>
              <a:rPr lang="id-ID" sz="2800" dirty="0"/>
              <a:t>Mengurangi Biaya;  </a:t>
            </a:r>
            <a:endParaRPr lang="id-ID" sz="2800" dirty="0" smtClean="0"/>
          </a:p>
          <a:p>
            <a:pPr lvl="1">
              <a:spcBef>
                <a:spcPts val="1200"/>
              </a:spcBef>
            </a:pPr>
            <a:r>
              <a:rPr lang="id-ID" sz="2600" dirty="0" smtClean="0"/>
              <a:t>CRM memungkinkan </a:t>
            </a:r>
            <a:r>
              <a:rPr lang="id-ID" sz="2600" dirty="0"/>
              <a:t>penjualan </a:t>
            </a:r>
            <a:r>
              <a:rPr lang="id-ID" sz="2600" dirty="0" smtClean="0"/>
              <a:t>/ </a:t>
            </a:r>
            <a:r>
              <a:rPr lang="id-ID" sz="2600" dirty="0"/>
              <a:t>pelayanan dengan </a:t>
            </a:r>
            <a:r>
              <a:rPr lang="id-ID" sz="2600" dirty="0">
                <a:solidFill>
                  <a:srgbClr val="C00000"/>
                </a:solidFill>
              </a:rPr>
              <a:t>biaya lebih murah </a:t>
            </a:r>
            <a:r>
              <a:rPr lang="id-ID" sz="2600" dirty="0"/>
              <a:t>dalam </a:t>
            </a:r>
            <a:r>
              <a:rPr lang="id-ID" sz="2600" dirty="0" smtClean="0"/>
              <a:t>skema </a:t>
            </a:r>
            <a:r>
              <a:rPr lang="id-ID" sz="2600" dirty="0">
                <a:solidFill>
                  <a:srgbClr val="C00000"/>
                </a:solidFill>
              </a:rPr>
              <a:t>program pemasaran yang spesifik dan terfokus</a:t>
            </a:r>
            <a:r>
              <a:rPr lang="id-ID" sz="2600" dirty="0"/>
              <a:t>. Tertuju ke pelanggan yang tepat dan pada waktu yang tepat pula.</a:t>
            </a:r>
          </a:p>
          <a:p>
            <a:pPr>
              <a:spcBef>
                <a:spcPts val="1200"/>
              </a:spcBef>
            </a:pP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xmlns="" val="31981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MODUL 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268760"/>
            <a:ext cx="8568952" cy="430222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id-ID" sz="3200" dirty="0"/>
              <a:t>Modul Operasi</a:t>
            </a:r>
          </a:p>
          <a:p>
            <a:pPr marL="1077913" lvl="1" indent="-354013">
              <a:spcBef>
                <a:spcPts val="0"/>
              </a:spcBef>
              <a:spcAft>
                <a:spcPts val="0"/>
              </a:spcAft>
              <a:tabLst>
                <a:tab pos="982663" algn="l"/>
              </a:tabLst>
            </a:pPr>
            <a:r>
              <a:rPr lang="id-ID" sz="2800" i="1" dirty="0"/>
              <a:t>General </a:t>
            </a:r>
            <a:r>
              <a:rPr lang="id-ID" sz="2800" i="1" dirty="0" smtClean="0"/>
              <a:t>Logistics</a:t>
            </a:r>
          </a:p>
          <a:p>
            <a:pPr marL="1077913" lvl="1" indent="-354013">
              <a:spcBef>
                <a:spcPts val="0"/>
              </a:spcBef>
              <a:spcAft>
                <a:spcPts val="0"/>
              </a:spcAft>
              <a:tabLst>
                <a:tab pos="982663" algn="l"/>
              </a:tabLst>
            </a:pPr>
            <a:r>
              <a:rPr lang="id-ID" sz="2800" i="1" dirty="0" smtClean="0"/>
              <a:t>Sales </a:t>
            </a:r>
            <a:r>
              <a:rPr lang="id-ID" sz="2800" i="1" dirty="0"/>
              <a:t>and </a:t>
            </a:r>
            <a:r>
              <a:rPr lang="id-ID" sz="2800" i="1" dirty="0" smtClean="0"/>
              <a:t>Distribution</a:t>
            </a:r>
            <a:endParaRPr lang="id-ID" sz="2800" i="1" dirty="0"/>
          </a:p>
          <a:p>
            <a:pPr marL="1077913" lvl="1" indent="-354013">
              <a:spcBef>
                <a:spcPts val="0"/>
              </a:spcBef>
              <a:spcAft>
                <a:spcPts val="0"/>
              </a:spcAft>
              <a:tabLst>
                <a:tab pos="982663" algn="l"/>
              </a:tabLst>
            </a:pPr>
            <a:r>
              <a:rPr lang="id-ID" sz="2800" i="1" dirty="0" smtClean="0"/>
              <a:t>Materials Management</a:t>
            </a:r>
            <a:endParaRPr lang="id-ID" sz="2800" i="1" dirty="0"/>
          </a:p>
          <a:p>
            <a:pPr marL="1077913" lvl="1" indent="-354013">
              <a:spcBef>
                <a:spcPts val="0"/>
              </a:spcBef>
              <a:spcAft>
                <a:spcPts val="0"/>
              </a:spcAft>
              <a:tabLst>
                <a:tab pos="982663" algn="l"/>
              </a:tabLst>
            </a:pPr>
            <a:r>
              <a:rPr lang="id-ID" sz="2800" i="1" dirty="0" smtClean="0"/>
              <a:t>Quality Management</a:t>
            </a:r>
            <a:endParaRPr lang="id-ID" sz="2800" i="1" dirty="0"/>
          </a:p>
          <a:p>
            <a:pPr marL="1077913" lvl="1" indent="-354013">
              <a:spcBef>
                <a:spcPts val="0"/>
              </a:spcBef>
              <a:spcAft>
                <a:spcPts val="0"/>
              </a:spcAft>
              <a:tabLst>
                <a:tab pos="982663" algn="l"/>
              </a:tabLst>
            </a:pPr>
            <a:r>
              <a:rPr lang="id-ID" sz="2800" i="1" dirty="0" smtClean="0"/>
              <a:t>Customer Service</a:t>
            </a:r>
          </a:p>
          <a:p>
            <a:pPr marL="1077913" lvl="1" indent="-354013">
              <a:spcBef>
                <a:spcPts val="0"/>
              </a:spcBef>
              <a:spcAft>
                <a:spcPts val="0"/>
              </a:spcAft>
              <a:tabLst>
                <a:tab pos="982663" algn="l"/>
              </a:tabLst>
            </a:pPr>
            <a:r>
              <a:rPr lang="id-ID" sz="2800" i="1" dirty="0" smtClean="0"/>
              <a:t>Production </a:t>
            </a:r>
            <a:r>
              <a:rPr lang="id-ID" sz="2800" i="1" dirty="0"/>
              <a:t>Planning and </a:t>
            </a:r>
            <a:r>
              <a:rPr lang="id-ID" sz="2800" i="1" dirty="0" smtClean="0"/>
              <a:t>Control</a:t>
            </a:r>
          </a:p>
          <a:p>
            <a:pPr marL="1077913" lvl="1" indent="-354013">
              <a:spcBef>
                <a:spcPts val="0"/>
              </a:spcBef>
              <a:spcAft>
                <a:spcPts val="0"/>
              </a:spcAft>
              <a:tabLst>
                <a:tab pos="982663" algn="l"/>
              </a:tabLst>
            </a:pPr>
            <a:r>
              <a:rPr lang="id-ID" sz="2800" i="1" dirty="0" smtClean="0"/>
              <a:t>Project System</a:t>
            </a:r>
            <a:endParaRPr lang="id-ID" sz="2800" i="1" dirty="0"/>
          </a:p>
          <a:p>
            <a:pPr marL="1077913" lvl="1" indent="-354013">
              <a:spcBef>
                <a:spcPts val="0"/>
              </a:spcBef>
              <a:spcAft>
                <a:spcPts val="0"/>
              </a:spcAft>
              <a:tabLst>
                <a:tab pos="982663" algn="l"/>
              </a:tabLst>
            </a:pPr>
            <a:r>
              <a:rPr lang="id-ID" sz="2800" i="1" dirty="0" smtClean="0"/>
              <a:t>Environment </a:t>
            </a:r>
            <a:r>
              <a:rPr lang="id-ID" sz="2800" i="1" dirty="0"/>
              <a:t>Management</a:t>
            </a:r>
          </a:p>
          <a:p>
            <a:pPr marL="639763" indent="-457200" defTabSz="4325938"/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xmlns="" val="35941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41168"/>
          </a:xfrm>
        </p:spPr>
        <p:txBody>
          <a:bodyPr>
            <a:noAutofit/>
          </a:bodyPr>
          <a:lstStyle/>
          <a:p>
            <a:pPr marL="182880" lvl="1">
              <a:spcBef>
                <a:spcPts val="1200"/>
              </a:spcBef>
            </a:pPr>
            <a:r>
              <a:rPr lang="id-ID" sz="2800" dirty="0"/>
              <a:t>Meningkatkan Efisiensi Operasional; </a:t>
            </a:r>
            <a:endParaRPr lang="id-ID" sz="2800" dirty="0" smtClean="0"/>
          </a:p>
          <a:p>
            <a:pPr marL="457200" lvl="2">
              <a:spcBef>
                <a:spcPts val="1200"/>
              </a:spcBef>
            </a:pPr>
            <a:r>
              <a:rPr lang="id-ID" sz="2400" dirty="0" smtClean="0"/>
              <a:t>Otomasi </a:t>
            </a:r>
            <a:r>
              <a:rPr lang="id-ID" sz="2400" dirty="0"/>
              <a:t>penjualan dan proses layanan dapat </a:t>
            </a:r>
            <a:r>
              <a:rPr lang="id-ID" sz="2400" dirty="0">
                <a:solidFill>
                  <a:srgbClr val="C00000"/>
                </a:solidFill>
              </a:rPr>
              <a:t>mengurangi resiko turunnya kualitas pelayanan</a:t>
            </a:r>
            <a:r>
              <a:rPr lang="id-ID" sz="2400" dirty="0"/>
              <a:t> dan mengurangi beban </a:t>
            </a:r>
            <a:r>
              <a:rPr lang="id-ID" sz="2400" i="1" dirty="0" smtClean="0"/>
              <a:t>cashflow</a:t>
            </a:r>
            <a:r>
              <a:rPr lang="id-ID" sz="2400" dirty="0" smtClean="0"/>
              <a:t>.</a:t>
            </a:r>
          </a:p>
          <a:p>
            <a:pPr marL="457200" lvl="2">
              <a:spcBef>
                <a:spcPts val="1200"/>
              </a:spcBef>
            </a:pPr>
            <a:r>
              <a:rPr lang="id-ID" sz="2400" dirty="0" smtClean="0"/>
              <a:t>Penggunaan </a:t>
            </a:r>
            <a:r>
              <a:rPr lang="id-ID" sz="2400" dirty="0"/>
              <a:t>teknologi </a:t>
            </a:r>
            <a:r>
              <a:rPr lang="id-ID" sz="2400" i="1" dirty="0"/>
              <a:t>web</a:t>
            </a:r>
            <a:r>
              <a:rPr lang="id-ID" sz="2400" dirty="0"/>
              <a:t> dan </a:t>
            </a:r>
            <a:r>
              <a:rPr lang="id-ID" sz="2400" i="1" dirty="0"/>
              <a:t>call center </a:t>
            </a:r>
            <a:r>
              <a:rPr lang="id-ID" sz="2400" dirty="0"/>
              <a:t>misalnya, akan </a:t>
            </a:r>
            <a:r>
              <a:rPr lang="id-ID" sz="2400" dirty="0">
                <a:solidFill>
                  <a:srgbClr val="C00000"/>
                </a:solidFill>
              </a:rPr>
              <a:t>mengurangi hambatan birokrasi </a:t>
            </a:r>
            <a:r>
              <a:rPr lang="id-ID" sz="2400" dirty="0"/>
              <a:t>dan biaya serta proses administratif yang mungkin timbul. </a:t>
            </a:r>
          </a:p>
          <a:p>
            <a:pPr>
              <a:spcBef>
                <a:spcPts val="1200"/>
              </a:spcBef>
            </a:pPr>
            <a:r>
              <a:rPr lang="id-ID" sz="2800" dirty="0" smtClean="0"/>
              <a:t>Peningkatan </a:t>
            </a:r>
            <a:r>
              <a:rPr lang="id-ID" sz="2800" i="1" dirty="0"/>
              <a:t>Time to Market</a:t>
            </a:r>
            <a:r>
              <a:rPr lang="id-ID" sz="2800" dirty="0"/>
              <a:t>;  </a:t>
            </a:r>
            <a:endParaRPr lang="id-ID" sz="2800" dirty="0" smtClean="0"/>
          </a:p>
          <a:p>
            <a:pPr lvl="1">
              <a:spcBef>
                <a:spcPts val="1200"/>
              </a:spcBef>
            </a:pPr>
            <a:r>
              <a:rPr lang="id-ID" sz="2400" dirty="0" smtClean="0"/>
              <a:t>Aplikasi </a:t>
            </a:r>
            <a:r>
              <a:rPr lang="id-ID" sz="2400" dirty="0"/>
              <a:t>CRM memungkinkan membawa produk ke pasar dengan lebih cepat dengan informasi pelanggan yang lebih baik, adanya </a:t>
            </a:r>
            <a:r>
              <a:rPr lang="id-ID" sz="2400" dirty="0">
                <a:solidFill>
                  <a:srgbClr val="C00000"/>
                </a:solidFill>
              </a:rPr>
              <a:t>data trend pembelian </a:t>
            </a:r>
            <a:r>
              <a:rPr lang="id-ID" sz="2400" dirty="0"/>
              <a:t>oleh pelanggan</a:t>
            </a:r>
            <a:r>
              <a:rPr lang="id-ID" sz="2400" dirty="0" smtClean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37582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5069160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id-ID" sz="2800" dirty="0" smtClean="0"/>
              <a:t>Peningkatan </a:t>
            </a:r>
            <a:r>
              <a:rPr lang="id-ID" sz="2800" dirty="0"/>
              <a:t>Pendapatan;  </a:t>
            </a:r>
            <a:endParaRPr lang="id-ID" sz="2800" dirty="0" smtClean="0"/>
          </a:p>
          <a:p>
            <a:pPr lvl="1">
              <a:spcBef>
                <a:spcPts val="1800"/>
              </a:spcBef>
            </a:pPr>
            <a:r>
              <a:rPr lang="id-ID" sz="2400" dirty="0" smtClean="0"/>
              <a:t>Dengan </a:t>
            </a:r>
            <a:r>
              <a:rPr lang="id-ID" sz="2400" dirty="0"/>
              <a:t>aplikasi CRM, perusahaan dapat melakukan penjualan dan pelayanan melalui </a:t>
            </a:r>
            <a:r>
              <a:rPr lang="id-ID" sz="2400" dirty="0">
                <a:solidFill>
                  <a:srgbClr val="C00000"/>
                </a:solidFill>
              </a:rPr>
              <a:t>website</a:t>
            </a:r>
            <a:r>
              <a:rPr lang="id-ID" sz="2400" dirty="0"/>
              <a:t> sehingga peluang dari </a:t>
            </a:r>
            <a:r>
              <a:rPr lang="id-ID" sz="2400" dirty="0">
                <a:solidFill>
                  <a:srgbClr val="C00000"/>
                </a:solidFill>
              </a:rPr>
              <a:t>penjualan secara global </a:t>
            </a:r>
            <a:r>
              <a:rPr lang="id-ID" sz="2400" dirty="0"/>
              <a:t>tanpa perlu menyediakan upaya khusus untuk mendukung penjualan dan pelayanan tersebut</a:t>
            </a:r>
            <a:r>
              <a:rPr lang="id-ID" sz="2400" dirty="0" smtClean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320462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id-ID" dirty="0" smtClean="0"/>
              <a:t>CRM </a:t>
            </a:r>
            <a:r>
              <a:rPr lang="id-ID" dirty="0"/>
              <a:t>membantu perusahaan untuk </a:t>
            </a:r>
            <a:r>
              <a:rPr lang="id-ID" dirty="0">
                <a:solidFill>
                  <a:srgbClr val="C00000"/>
                </a:solidFill>
              </a:rPr>
              <a:t>mengembangkan produk baru</a:t>
            </a:r>
            <a:r>
              <a:rPr lang="id-ID" dirty="0"/>
              <a:t> berdasarkan pengetahuan yang lengkap tentang </a:t>
            </a:r>
            <a:r>
              <a:rPr lang="id-ID" dirty="0">
                <a:solidFill>
                  <a:srgbClr val="C00000"/>
                </a:solidFill>
              </a:rPr>
              <a:t>keinginan pelanggan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dinamika pasar </a:t>
            </a:r>
            <a:r>
              <a:rPr lang="id-ID" dirty="0"/>
              <a:t>dan </a:t>
            </a:r>
            <a:r>
              <a:rPr lang="id-ID" dirty="0">
                <a:solidFill>
                  <a:srgbClr val="C00000"/>
                </a:solidFill>
              </a:rPr>
              <a:t>pesaing</a:t>
            </a:r>
            <a:r>
              <a:rPr lang="id-ID" dirty="0"/>
              <a:t> dengan cara:</a:t>
            </a:r>
          </a:p>
          <a:p>
            <a:pPr lvl="1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Menjaga pelanggan </a:t>
            </a:r>
            <a:r>
              <a:rPr lang="id-ID" sz="2400" dirty="0"/>
              <a:t>yang sudah ada</a:t>
            </a:r>
          </a:p>
          <a:p>
            <a:pPr lvl="1">
              <a:spcBef>
                <a:spcPts val="1200"/>
              </a:spcBef>
            </a:pPr>
            <a:r>
              <a:rPr lang="id-ID" sz="2400" dirty="0"/>
              <a:t>Menarik </a:t>
            </a:r>
            <a:r>
              <a:rPr lang="id-ID" sz="2400" dirty="0">
                <a:solidFill>
                  <a:srgbClr val="C00000"/>
                </a:solidFill>
              </a:rPr>
              <a:t>pelanggan baru</a:t>
            </a:r>
          </a:p>
          <a:p>
            <a:pPr lvl="1">
              <a:spcBef>
                <a:spcPts val="1200"/>
              </a:spcBef>
            </a:pPr>
            <a:r>
              <a:rPr lang="id-ID" sz="2400" i="1" dirty="0"/>
              <a:t>Cross Selling</a:t>
            </a:r>
            <a:r>
              <a:rPr lang="id-ID" sz="2400" dirty="0"/>
              <a:t>: </a:t>
            </a:r>
            <a:r>
              <a:rPr lang="id-ID" sz="2400" dirty="0">
                <a:solidFill>
                  <a:srgbClr val="C00000"/>
                </a:solidFill>
              </a:rPr>
              <a:t>menjual produk lain </a:t>
            </a:r>
            <a:r>
              <a:rPr lang="id-ID" sz="2400" dirty="0"/>
              <a:t>yang mungkin dibutuhkan pelanggan berdasarkan pembeliannya</a:t>
            </a:r>
          </a:p>
          <a:p>
            <a:pPr lvl="1">
              <a:spcBef>
                <a:spcPts val="1200"/>
              </a:spcBef>
            </a:pPr>
            <a:r>
              <a:rPr lang="id-ID" sz="2400" i="1" dirty="0"/>
              <a:t>Upgrading</a:t>
            </a:r>
            <a:r>
              <a:rPr lang="id-ID" sz="2400" dirty="0"/>
              <a:t>: menawarkan </a:t>
            </a:r>
            <a:r>
              <a:rPr lang="id-ID" sz="2400" dirty="0">
                <a:solidFill>
                  <a:srgbClr val="C00000"/>
                </a:solidFill>
              </a:rPr>
              <a:t>status pelanggan </a:t>
            </a:r>
            <a:r>
              <a:rPr lang="id-ID" sz="2400" dirty="0"/>
              <a:t>yang lebih tinggi (</a:t>
            </a:r>
            <a:r>
              <a:rPr lang="id-ID" sz="2400" i="1" dirty="0"/>
              <a:t>gold </a:t>
            </a:r>
            <a:r>
              <a:rPr lang="id-ID" sz="2400" i="1" dirty="0" smtClean="0"/>
              <a:t>card  </a:t>
            </a:r>
            <a:r>
              <a:rPr lang="id-ID" sz="2400" dirty="0" smtClean="0"/>
              <a:t>vs  </a:t>
            </a:r>
            <a:r>
              <a:rPr lang="id-ID" sz="2400" i="1" dirty="0"/>
              <a:t>silver card</a:t>
            </a:r>
            <a:r>
              <a:rPr lang="id-ID" sz="2400" dirty="0"/>
              <a:t>)</a:t>
            </a:r>
          </a:p>
          <a:p>
            <a:pPr marL="0" indent="0">
              <a:spcBef>
                <a:spcPts val="1200"/>
              </a:spcBef>
              <a:buNone/>
            </a:pPr>
            <a:endParaRPr lang="id-ID" dirty="0"/>
          </a:p>
          <a:p>
            <a:pPr>
              <a:spcBef>
                <a:spcPts val="1200"/>
              </a:spcBef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9312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Manfaat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pPr lvl="1">
              <a:spcBef>
                <a:spcPts val="1200"/>
              </a:spcBef>
            </a:pPr>
            <a:r>
              <a:rPr lang="id-ID" sz="2400" dirty="0" smtClean="0">
                <a:solidFill>
                  <a:srgbClr val="C00000"/>
                </a:solidFill>
              </a:rPr>
              <a:t>Identifikasi </a:t>
            </a:r>
            <a:r>
              <a:rPr lang="id-ID" sz="2400" dirty="0">
                <a:solidFill>
                  <a:srgbClr val="C00000"/>
                </a:solidFill>
              </a:rPr>
              <a:t>kebiasaan pelanggan </a:t>
            </a:r>
            <a:r>
              <a:rPr lang="id-ID" sz="2400" dirty="0"/>
              <a:t>untuk menghindari penipuan</a:t>
            </a:r>
          </a:p>
          <a:p>
            <a:pPr lvl="1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Mengurangi resiko operasional </a:t>
            </a:r>
            <a:r>
              <a:rPr lang="id-ID" sz="2400" dirty="0"/>
              <a:t>karena data pelanggan tersimpan dalam satu </a:t>
            </a:r>
            <a:r>
              <a:rPr lang="id-ID" sz="2400" dirty="0" smtClean="0"/>
              <a:t>sistem</a:t>
            </a:r>
            <a:endParaRPr lang="id-ID" sz="2400" dirty="0"/>
          </a:p>
          <a:p>
            <a:pPr lvl="1">
              <a:spcBef>
                <a:spcPts val="1200"/>
              </a:spcBef>
            </a:pPr>
            <a:r>
              <a:rPr lang="id-ID" sz="2400" dirty="0">
                <a:solidFill>
                  <a:srgbClr val="C00000"/>
                </a:solidFill>
              </a:rPr>
              <a:t>Respon</a:t>
            </a:r>
            <a:r>
              <a:rPr lang="id-ID" sz="2400" dirty="0"/>
              <a:t> yang lebih </a:t>
            </a:r>
            <a:r>
              <a:rPr lang="id-ID" sz="2400" dirty="0">
                <a:solidFill>
                  <a:srgbClr val="C00000"/>
                </a:solidFill>
              </a:rPr>
              <a:t>cepat</a:t>
            </a:r>
            <a:r>
              <a:rPr lang="id-ID" sz="2400" dirty="0"/>
              <a:t> ke pelanggan</a:t>
            </a:r>
          </a:p>
          <a:p>
            <a:pPr lvl="1">
              <a:spcBef>
                <a:spcPts val="1200"/>
              </a:spcBef>
            </a:pPr>
            <a:r>
              <a:rPr lang="id-ID" sz="2400" dirty="0"/>
              <a:t>Meningkatkan </a:t>
            </a:r>
            <a:r>
              <a:rPr lang="id-ID" sz="2400" dirty="0">
                <a:solidFill>
                  <a:srgbClr val="C00000"/>
                </a:solidFill>
              </a:rPr>
              <a:t>efisiensi </a:t>
            </a:r>
            <a:r>
              <a:rPr lang="id-ID" sz="2400" dirty="0"/>
              <a:t>karena otomasi proses</a:t>
            </a:r>
          </a:p>
          <a:p>
            <a:pPr lvl="1">
              <a:spcBef>
                <a:spcPts val="1200"/>
              </a:spcBef>
            </a:pPr>
            <a:r>
              <a:rPr lang="id-ID" sz="2400" dirty="0"/>
              <a:t>Meningkatkan </a:t>
            </a:r>
            <a:r>
              <a:rPr lang="id-ID" sz="2400" dirty="0">
                <a:solidFill>
                  <a:srgbClr val="C00000"/>
                </a:solidFill>
              </a:rPr>
              <a:t>kemampuan melihat dan mendapatkan peluang</a:t>
            </a:r>
          </a:p>
          <a:p>
            <a:pPr marL="0" indent="0">
              <a:spcBef>
                <a:spcPts val="1200"/>
              </a:spcBef>
              <a:buNone/>
            </a:pPr>
            <a:endParaRPr lang="id-ID" sz="2800" dirty="0"/>
          </a:p>
          <a:p>
            <a:pPr>
              <a:spcBef>
                <a:spcPts val="1200"/>
              </a:spcBef>
            </a:pPr>
            <a:endParaRPr lang="id-ID" sz="2800" dirty="0"/>
          </a:p>
        </p:txBody>
      </p:sp>
      <p:sp>
        <p:nvSpPr>
          <p:cNvPr id="4" name="Flowchart: Punched Tape 3"/>
          <p:cNvSpPr/>
          <p:nvPr/>
        </p:nvSpPr>
        <p:spPr>
          <a:xfrm>
            <a:off x="8363272" y="6309320"/>
            <a:ext cx="673224" cy="4023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217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768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mengimplementasikan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id-ID" sz="2800" dirty="0" smtClean="0"/>
              <a:t>t</a:t>
            </a:r>
            <a:r>
              <a:rPr lang="en-US" sz="2800" dirty="0" err="1" smtClean="0"/>
              <a:t>rategi</a:t>
            </a:r>
            <a:r>
              <a:rPr lang="en-US" sz="2800" dirty="0" smtClean="0"/>
              <a:t> </a:t>
            </a:r>
            <a:r>
              <a:rPr lang="en-US" sz="2800" dirty="0"/>
              <a:t>CRM, </a:t>
            </a:r>
            <a:r>
              <a:rPr lang="en-US" sz="2800" dirty="0" err="1"/>
              <a:t>diperlukan</a:t>
            </a:r>
            <a:r>
              <a:rPr lang="en-US" sz="2800" dirty="0"/>
              <a:t> </a:t>
            </a:r>
            <a:r>
              <a:rPr lang="en-US" sz="2800" dirty="0" err="1"/>
              <a:t>setidaknya</a:t>
            </a:r>
            <a:r>
              <a:rPr lang="en-US" sz="2800" dirty="0"/>
              <a:t>  3 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kunci</a:t>
            </a:r>
            <a:r>
              <a:rPr lang="en-US" sz="2800" dirty="0"/>
              <a:t>, </a:t>
            </a:r>
            <a:r>
              <a:rPr lang="en-US" sz="2800" dirty="0" err="1"/>
              <a:t>yaitu</a:t>
            </a:r>
            <a:r>
              <a:rPr lang="en-US" sz="2800" dirty="0"/>
              <a:t> :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Orang-orang yang </a:t>
            </a:r>
            <a:r>
              <a:rPr lang="en-US" sz="2800" dirty="0" err="1"/>
              <a:t>profesional</a:t>
            </a:r>
            <a:r>
              <a:rPr lang="en-US" sz="2800" dirty="0"/>
              <a:t> (</a:t>
            </a:r>
            <a:r>
              <a:rPr lang="en-US" sz="2800" dirty="0" err="1"/>
              <a:t>kualifikasi</a:t>
            </a:r>
            <a:r>
              <a:rPr lang="en-US" sz="2800" dirty="0"/>
              <a:t> </a:t>
            </a:r>
            <a:r>
              <a:rPr lang="en-US" sz="2800" dirty="0" err="1"/>
              <a:t>memadai</a:t>
            </a:r>
            <a:r>
              <a:rPr lang="en-US" sz="2800" dirty="0"/>
              <a:t>)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Proses yang </a:t>
            </a:r>
            <a:r>
              <a:rPr lang="en-US" sz="2800" dirty="0" err="1"/>
              <a:t>didesain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 err="1"/>
              <a:t>Teknologi</a:t>
            </a:r>
            <a:r>
              <a:rPr lang="en-US" sz="2800" dirty="0"/>
              <a:t> yang </a:t>
            </a:r>
            <a:r>
              <a:rPr lang="en-US" sz="2800" dirty="0" err="1"/>
              <a:t>memadai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156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monread.ie/wp-content/uploads/2013/10/crm-automation-saves-time-drives-reven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941" y="2577904"/>
            <a:ext cx="3352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825" y="3645024"/>
            <a:ext cx="2837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Kesiapan dari </a:t>
            </a:r>
            <a:r>
              <a:rPr lang="id-ID" sz="2000" b="1" dirty="0"/>
              <a:t>sisi pengetahuan dan keterampilan. </a:t>
            </a:r>
          </a:p>
          <a:p>
            <a:pPr algn="ctr"/>
            <a:r>
              <a:rPr lang="id-ID" sz="2000" b="1" dirty="0"/>
              <a:t>Perusahaan mengadakan pelatihan dan proses belajar yang membuat karyawan lebih siap dalam proses implementasi CRM</a:t>
            </a:r>
            <a:r>
              <a:rPr lang="id-ID" sz="2000" b="1" dirty="0" smtClean="0"/>
              <a:t>.</a:t>
            </a:r>
            <a:endParaRPr lang="id-ID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61903" y="3429000"/>
            <a:ext cx="294660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fontAlgn="base">
              <a:spcBef>
                <a:spcPts val="1200"/>
              </a:spcBef>
            </a:pPr>
            <a:r>
              <a:rPr lang="id-ID" sz="2000" b="1" dirty="0" smtClean="0"/>
              <a:t>Proses layanan </a:t>
            </a:r>
            <a:r>
              <a:rPr lang="id-ID" sz="2000" b="1" dirty="0"/>
              <a:t>pelanggan menjadi sistem yang harus dijalankan oleh seluruh karyawan</a:t>
            </a:r>
            <a:r>
              <a:rPr lang="id-ID" sz="2000" b="1" dirty="0" smtClean="0"/>
              <a:t>.</a:t>
            </a:r>
          </a:p>
          <a:p>
            <a:pPr marL="0" lvl="2" algn="ctr" fontAlgn="base">
              <a:spcBef>
                <a:spcPts val="1200"/>
              </a:spcBef>
            </a:pPr>
            <a:r>
              <a:rPr lang="id-ID" sz="2000" b="1" dirty="0" smtClean="0"/>
              <a:t>Perusahaan mendefinisikan  </a:t>
            </a:r>
            <a:r>
              <a:rPr lang="id-ID" sz="2000" b="1" dirty="0"/>
              <a:t>aturan yang jelas tentang bagaimana melayani </a:t>
            </a:r>
            <a:r>
              <a:rPr lang="id-ID" sz="2000" b="1" dirty="0" smtClean="0"/>
              <a:t>pelanggan.</a:t>
            </a:r>
            <a:endParaRPr lang="id-ID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95737" y="1484784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/>
              <a:t>Penguasaan, penyimpanan, peningkatan, perawatan, </a:t>
            </a:r>
            <a:r>
              <a:rPr lang="id-ID" sz="2000" b="1" dirty="0" smtClean="0"/>
              <a:t>pendistribusian </a:t>
            </a:r>
            <a:r>
              <a:rPr lang="id-ID" sz="2000" b="1" dirty="0"/>
              <a:t>dan penggunaan informasi pelanggan</a:t>
            </a:r>
          </a:p>
        </p:txBody>
      </p:sp>
      <p:sp>
        <p:nvSpPr>
          <p:cNvPr id="8" name="Flowchart: Punched Tape 7"/>
          <p:cNvSpPr/>
          <p:nvPr/>
        </p:nvSpPr>
        <p:spPr>
          <a:xfrm>
            <a:off x="8363272" y="6309320"/>
            <a:ext cx="673224" cy="40233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834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ja-JP" sz="2800" dirty="0" err="1">
                <a:ea typeface="ＭＳ Ｐゴシック" charset="-128"/>
              </a:rPr>
              <a:t>Implementasi</a:t>
            </a:r>
            <a:r>
              <a:rPr lang="en-US" altLang="ja-JP" sz="2800" dirty="0">
                <a:ea typeface="ＭＳ Ｐゴシック" charset="-128"/>
              </a:rPr>
              <a:t> CRM</a:t>
            </a:r>
            <a:r>
              <a:rPr lang="en-US" sz="2800" dirty="0"/>
              <a:t> </a:t>
            </a:r>
            <a:r>
              <a:rPr lang="en-US" sz="2800" dirty="0" err="1"/>
              <a:t>setidaknya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elemen-elemen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  <a:endParaRPr lang="id-ID" sz="2800" dirty="0" smtClean="0"/>
          </a:p>
          <a:p>
            <a:pPr>
              <a:spcBef>
                <a:spcPts val="1200"/>
              </a:spcBef>
            </a:pP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Otomatisasi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pemasaran</a:t>
            </a:r>
            <a:endParaRPr lang="id-ID" altLang="ja-JP" sz="2800" dirty="0" smtClean="0">
              <a:ea typeface="ＭＳ Ｐゴシック" charset="-128"/>
            </a:endParaRPr>
          </a:p>
          <a:p>
            <a:pPr lvl="1">
              <a:spcBef>
                <a:spcPts val="1200"/>
              </a:spcBef>
            </a:pPr>
            <a:r>
              <a:rPr lang="en-US" altLang="ja-JP" dirty="0" err="1" smtClean="0">
                <a:ea typeface="ＭＳ Ｐゴシック" charset="-128"/>
              </a:rPr>
              <a:t>pemasaran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dapat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dilakukan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secara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 smtClean="0">
                <a:ea typeface="ＭＳ Ｐゴシック" charset="-128"/>
              </a:rPr>
              <a:t>otomatis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tanpa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perlu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bertransaksi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langsung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antara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i="1" dirty="0">
                <a:ea typeface="ＭＳ Ｐゴシック" charset="-128"/>
              </a:rPr>
              <a:t>customer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dengan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 smtClean="0">
                <a:ea typeface="ＭＳ Ｐゴシック" charset="-128"/>
              </a:rPr>
              <a:t>produsen</a:t>
            </a:r>
            <a:r>
              <a:rPr lang="id-ID" altLang="ja-JP" dirty="0" smtClean="0">
                <a:ea typeface="ＭＳ Ｐゴシック" charset="-128"/>
              </a:rPr>
              <a:t>, a</a:t>
            </a:r>
            <a:r>
              <a:rPr lang="en-US" altLang="ja-JP" dirty="0" smtClean="0">
                <a:ea typeface="ＭＳ Ｐゴシック" charset="-128"/>
              </a:rPr>
              <a:t>tau </a:t>
            </a:r>
            <a:r>
              <a:rPr lang="en-US" altLang="ja-JP" dirty="0" err="1">
                <a:ea typeface="ＭＳ Ｐゴシック" charset="-128"/>
              </a:rPr>
              <a:t>cara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pembayaran</a:t>
            </a:r>
            <a:r>
              <a:rPr lang="en-US" altLang="ja-JP" dirty="0">
                <a:ea typeface="ＭＳ Ｐゴシック" charset="-128"/>
              </a:rPr>
              <a:t> yang </a:t>
            </a:r>
            <a:r>
              <a:rPr lang="en-US" altLang="ja-JP" dirty="0" err="1">
                <a:ea typeface="ＭＳ Ｐゴシック" charset="-128"/>
              </a:rPr>
              <a:t>tidak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perlu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langsung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membawa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uang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i="1" dirty="0">
                <a:ea typeface="ＭＳ Ｐゴシック" charset="-128"/>
              </a:rPr>
              <a:t>cash</a:t>
            </a:r>
            <a:r>
              <a:rPr lang="en-US" altLang="ja-JP" dirty="0">
                <a:ea typeface="ＭＳ Ｐゴシック" charset="-128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altLang="ja-JP" sz="2800" dirty="0" err="1">
                <a:solidFill>
                  <a:srgbClr val="C00000"/>
                </a:solidFill>
                <a:ea typeface="ＭＳ Ｐゴシック" charset="-128"/>
              </a:rPr>
              <a:t>Pusat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ea typeface="ＭＳ Ｐゴシック" charset="-128"/>
              </a:rPr>
              <a:t>pelayanan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 (</a:t>
            </a:r>
            <a:r>
              <a:rPr lang="en-US" altLang="ja-JP" sz="2800" i="1" dirty="0">
                <a:solidFill>
                  <a:srgbClr val="C00000"/>
                </a:solidFill>
                <a:ea typeface="ＭＳ Ｐゴシック" charset="-128"/>
              </a:rPr>
              <a:t>Call Center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)</a:t>
            </a:r>
            <a:endParaRPr lang="id-ID" altLang="ja-JP" sz="2800" dirty="0" smtClean="0">
              <a:solidFill>
                <a:srgbClr val="C00000"/>
              </a:solidFill>
              <a:ea typeface="ＭＳ Ｐゴシック" charset="-128"/>
            </a:endParaRPr>
          </a:p>
          <a:p>
            <a:pPr lvl="1">
              <a:spcBef>
                <a:spcPts val="1200"/>
              </a:spcBef>
            </a:pPr>
            <a:r>
              <a:rPr lang="en-US" altLang="ja-JP" dirty="0" err="1" smtClean="0">
                <a:ea typeface="ＭＳ Ｐゴシック" charset="-128"/>
              </a:rPr>
              <a:t>fungsinya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antara</a:t>
            </a:r>
            <a:r>
              <a:rPr lang="en-US" altLang="ja-JP" dirty="0">
                <a:ea typeface="ＭＳ Ｐゴシック" charset="-128"/>
              </a:rPr>
              <a:t> lain </a:t>
            </a:r>
            <a:r>
              <a:rPr lang="en-US" altLang="ja-JP" dirty="0" err="1">
                <a:ea typeface="ＭＳ Ｐゴシック" charset="-128"/>
              </a:rPr>
              <a:t>untuk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mengetahui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kebiasaan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konsumen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err="1">
                <a:ea typeface="ＭＳ Ｐゴシック" charset="-128"/>
              </a:rPr>
              <a:t>menerima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keluhan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dari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para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pelanggan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sehingga</a:t>
            </a:r>
            <a:r>
              <a:rPr lang="en-US" altLang="ja-JP" dirty="0">
                <a:ea typeface="ＭＳ Ｐゴシック" charset="-128"/>
              </a:rPr>
              <a:t> data </a:t>
            </a:r>
            <a:r>
              <a:rPr lang="en-US" altLang="ja-JP" dirty="0" err="1">
                <a:ea typeface="ＭＳ Ｐゴシック" charset="-128"/>
              </a:rPr>
              <a:t>tersebut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bisa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digunakan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untuk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memperbaiki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kualitas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pelayanan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produknya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serta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mengumpulkan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i="1" dirty="0">
                <a:ea typeface="ＭＳ Ｐゴシック" charset="-128"/>
              </a:rPr>
              <a:t>customer history</a:t>
            </a:r>
            <a:r>
              <a:rPr lang="en-US" altLang="ja-JP" dirty="0" smtClean="0">
                <a:ea typeface="ＭＳ Ｐゴシック" charset="-128"/>
              </a:rPr>
              <a:t>.</a:t>
            </a:r>
            <a:endParaRPr lang="en-US" altLang="ja-JP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435280" cy="1873125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ja-JP" sz="2800" dirty="0" err="1">
                <a:ea typeface="ＭＳ Ｐゴシック" charset="-128"/>
              </a:rPr>
              <a:t>Implementasi</a:t>
            </a:r>
            <a:r>
              <a:rPr lang="en-US" altLang="ja-JP" sz="2800" dirty="0">
                <a:ea typeface="ＭＳ Ｐゴシック" charset="-128"/>
              </a:rPr>
              <a:t> CRM</a:t>
            </a:r>
            <a:r>
              <a:rPr lang="en-US" sz="2800" dirty="0"/>
              <a:t> </a:t>
            </a:r>
            <a:r>
              <a:rPr lang="id-ID" sz="2800" dirty="0" smtClean="0"/>
              <a:t>.......</a:t>
            </a:r>
          </a:p>
          <a:p>
            <a:pPr>
              <a:spcBef>
                <a:spcPts val="1200"/>
              </a:spcBef>
            </a:pP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Penggudangan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Data (</a:t>
            </a:r>
            <a:r>
              <a:rPr lang="en-US" altLang="ja-JP" sz="2800" i="1" dirty="0">
                <a:solidFill>
                  <a:srgbClr val="C00000"/>
                </a:solidFill>
                <a:ea typeface="ＭＳ Ｐゴシック" charset="-128"/>
              </a:rPr>
              <a:t>Data Warehousing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)</a:t>
            </a:r>
            <a:endParaRPr lang="id-ID" altLang="ja-JP" sz="2800" dirty="0" smtClean="0">
              <a:solidFill>
                <a:srgbClr val="C00000"/>
              </a:solidFill>
              <a:ea typeface="ＭＳ Ｐゴシック" charset="-128"/>
            </a:endParaRPr>
          </a:p>
          <a:p>
            <a:pPr lvl="1">
              <a:spcBef>
                <a:spcPts val="1200"/>
              </a:spcBef>
            </a:pPr>
            <a:r>
              <a:rPr lang="en-US" altLang="ja-JP" dirty="0" err="1" smtClean="0">
                <a:ea typeface="ＭＳ Ｐゴシック" charset="-128"/>
              </a:rPr>
              <a:t>informasi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tentang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pelanggan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harus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dilakukan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dalam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satu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s</a:t>
            </a:r>
            <a:r>
              <a:rPr lang="id-ID" altLang="ja-JP" dirty="0" smtClean="0">
                <a:ea typeface="ＭＳ Ｐゴシック" charset="-128"/>
              </a:rPr>
              <a:t>i</a:t>
            </a:r>
            <a:r>
              <a:rPr lang="en-US" altLang="ja-JP" dirty="0" smtClean="0">
                <a:ea typeface="ＭＳ Ｐゴシック" charset="-128"/>
              </a:rPr>
              <a:t>stem </a:t>
            </a:r>
            <a:r>
              <a:rPr lang="en-US" altLang="ja-JP" dirty="0" err="1">
                <a:ea typeface="ＭＳ Ｐゴシック" charset="-128"/>
              </a:rPr>
              <a:t>terpadu</a:t>
            </a:r>
            <a:r>
              <a:rPr lang="en-US" altLang="ja-JP" dirty="0">
                <a:ea typeface="ＭＳ Ｐゴシック" charset="-128"/>
              </a:rPr>
              <a:t>. </a:t>
            </a:r>
            <a:endParaRPr lang="id-ID" altLang="ja-JP" dirty="0" smtClean="0">
              <a:ea typeface="ＭＳ Ｐゴシック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5576" y="3211142"/>
            <a:ext cx="7148980" cy="3602234"/>
            <a:chOff x="539552" y="2420888"/>
            <a:chExt cx="7739054" cy="417829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91" t="35980" r="61964" b="17732"/>
            <a:stretch/>
          </p:blipFill>
          <p:spPr bwMode="auto">
            <a:xfrm>
              <a:off x="539552" y="2420888"/>
              <a:ext cx="5144968" cy="4178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84520" y="3309708"/>
              <a:ext cx="2594086" cy="13922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id-ID" i="1" dirty="0" smtClean="0"/>
                <a:t>Profitable customers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d-ID" i="1" dirty="0" smtClean="0"/>
                <a:t>Market segments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d-ID" i="1" dirty="0" smtClean="0"/>
                <a:t>Customer profile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id-ID" i="1" dirty="0" smtClean="0"/>
                <a:t>Churn rate</a:t>
              </a:r>
              <a:endParaRPr lang="id-ID" i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8805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Implementasi CRM</a:t>
            </a:r>
            <a:endParaRPr lang="id-I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altLang="ja-JP" sz="2800" dirty="0" err="1">
                <a:ea typeface="ＭＳ Ｐゴシック" charset="-128"/>
              </a:rPr>
              <a:t>Implementasi</a:t>
            </a:r>
            <a:r>
              <a:rPr lang="en-US" altLang="ja-JP" sz="2800" dirty="0">
                <a:ea typeface="ＭＳ Ｐゴシック" charset="-128"/>
              </a:rPr>
              <a:t> CRM</a:t>
            </a:r>
            <a:r>
              <a:rPr lang="en-US" sz="2800" dirty="0"/>
              <a:t> </a:t>
            </a:r>
            <a:r>
              <a:rPr lang="id-ID" sz="2800" dirty="0" smtClean="0"/>
              <a:t>.......</a:t>
            </a:r>
          </a:p>
          <a:p>
            <a:pPr>
              <a:spcBef>
                <a:spcPts val="1200"/>
              </a:spcBef>
            </a:pP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Pencarian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 Data Dan </a:t>
            </a: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Analisa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 Proses </a:t>
            </a: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Secara</a:t>
            </a:r>
            <a:r>
              <a:rPr lang="en-US" altLang="ja-JP" sz="2800" dirty="0" smtClean="0">
                <a:solidFill>
                  <a:srgbClr val="C00000"/>
                </a:solidFill>
                <a:ea typeface="ＭＳ Ｐゴシック" charset="-128"/>
              </a:rPr>
              <a:t> Online</a:t>
            </a:r>
            <a:endParaRPr lang="id-ID" altLang="ja-JP" sz="2800" dirty="0" smtClean="0">
              <a:solidFill>
                <a:srgbClr val="C00000"/>
              </a:solidFill>
              <a:ea typeface="ＭＳ Ｐゴシック" charset="-128"/>
            </a:endParaRPr>
          </a:p>
          <a:p>
            <a:pPr lvl="1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data </a:t>
            </a:r>
            <a:r>
              <a:rPr lang="en-US" altLang="ja-JP" dirty="0" err="1" smtClean="0">
                <a:ea typeface="ＭＳ Ｐゴシック" charset="-128"/>
              </a:rPr>
              <a:t>akan</a:t>
            </a:r>
            <a:r>
              <a:rPr lang="en-US" altLang="ja-JP" dirty="0" smtClean="0">
                <a:ea typeface="ＭＳ Ｐゴシック" charset="-128"/>
              </a:rPr>
              <a:t> di</a:t>
            </a:r>
            <a:r>
              <a:rPr lang="id-ID" altLang="ja-JP" dirty="0" smtClean="0">
                <a:ea typeface="ＭＳ Ｐゴシック" charset="-128"/>
              </a:rPr>
              <a:t>klasifikasi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menurut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 smtClean="0">
                <a:ea typeface="ＭＳ Ｐゴシック" charset="-128"/>
              </a:rPr>
              <a:t>kualifikasinya</a:t>
            </a:r>
            <a:r>
              <a:rPr lang="id-ID" altLang="ja-JP" dirty="0" smtClean="0">
                <a:ea typeface="ＭＳ Ｐゴシック" charset="-128"/>
              </a:rPr>
              <a:t>, kemudian </a:t>
            </a:r>
            <a:r>
              <a:rPr lang="en-US" altLang="ja-JP" dirty="0" err="1" smtClean="0">
                <a:ea typeface="ＭＳ Ｐゴシック" charset="-128"/>
              </a:rPr>
              <a:t>disimpan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dalam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smtClean="0">
                <a:ea typeface="ＭＳ Ｐゴシック" charset="-128"/>
              </a:rPr>
              <a:t>s</a:t>
            </a:r>
            <a:r>
              <a:rPr lang="id-ID" altLang="ja-JP" dirty="0" smtClean="0">
                <a:ea typeface="ＭＳ Ｐゴシック" charset="-128"/>
              </a:rPr>
              <a:t>i</a:t>
            </a:r>
            <a:r>
              <a:rPr lang="en-US" altLang="ja-JP" dirty="0" smtClean="0">
                <a:ea typeface="ＭＳ Ｐゴシック" charset="-128"/>
              </a:rPr>
              <a:t>stem </a:t>
            </a:r>
            <a:r>
              <a:rPr lang="en-US" altLang="ja-JP" dirty="0">
                <a:ea typeface="ＭＳ Ｐゴシック" charset="-128"/>
              </a:rPr>
              <a:t>yang </a:t>
            </a:r>
            <a:r>
              <a:rPr lang="en-US" altLang="ja-JP" dirty="0" err="1">
                <a:ea typeface="ＭＳ Ｐゴシック" charset="-128"/>
              </a:rPr>
              <a:t>bisa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diakses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secara</a:t>
            </a:r>
            <a:r>
              <a:rPr lang="en-US" altLang="ja-JP" dirty="0">
                <a:ea typeface="ＭＳ Ｐゴシック" charset="-128"/>
              </a:rPr>
              <a:t> online, </a:t>
            </a:r>
            <a:r>
              <a:rPr lang="en-US" altLang="ja-JP" dirty="0" err="1">
                <a:ea typeface="ＭＳ Ｐゴシック" charset="-128"/>
              </a:rPr>
              <a:t>sehingga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bila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sewaktu-waktu</a:t>
            </a:r>
            <a:r>
              <a:rPr lang="en-US" altLang="ja-JP" dirty="0">
                <a:ea typeface="ＭＳ Ｐゴシック" charset="-128"/>
              </a:rPr>
              <a:t> data </a:t>
            </a:r>
            <a:r>
              <a:rPr lang="en-US" altLang="ja-JP" dirty="0" err="1">
                <a:ea typeface="ＭＳ Ｐゴシック" charset="-128"/>
              </a:rPr>
              <a:t>tersebut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diperlukan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dapat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bisa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segera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diperoleh</a:t>
            </a:r>
            <a:r>
              <a:rPr lang="en-US" altLang="ja-JP" dirty="0">
                <a:ea typeface="ＭＳ Ｐゴシック" charset="-128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altLang="ja-JP" sz="2800" dirty="0" err="1">
                <a:solidFill>
                  <a:srgbClr val="C00000"/>
                </a:solidFill>
                <a:ea typeface="ＭＳ Ｐゴシック" charset="-128"/>
              </a:rPr>
              <a:t>Pengambilan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ea typeface="ＭＳ Ｐゴシック" charset="-128"/>
              </a:rPr>
              <a:t>keputusan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ea typeface="ＭＳ Ｐゴシック" charset="-128"/>
              </a:rPr>
              <a:t>dan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 err="1">
                <a:solidFill>
                  <a:srgbClr val="C00000"/>
                </a:solidFill>
                <a:ea typeface="ＭＳ Ｐゴシック" charset="-128"/>
              </a:rPr>
              <a:t>alat</a:t>
            </a:r>
            <a:r>
              <a:rPr lang="en-US" altLang="ja-JP" sz="2800" dirty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ja-JP" sz="2800" dirty="0" err="1" smtClean="0">
                <a:solidFill>
                  <a:srgbClr val="C00000"/>
                </a:solidFill>
                <a:ea typeface="ＭＳ Ｐゴシック" charset="-128"/>
              </a:rPr>
              <a:t>pelaporan</a:t>
            </a:r>
            <a:endParaRPr lang="id-ID" altLang="ja-JP" sz="2800" dirty="0" smtClean="0">
              <a:solidFill>
                <a:srgbClr val="C00000"/>
              </a:solidFill>
              <a:ea typeface="ＭＳ Ｐゴシック" charset="-128"/>
            </a:endParaRPr>
          </a:p>
          <a:p>
            <a:pPr lvl="1">
              <a:spcBef>
                <a:spcPts val="1200"/>
              </a:spcBef>
            </a:pPr>
            <a:r>
              <a:rPr lang="en-US" altLang="ja-JP" dirty="0" smtClean="0">
                <a:ea typeface="ＭＳ Ｐゴシック" charset="-128"/>
              </a:rPr>
              <a:t>proses </a:t>
            </a:r>
            <a:r>
              <a:rPr lang="en-US" altLang="ja-JP" dirty="0" err="1">
                <a:ea typeface="ＭＳ Ｐゴシック" charset="-128"/>
              </a:rPr>
              <a:t>pengambilan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keputusan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dapat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dilakukan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secara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lebih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bijak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karena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perusahaan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telah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memiliki</a:t>
            </a:r>
            <a:r>
              <a:rPr lang="en-US" altLang="ja-JP" dirty="0">
                <a:ea typeface="ＭＳ Ｐゴシック" charset="-128"/>
              </a:rPr>
              <a:t> data </a:t>
            </a:r>
            <a:r>
              <a:rPr lang="id-ID" altLang="ja-JP" dirty="0" smtClean="0">
                <a:ea typeface="ＭＳ Ｐゴシック" charset="-128"/>
              </a:rPr>
              <a:t>lengkap.</a:t>
            </a:r>
          </a:p>
          <a:p>
            <a:pPr lvl="1">
              <a:spcBef>
                <a:spcPts val="1200"/>
              </a:spcBef>
            </a:pPr>
            <a:r>
              <a:rPr lang="en-US" altLang="ja-JP" dirty="0" err="1" smtClean="0">
                <a:ea typeface="ＭＳ Ｐゴシック" charset="-128"/>
              </a:rPr>
              <a:t>misalnya</a:t>
            </a:r>
            <a:r>
              <a:rPr lang="en-US" altLang="ja-JP" dirty="0" smtClean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penjualan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dengan</a:t>
            </a:r>
            <a:r>
              <a:rPr lang="en-US" altLang="ja-JP" dirty="0">
                <a:ea typeface="ＭＳ Ｐゴシック" charset="-128"/>
              </a:rPr>
              <a:t> system cross selling </a:t>
            </a:r>
            <a:r>
              <a:rPr lang="en-US" altLang="ja-JP" dirty="0" err="1">
                <a:ea typeface="ＭＳ Ｐゴシック" charset="-128"/>
              </a:rPr>
              <a:t>dan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hasil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penjualannya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dapat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dilihat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apakah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sesuai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dengan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keinginan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konsumen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dan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bisa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menaikkan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keuntungan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perusahaan</a:t>
            </a:r>
            <a:r>
              <a:rPr lang="en-US" altLang="ja-JP" dirty="0">
                <a:ea typeface="ＭＳ Ｐゴシック" charset="-128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11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3" t="12083" r="14378" b="6250"/>
          <a:stretch/>
        </p:blipFill>
        <p:spPr bwMode="auto">
          <a:xfrm>
            <a:off x="3262630" y="2924944"/>
            <a:ext cx="584587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Representatif  Vendor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1937"/>
            <a:ext cx="5728367" cy="4876800"/>
          </a:xfrm>
        </p:spPr>
        <p:txBody>
          <a:bodyPr>
            <a:normAutofit/>
          </a:bodyPr>
          <a:lstStyle/>
          <a:p>
            <a:pPr marL="354013" lvl="1" indent="-354013">
              <a:spcBef>
                <a:spcPts val="1800"/>
              </a:spcBef>
            </a:pPr>
            <a:r>
              <a:rPr lang="id-ID" sz="2400" dirty="0" smtClean="0"/>
              <a:t>SAP CRM </a:t>
            </a:r>
          </a:p>
          <a:p>
            <a:pPr marL="354013" lvl="1" indent="-354013">
              <a:spcBef>
                <a:spcPts val="1800"/>
              </a:spcBef>
            </a:pPr>
            <a:r>
              <a:rPr lang="id-ID" sz="2400" dirty="0" smtClean="0"/>
              <a:t>Salesforce.com</a:t>
            </a:r>
            <a:endParaRPr lang="id-ID" sz="2400" dirty="0"/>
          </a:p>
          <a:p>
            <a:pPr marL="354013" lvl="1" indent="-354013">
              <a:spcBef>
                <a:spcPts val="1800"/>
              </a:spcBef>
            </a:pPr>
            <a:r>
              <a:rPr lang="id-ID" sz="2400" dirty="0" smtClean="0"/>
              <a:t>CRM </a:t>
            </a:r>
            <a:r>
              <a:rPr lang="id-ID" sz="2400" dirty="0"/>
              <a:t>dari </a:t>
            </a:r>
            <a:r>
              <a:rPr lang="id-ID" sz="2400" dirty="0" smtClean="0"/>
              <a:t>Oracle</a:t>
            </a:r>
          </a:p>
          <a:p>
            <a:pPr marL="354013" lvl="1" indent="-354013">
              <a:spcBef>
                <a:spcPts val="1800"/>
              </a:spcBef>
            </a:pPr>
            <a:r>
              <a:rPr lang="id-ID" sz="2400" dirty="0" smtClean="0"/>
              <a:t>Siebel Systems</a:t>
            </a:r>
          </a:p>
          <a:p>
            <a:pPr marL="354013" lvl="1" indent="-354013">
              <a:spcBef>
                <a:spcPts val="1800"/>
              </a:spcBef>
            </a:pPr>
            <a:r>
              <a:rPr lang="id-ID" sz="2400" dirty="0" smtClean="0"/>
              <a:t>PeopleSoft</a:t>
            </a:r>
          </a:p>
          <a:p>
            <a:pPr marL="354013" lvl="1" indent="-354013">
              <a:spcBef>
                <a:spcPts val="1800"/>
              </a:spcBef>
            </a:pPr>
            <a:r>
              <a:rPr lang="id-ID" sz="2400" dirty="0" smtClean="0"/>
              <a:t>Sugar CRM (</a:t>
            </a:r>
            <a:r>
              <a:rPr lang="id-ID" sz="2400" i="1" dirty="0" smtClean="0"/>
              <a:t>open source</a:t>
            </a:r>
            <a:r>
              <a:rPr lang="id-ID" sz="2400" dirty="0" smtClean="0"/>
              <a:t>)</a:t>
            </a:r>
          </a:p>
          <a:p>
            <a:pPr lvl="1">
              <a:spcBef>
                <a:spcPts val="1800"/>
              </a:spcBef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28265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MODUL 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268760"/>
            <a:ext cx="8568952" cy="430222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id-ID" sz="3200" dirty="0"/>
              <a:t>Modul Finansial dan Akuntansi</a:t>
            </a:r>
          </a:p>
          <a:p>
            <a:pPr marL="900113" lvl="1" indent="-442913">
              <a:spcBef>
                <a:spcPts val="0"/>
              </a:spcBef>
              <a:spcAft>
                <a:spcPts val="0"/>
              </a:spcAft>
            </a:pPr>
            <a:r>
              <a:rPr lang="id-ID" sz="2800" i="1" dirty="0"/>
              <a:t>General </a:t>
            </a:r>
            <a:r>
              <a:rPr lang="id-ID" sz="2800" i="1" dirty="0" smtClean="0"/>
              <a:t>Accounting</a:t>
            </a:r>
          </a:p>
          <a:p>
            <a:pPr marL="900113" lvl="1" indent="-442913">
              <a:spcBef>
                <a:spcPts val="0"/>
              </a:spcBef>
              <a:spcAft>
                <a:spcPts val="0"/>
              </a:spcAft>
            </a:pPr>
            <a:r>
              <a:rPr lang="id-ID" sz="2800" i="1" dirty="0" smtClean="0"/>
              <a:t>Financial Accounting</a:t>
            </a:r>
          </a:p>
          <a:p>
            <a:pPr marL="900113" lvl="1" indent="-442913">
              <a:spcBef>
                <a:spcPts val="0"/>
              </a:spcBef>
              <a:spcAft>
                <a:spcPts val="0"/>
              </a:spcAft>
            </a:pPr>
            <a:r>
              <a:rPr lang="id-ID" sz="2800" i="1" dirty="0" smtClean="0"/>
              <a:t>Controlling</a:t>
            </a:r>
          </a:p>
          <a:p>
            <a:pPr marL="900113" lvl="1" indent="-442913">
              <a:spcBef>
                <a:spcPts val="0"/>
              </a:spcBef>
              <a:spcAft>
                <a:spcPts val="0"/>
              </a:spcAft>
            </a:pPr>
            <a:r>
              <a:rPr lang="id-ID" sz="2800" i="1" dirty="0" smtClean="0"/>
              <a:t>Investment Management</a:t>
            </a:r>
          </a:p>
          <a:p>
            <a:pPr marL="900113" lvl="1" indent="-442913">
              <a:spcBef>
                <a:spcPts val="0"/>
              </a:spcBef>
              <a:spcAft>
                <a:spcPts val="0"/>
              </a:spcAft>
            </a:pPr>
            <a:r>
              <a:rPr lang="id-ID" sz="2800" i="1" dirty="0" smtClean="0"/>
              <a:t>Treasury</a:t>
            </a:r>
          </a:p>
          <a:p>
            <a:pPr marL="900113" lvl="1" indent="-442913">
              <a:spcBef>
                <a:spcPts val="0"/>
              </a:spcBef>
              <a:spcAft>
                <a:spcPts val="0"/>
              </a:spcAft>
            </a:pPr>
            <a:r>
              <a:rPr lang="id-ID" sz="2800" i="1" dirty="0" smtClean="0"/>
              <a:t>Enterprise </a:t>
            </a:r>
            <a:r>
              <a:rPr lang="id-ID" sz="2800" i="1" dirty="0"/>
              <a:t>Controlling</a:t>
            </a:r>
          </a:p>
        </p:txBody>
      </p:sp>
    </p:spTree>
    <p:extLst>
      <p:ext uri="{BB962C8B-B14F-4D97-AF65-F5344CB8AC3E}">
        <p14:creationId xmlns:p14="http://schemas.microsoft.com/office/powerpoint/2010/main" xmlns="" val="12895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90600"/>
          </a:xfrm>
        </p:spPr>
        <p:txBody>
          <a:bodyPr>
            <a:normAutofit/>
          </a:bodyPr>
          <a:lstStyle/>
          <a:p>
            <a:r>
              <a:rPr lang="id-ID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Representatif  Vendor CRM</a:t>
            </a:r>
            <a:endParaRPr lang="id-ID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82" b="11096"/>
          <a:stretch/>
        </p:blipFill>
        <p:spPr bwMode="auto">
          <a:xfrm>
            <a:off x="251520" y="1700808"/>
            <a:ext cx="8712968" cy="431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77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MODUL ERP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268760"/>
            <a:ext cx="8568952" cy="430222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id-ID" sz="3200" dirty="0"/>
              <a:t>Modul Sumber Daya Manusia</a:t>
            </a:r>
          </a:p>
          <a:p>
            <a:pPr marL="900113" lvl="1" indent="-442913">
              <a:spcBef>
                <a:spcPts val="0"/>
              </a:spcBef>
              <a:spcAft>
                <a:spcPts val="0"/>
              </a:spcAft>
            </a:pPr>
            <a:r>
              <a:rPr lang="id-ID" sz="2800" i="1" dirty="0"/>
              <a:t>Personnel </a:t>
            </a:r>
            <a:r>
              <a:rPr lang="id-ID" sz="2800" i="1" dirty="0" smtClean="0"/>
              <a:t>Management</a:t>
            </a:r>
          </a:p>
          <a:p>
            <a:pPr marL="900113" lvl="1" indent="-442913">
              <a:spcBef>
                <a:spcPts val="0"/>
              </a:spcBef>
              <a:spcAft>
                <a:spcPts val="0"/>
              </a:spcAft>
            </a:pPr>
            <a:r>
              <a:rPr lang="id-ID" sz="2800" i="1" dirty="0" smtClean="0"/>
              <a:t>Personnel </a:t>
            </a:r>
            <a:r>
              <a:rPr lang="id-ID" sz="2800" i="1" dirty="0"/>
              <a:t>Time </a:t>
            </a:r>
            <a:r>
              <a:rPr lang="id-ID" sz="2800" i="1" dirty="0" smtClean="0"/>
              <a:t>Management</a:t>
            </a:r>
          </a:p>
          <a:p>
            <a:pPr marL="900113" lvl="1" indent="-442913">
              <a:spcBef>
                <a:spcPts val="0"/>
              </a:spcBef>
              <a:spcAft>
                <a:spcPts val="0"/>
              </a:spcAft>
            </a:pPr>
            <a:r>
              <a:rPr lang="id-ID" sz="2800" i="1" dirty="0" smtClean="0"/>
              <a:t>Payroll</a:t>
            </a:r>
          </a:p>
          <a:p>
            <a:pPr marL="900113" lvl="1" indent="-442913">
              <a:spcBef>
                <a:spcPts val="0"/>
              </a:spcBef>
              <a:spcAft>
                <a:spcPts val="0"/>
              </a:spcAft>
            </a:pPr>
            <a:r>
              <a:rPr lang="id-ID" sz="2800" i="1" dirty="0" smtClean="0"/>
              <a:t>Training </a:t>
            </a:r>
            <a:r>
              <a:rPr lang="id-ID" sz="2800" i="1" dirty="0"/>
              <a:t>and Event </a:t>
            </a:r>
            <a:r>
              <a:rPr lang="id-ID" sz="2800" i="1" dirty="0" smtClean="0"/>
              <a:t>Management</a:t>
            </a:r>
          </a:p>
          <a:p>
            <a:pPr marL="900113" lvl="1" indent="-442913">
              <a:spcBef>
                <a:spcPts val="0"/>
              </a:spcBef>
              <a:spcAft>
                <a:spcPts val="0"/>
              </a:spcAft>
            </a:pPr>
            <a:r>
              <a:rPr lang="id-ID" sz="2800" i="1" dirty="0" smtClean="0"/>
              <a:t>Organizational Management</a:t>
            </a:r>
          </a:p>
          <a:p>
            <a:pPr marL="900113" lvl="1" indent="-442913">
              <a:spcBef>
                <a:spcPts val="0"/>
              </a:spcBef>
              <a:spcAft>
                <a:spcPts val="0"/>
              </a:spcAft>
            </a:pPr>
            <a:r>
              <a:rPr lang="id-ID" sz="2800" i="1" dirty="0" smtClean="0"/>
              <a:t>Travel </a:t>
            </a:r>
            <a:r>
              <a:rPr lang="id-ID" sz="2800" i="1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9279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EVOLUSI SISTEM ERP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600200"/>
            <a:ext cx="8568952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9763" indent="-457200" defTabSz="4325938"/>
            <a:endParaRPr lang="id-ID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96" t="29664" r="19861" b="19403"/>
          <a:stretch/>
        </p:blipFill>
        <p:spPr bwMode="auto">
          <a:xfrm>
            <a:off x="395535" y="1988840"/>
            <a:ext cx="842862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80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>
            <a:noAutofit/>
          </a:bodyPr>
          <a:lstStyle/>
          <a:p>
            <a:pPr algn="ctr"/>
            <a:r>
              <a:rPr lang="id-ID" sz="3600" dirty="0" smtClean="0">
                <a:solidFill>
                  <a:schemeClr val="tx2"/>
                </a:solidFill>
              </a:rPr>
              <a:t>KEUNTUNGAN ERP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3528" y="1412776"/>
            <a:ext cx="8568952" cy="43022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200" dirty="0"/>
              <a:t>Keuntungan penggunaan </a:t>
            </a:r>
            <a:r>
              <a:rPr lang="id-ID" sz="3200" dirty="0" smtClean="0"/>
              <a:t>ERP</a:t>
            </a:r>
            <a:endParaRPr lang="id-ID" sz="3200" dirty="0"/>
          </a:p>
          <a:p>
            <a:pPr marL="531813" indent="-258763"/>
            <a:r>
              <a:rPr lang="id-ID" sz="2800" dirty="0" smtClean="0">
                <a:solidFill>
                  <a:schemeClr val="tx2"/>
                </a:solidFill>
              </a:rPr>
              <a:t>Integrasi </a:t>
            </a:r>
            <a:r>
              <a:rPr lang="id-ID" sz="2800" dirty="0">
                <a:solidFill>
                  <a:schemeClr val="tx2"/>
                </a:solidFill>
              </a:rPr>
              <a:t>data </a:t>
            </a:r>
            <a:r>
              <a:rPr lang="id-ID" sz="2800" dirty="0" smtClean="0">
                <a:solidFill>
                  <a:schemeClr val="tx2"/>
                </a:solidFill>
              </a:rPr>
              <a:t>keuangan</a:t>
            </a:r>
            <a:endParaRPr lang="id-ID" sz="2800" dirty="0">
              <a:solidFill>
                <a:schemeClr val="tx2"/>
              </a:solidFill>
            </a:endParaRPr>
          </a:p>
          <a:p>
            <a:pPr marL="982663" lvl="1" indent="-450850"/>
            <a:r>
              <a:rPr lang="id-ID" sz="2400" dirty="0" smtClean="0"/>
              <a:t>Mengintegrasikan data keuangan sehingga Top </a:t>
            </a:r>
            <a:r>
              <a:rPr lang="id-ID" sz="2400" dirty="0"/>
              <a:t>management bisa melihat dan mengontrol kinerja keuangan perusahaan dengan lebih baik</a:t>
            </a:r>
          </a:p>
          <a:p>
            <a:pPr marL="531813" indent="-258763"/>
            <a:r>
              <a:rPr lang="id-ID" sz="2800" dirty="0">
                <a:solidFill>
                  <a:schemeClr val="tx2"/>
                </a:solidFill>
              </a:rPr>
              <a:t>Standarisasi Proses </a:t>
            </a:r>
            <a:r>
              <a:rPr lang="id-ID" sz="2800" dirty="0" smtClean="0">
                <a:solidFill>
                  <a:schemeClr val="tx2"/>
                </a:solidFill>
              </a:rPr>
              <a:t>Operasi</a:t>
            </a:r>
            <a:endParaRPr lang="id-ID" sz="2800" dirty="0">
              <a:solidFill>
                <a:schemeClr val="tx2"/>
              </a:solidFill>
            </a:endParaRPr>
          </a:p>
          <a:p>
            <a:pPr marL="982663" lvl="1" indent="-450850"/>
            <a:r>
              <a:rPr lang="id-ID" sz="2400" dirty="0"/>
              <a:t>Menstandarkan proses operasi melalui implementasi </a:t>
            </a:r>
            <a:r>
              <a:rPr lang="id-ID" sz="2400" i="1" dirty="0"/>
              <a:t>best practice </a:t>
            </a:r>
            <a:r>
              <a:rPr lang="id-ID" sz="2400" dirty="0"/>
              <a:t>sehingga terjadi peningkatan produktivitas, penurunan inefisiensi dan peningkatan kualitas </a:t>
            </a:r>
            <a:r>
              <a:rPr lang="id-ID" sz="2400" dirty="0" smtClean="0"/>
              <a:t>produk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15033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4024</TotalTime>
  <Words>2000</Words>
  <Application>Microsoft Office PowerPoint</Application>
  <PresentationFormat>On-screen Show (4:3)</PresentationFormat>
  <Paragraphs>284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Clarity</vt:lpstr>
      <vt:lpstr>Slide 1</vt:lpstr>
      <vt:lpstr>PENGERTIAN  PSDP</vt:lpstr>
      <vt:lpstr>KARAKTER SISTEM</vt:lpstr>
      <vt:lpstr>MODUL ERP</vt:lpstr>
      <vt:lpstr>MODUL ERP</vt:lpstr>
      <vt:lpstr>MODUL ERP</vt:lpstr>
      <vt:lpstr>MODUL ERP</vt:lpstr>
      <vt:lpstr>EVOLUSI SISTEM ERP</vt:lpstr>
      <vt:lpstr>KEUNTUNGAN ERP</vt:lpstr>
      <vt:lpstr>KEUNTUNGAN ERP</vt:lpstr>
      <vt:lpstr>KEUNTUNGAN ERP</vt:lpstr>
      <vt:lpstr>KElemahan ERP</vt:lpstr>
      <vt:lpstr>KElemahan ERP</vt:lpstr>
      <vt:lpstr>IMPLEMENTASI ERP</vt:lpstr>
      <vt:lpstr>implementasi ERP</vt:lpstr>
      <vt:lpstr>KENDALA  IMPLEMENTASI ERP</vt:lpstr>
      <vt:lpstr> KENDALA  IMPLemENTASI ERP</vt:lpstr>
      <vt:lpstr> KENDALA  IMPLemENTASI ERP</vt:lpstr>
      <vt:lpstr>Memilih sistem ERP</vt:lpstr>
      <vt:lpstr>Memilih sistem ERP</vt:lpstr>
      <vt:lpstr>Memilih sistem ERP</vt:lpstr>
      <vt:lpstr>Memilih sistem ERP</vt:lpstr>
      <vt:lpstr>Memilih sistem ERP</vt:lpstr>
      <vt:lpstr>Memilih sistem ERP</vt:lpstr>
      <vt:lpstr>Slide 25</vt:lpstr>
      <vt:lpstr>SCM &amp; E scm</vt:lpstr>
      <vt:lpstr>What Is Supply Chain Management?</vt:lpstr>
      <vt:lpstr>What Is Supply Chain Management?</vt:lpstr>
      <vt:lpstr>Definisi</vt:lpstr>
      <vt:lpstr>Komponen Supply Chain Management </vt:lpstr>
      <vt:lpstr>Proses Supply Chain Management </vt:lpstr>
      <vt:lpstr>Proses Supply Chain Management </vt:lpstr>
      <vt:lpstr>Mengelola Supply Chains </vt:lpstr>
      <vt:lpstr>Mengelola e-Supply Chains </vt:lpstr>
      <vt:lpstr>Kegiatan dan Infrastruktur e-SCM </vt:lpstr>
      <vt:lpstr>Slide 36</vt:lpstr>
      <vt:lpstr>Pengertian CRM</vt:lpstr>
      <vt:lpstr>Pengertian CRM</vt:lpstr>
      <vt:lpstr>Pengertian CRM</vt:lpstr>
      <vt:lpstr>Pengertian CRM </vt:lpstr>
      <vt:lpstr>Pentingnya CRM</vt:lpstr>
      <vt:lpstr>Pentingnya CRM</vt:lpstr>
      <vt:lpstr>Pentingnya CRM</vt:lpstr>
      <vt:lpstr>Konsep CRM</vt:lpstr>
      <vt:lpstr>Modul - Modul CRM </vt:lpstr>
      <vt:lpstr>Slide 46</vt:lpstr>
      <vt:lpstr>Slide 47</vt:lpstr>
      <vt:lpstr>Slide 48</vt:lpstr>
      <vt:lpstr>Manfaat CRM</vt:lpstr>
      <vt:lpstr>Manfaat CRM</vt:lpstr>
      <vt:lpstr>Manfaat CRM</vt:lpstr>
      <vt:lpstr>Manfaat CRM</vt:lpstr>
      <vt:lpstr>Manfaat CRM</vt:lpstr>
      <vt:lpstr>Implementasi CRM</vt:lpstr>
      <vt:lpstr>Implementasi CRM</vt:lpstr>
      <vt:lpstr>Implementasi CRM</vt:lpstr>
      <vt:lpstr>Implementasi CRM</vt:lpstr>
      <vt:lpstr>Implementasi CRM</vt:lpstr>
      <vt:lpstr>Representatif  Vendor CRM</vt:lpstr>
      <vt:lpstr>Representatif  Vendor CRM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MENGGUNAKAN SEARCH ENGINE</dc:title>
  <dc:creator>DELL</dc:creator>
  <cp:lastModifiedBy>USER</cp:lastModifiedBy>
  <cp:revision>127</cp:revision>
  <dcterms:created xsi:type="dcterms:W3CDTF">2015-04-10T00:35:18Z</dcterms:created>
  <dcterms:modified xsi:type="dcterms:W3CDTF">2017-04-10T09:01:10Z</dcterms:modified>
</cp:coreProperties>
</file>