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56" r:id="rId2"/>
    <p:sldId id="288" r:id="rId3"/>
    <p:sldId id="258" r:id="rId4"/>
    <p:sldId id="278" r:id="rId5"/>
    <p:sldId id="260" r:id="rId6"/>
    <p:sldId id="284" r:id="rId7"/>
    <p:sldId id="261" r:id="rId8"/>
    <p:sldId id="290" r:id="rId9"/>
    <p:sldId id="283" r:id="rId10"/>
    <p:sldId id="287" r:id="rId11"/>
    <p:sldId id="281" r:id="rId12"/>
    <p:sldId id="282" r:id="rId13"/>
    <p:sldId id="289" r:id="rId14"/>
    <p:sldId id="285" r:id="rId15"/>
    <p:sldId id="262" r:id="rId16"/>
    <p:sldId id="271" r:id="rId17"/>
    <p:sldId id="272" r:id="rId18"/>
    <p:sldId id="268" r:id="rId19"/>
    <p:sldId id="273" r:id="rId20"/>
    <p:sldId id="274" r:id="rId21"/>
    <p:sldId id="275" r:id="rId22"/>
    <p:sldId id="276" r:id="rId23"/>
    <p:sldId id="277" r:id="rId24"/>
    <p:sldId id="286" r:id="rId25"/>
  </p:sldIdLst>
  <p:sldSz cx="9144000" cy="54006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9" autoAdjust="0"/>
    <p:restoredTop sz="94671" autoAdjust="0"/>
  </p:normalViewPr>
  <p:slideViewPr>
    <p:cSldViewPr>
      <p:cViewPr varScale="1">
        <p:scale>
          <a:sx n="89" d="100"/>
          <a:sy n="89" d="100"/>
        </p:scale>
        <p:origin x="-906" y="-96"/>
      </p:cViewPr>
      <p:guideLst>
        <p:guide orient="horz" pos="1701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72983-DF07-4EFB-AA9E-597C6E771DF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0125F9-5431-4A5A-B176-EB2F42388F4D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dirty="0" smtClean="0"/>
            <a:t>Internal Business System</a:t>
          </a:r>
          <a:endParaRPr lang="en-US" sz="2000" dirty="0"/>
        </a:p>
      </dgm:t>
    </dgm:pt>
    <dgm:pt modelId="{43C3010E-EB7E-4650-93F9-5CAC0DEA8695}" type="parTrans" cxnId="{882ADC22-FF13-4990-9E59-9A75238003E7}">
      <dgm:prSet/>
      <dgm:spPr/>
      <dgm:t>
        <a:bodyPr/>
        <a:lstStyle/>
        <a:p>
          <a:endParaRPr lang="en-US"/>
        </a:p>
      </dgm:t>
    </dgm:pt>
    <dgm:pt modelId="{E592BF5A-E689-4975-9825-55C30BA71E5A}" type="sibTrans" cxnId="{882ADC22-FF13-4990-9E59-9A75238003E7}">
      <dgm:prSet/>
      <dgm:spPr/>
      <dgm:t>
        <a:bodyPr/>
        <a:lstStyle/>
        <a:p>
          <a:endParaRPr lang="en-US"/>
        </a:p>
      </dgm:t>
    </dgm:pt>
    <dgm:pt modelId="{749A0873-E8B0-43EC-9449-38FDBECBEC6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d-ID" sz="1600" b="0" i="0" dirty="0" smtClean="0"/>
            <a:t>Customer Relationship Management</a:t>
          </a:r>
          <a:endParaRPr lang="en-US" sz="1600" b="0" dirty="0"/>
        </a:p>
      </dgm:t>
    </dgm:pt>
    <dgm:pt modelId="{3F414C14-6443-48C6-A5C0-550A447429A2}" type="parTrans" cxnId="{26924201-77F4-43F6-9F9A-9E4C1F56A67D}">
      <dgm:prSet/>
      <dgm:spPr/>
      <dgm:t>
        <a:bodyPr/>
        <a:lstStyle/>
        <a:p>
          <a:endParaRPr lang="en-US"/>
        </a:p>
      </dgm:t>
    </dgm:pt>
    <dgm:pt modelId="{D1BA5EA5-70C6-4D37-85A6-3CF0BD0A3E0E}" type="sibTrans" cxnId="{26924201-77F4-43F6-9F9A-9E4C1F56A67D}">
      <dgm:prSet/>
      <dgm:spPr/>
      <dgm:t>
        <a:bodyPr/>
        <a:lstStyle/>
        <a:p>
          <a:endParaRPr lang="en-US"/>
        </a:p>
      </dgm:t>
    </dgm:pt>
    <dgm:pt modelId="{D4063B4C-C92A-472C-9070-DD19FFFDEEDD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d-ID" sz="1600" b="0" i="0" dirty="0" smtClean="0"/>
            <a:t>Enterprise Resource Planning</a:t>
          </a:r>
          <a:endParaRPr lang="en-US" sz="1600" b="0" dirty="0"/>
        </a:p>
      </dgm:t>
    </dgm:pt>
    <dgm:pt modelId="{3D6723DF-3872-4004-B7EC-7408A93B8E83}" type="parTrans" cxnId="{79881220-6366-4086-9F02-2B21CAFBCB50}">
      <dgm:prSet/>
      <dgm:spPr/>
      <dgm:t>
        <a:bodyPr/>
        <a:lstStyle/>
        <a:p>
          <a:endParaRPr lang="en-US"/>
        </a:p>
      </dgm:t>
    </dgm:pt>
    <dgm:pt modelId="{6AEFC57F-04F4-4B82-B79E-F1158A639EF0}" type="sibTrans" cxnId="{79881220-6366-4086-9F02-2B21CAFBCB50}">
      <dgm:prSet/>
      <dgm:spPr/>
      <dgm:t>
        <a:bodyPr/>
        <a:lstStyle/>
        <a:p>
          <a:endParaRPr lang="en-US"/>
        </a:p>
      </dgm:t>
    </dgm:pt>
    <dgm:pt modelId="{0EDAC758-1A40-4E8E-8CD5-EAECA575ED88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Enterprise Communication and Collaboration</a:t>
          </a:r>
          <a:endParaRPr lang="en-US" dirty="0"/>
        </a:p>
      </dgm:t>
    </dgm:pt>
    <dgm:pt modelId="{5365FDCB-AEA9-4045-BBEB-C8F08AD76FF9}" type="parTrans" cxnId="{73AC1423-1140-46AB-ADC6-4A07FFF83C1A}">
      <dgm:prSet/>
      <dgm:spPr/>
      <dgm:t>
        <a:bodyPr/>
        <a:lstStyle/>
        <a:p>
          <a:endParaRPr lang="en-US"/>
        </a:p>
      </dgm:t>
    </dgm:pt>
    <dgm:pt modelId="{8FA3C0F6-0CCE-492C-A0AB-AB106AB6A4F2}" type="sibTrans" cxnId="{73AC1423-1140-46AB-ADC6-4A07FFF83C1A}">
      <dgm:prSet/>
      <dgm:spPr/>
      <dgm:t>
        <a:bodyPr/>
        <a:lstStyle/>
        <a:p>
          <a:endParaRPr lang="en-US"/>
        </a:p>
      </dgm:t>
    </dgm:pt>
    <dgm:pt modelId="{61A9F21E-69CB-476A-8F18-B2C5DEA90327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d-ID" b="0" i="0" dirty="0" smtClean="0"/>
            <a:t>Voice over Internet Protocol</a:t>
          </a:r>
          <a:endParaRPr lang="en-US" dirty="0"/>
        </a:p>
      </dgm:t>
    </dgm:pt>
    <dgm:pt modelId="{F23FC0C3-D15E-4E3C-9C74-CCC393B2D671}" type="parTrans" cxnId="{1183C3F5-142C-47A8-99D4-D71F4880C20B}">
      <dgm:prSet/>
      <dgm:spPr/>
      <dgm:t>
        <a:bodyPr/>
        <a:lstStyle/>
        <a:p>
          <a:endParaRPr lang="en-US"/>
        </a:p>
      </dgm:t>
    </dgm:pt>
    <dgm:pt modelId="{21B1A690-2AEB-4A31-ABB0-34D73579B9D3}" type="sibTrans" cxnId="{1183C3F5-142C-47A8-99D4-D71F4880C20B}">
      <dgm:prSet/>
      <dgm:spPr/>
      <dgm:t>
        <a:bodyPr/>
        <a:lstStyle/>
        <a:p>
          <a:endParaRPr lang="en-US"/>
        </a:p>
      </dgm:t>
    </dgm:pt>
    <dgm:pt modelId="{B805D38F-9BDA-413D-BAA1-96AFB614CFDF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d-ID" b="0" i="0" dirty="0" smtClean="0"/>
            <a:t>Content Management System</a:t>
          </a:r>
          <a:endParaRPr lang="en-US" b="0" dirty="0"/>
        </a:p>
      </dgm:t>
    </dgm:pt>
    <dgm:pt modelId="{225BA1FF-C513-4BAE-A3EA-4BF417A5058E}" type="parTrans" cxnId="{C1F8B695-E858-4445-AD2A-4948CC191FDF}">
      <dgm:prSet/>
      <dgm:spPr/>
      <dgm:t>
        <a:bodyPr/>
        <a:lstStyle/>
        <a:p>
          <a:endParaRPr lang="en-US"/>
        </a:p>
      </dgm:t>
    </dgm:pt>
    <dgm:pt modelId="{B539510E-4BDB-47A6-9179-BE5895472642}" type="sibTrans" cxnId="{C1F8B695-E858-4445-AD2A-4948CC191FDF}">
      <dgm:prSet/>
      <dgm:spPr/>
      <dgm:t>
        <a:bodyPr/>
        <a:lstStyle/>
        <a:p>
          <a:endParaRPr lang="en-US"/>
        </a:p>
      </dgm:t>
    </dgm:pt>
    <dgm:pt modelId="{1DF188CB-F7B4-4A9C-9077-197BED529FCA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Electronic commerce</a:t>
          </a:r>
          <a:endParaRPr lang="en-US" dirty="0"/>
        </a:p>
      </dgm:t>
    </dgm:pt>
    <dgm:pt modelId="{E3BDE2A4-614D-48AD-9D99-42947693C7D0}" type="parTrans" cxnId="{5145BE17-F814-4FBC-99B1-B45E9141D183}">
      <dgm:prSet/>
      <dgm:spPr/>
      <dgm:t>
        <a:bodyPr/>
        <a:lstStyle/>
        <a:p>
          <a:endParaRPr lang="en-US"/>
        </a:p>
      </dgm:t>
    </dgm:pt>
    <dgm:pt modelId="{B9892650-164A-4528-886C-7666390BC88E}" type="sibTrans" cxnId="{5145BE17-F814-4FBC-99B1-B45E9141D183}">
      <dgm:prSet/>
      <dgm:spPr/>
      <dgm:t>
        <a:bodyPr/>
        <a:lstStyle/>
        <a:p>
          <a:endParaRPr lang="en-US"/>
        </a:p>
      </dgm:t>
    </dgm:pt>
    <dgm:pt modelId="{C768C574-2FE4-4EE1-8B18-D5293D9D000E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Internet shop</a:t>
          </a:r>
          <a:endParaRPr lang="en-US" dirty="0"/>
        </a:p>
      </dgm:t>
    </dgm:pt>
    <dgm:pt modelId="{FCC35E42-9B44-4981-B000-64BE48A78BE7}" type="parTrans" cxnId="{A7709F7B-FD60-4B36-9FB6-805B962CCF9B}">
      <dgm:prSet/>
      <dgm:spPr/>
      <dgm:t>
        <a:bodyPr/>
        <a:lstStyle/>
        <a:p>
          <a:endParaRPr lang="en-US"/>
        </a:p>
      </dgm:t>
    </dgm:pt>
    <dgm:pt modelId="{187E8790-D39D-4849-B7B0-33499A815CBE}" type="sibTrans" cxnId="{A7709F7B-FD60-4B36-9FB6-805B962CCF9B}">
      <dgm:prSet/>
      <dgm:spPr/>
      <dgm:t>
        <a:bodyPr/>
        <a:lstStyle/>
        <a:p>
          <a:endParaRPr lang="en-US"/>
        </a:p>
      </dgm:t>
    </dgm:pt>
    <dgm:pt modelId="{88E8BDF4-BE2E-446A-A0DA-0A770DEC2356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600" b="0" dirty="0" smtClean="0"/>
            <a:t>D</a:t>
          </a:r>
          <a:r>
            <a:rPr lang="id-ID" sz="1600" b="0" i="0" dirty="0" smtClean="0"/>
            <a:t>ocument Management System </a:t>
          </a:r>
          <a:endParaRPr lang="en-US" sz="1600" b="0" dirty="0"/>
        </a:p>
      </dgm:t>
    </dgm:pt>
    <dgm:pt modelId="{42A16ACA-8FB9-4A9A-91E8-91D26ACBAEAF}" type="parTrans" cxnId="{BA5B8717-7305-4614-AD55-130A1468CB19}">
      <dgm:prSet/>
      <dgm:spPr/>
      <dgm:t>
        <a:bodyPr/>
        <a:lstStyle/>
        <a:p>
          <a:endParaRPr lang="en-US"/>
        </a:p>
      </dgm:t>
    </dgm:pt>
    <dgm:pt modelId="{09631571-DBBB-4D73-830C-3F5DBA194C8B}" type="sibTrans" cxnId="{BA5B8717-7305-4614-AD55-130A1468CB19}">
      <dgm:prSet/>
      <dgm:spPr/>
      <dgm:t>
        <a:bodyPr/>
        <a:lstStyle/>
        <a:p>
          <a:endParaRPr lang="en-US"/>
        </a:p>
      </dgm:t>
    </dgm:pt>
    <dgm:pt modelId="{CC897619-8FD0-4583-A2A0-AA1DB7AA02B5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600" dirty="0" smtClean="0"/>
            <a:t>H</a:t>
          </a:r>
          <a:r>
            <a:rPr lang="id-ID" sz="1600" dirty="0" smtClean="0"/>
            <a:t>uman </a:t>
          </a:r>
          <a:r>
            <a:rPr lang="en-US" sz="1600" dirty="0" smtClean="0"/>
            <a:t>R</a:t>
          </a:r>
          <a:r>
            <a:rPr lang="id-ID" sz="1600" dirty="0" smtClean="0"/>
            <a:t>esource </a:t>
          </a:r>
          <a:r>
            <a:rPr lang="en-US" sz="1600" dirty="0" smtClean="0"/>
            <a:t>M</a:t>
          </a:r>
          <a:r>
            <a:rPr lang="id-ID" sz="1600" dirty="0" smtClean="0"/>
            <a:t>anagement</a:t>
          </a:r>
          <a:endParaRPr lang="en-US" sz="1600" dirty="0"/>
        </a:p>
      </dgm:t>
    </dgm:pt>
    <dgm:pt modelId="{3A92A7BE-32AE-419C-B2AD-B9303E14D22A}" type="parTrans" cxnId="{1831E871-FD94-4EA8-BF40-9745D00A5A4D}">
      <dgm:prSet/>
      <dgm:spPr/>
      <dgm:t>
        <a:bodyPr/>
        <a:lstStyle/>
        <a:p>
          <a:endParaRPr lang="en-US"/>
        </a:p>
      </dgm:t>
    </dgm:pt>
    <dgm:pt modelId="{1DA6FDE9-4EAC-49A9-87D6-AE73EE891697}" type="sibTrans" cxnId="{1831E871-FD94-4EA8-BF40-9745D00A5A4D}">
      <dgm:prSet/>
      <dgm:spPr/>
      <dgm:t>
        <a:bodyPr/>
        <a:lstStyle/>
        <a:p>
          <a:endParaRPr lang="en-US"/>
        </a:p>
      </dgm:t>
    </dgm:pt>
    <dgm:pt modelId="{AA4F8D4A-49AF-4EEA-B934-540CF327B689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E-mail</a:t>
          </a:r>
          <a:endParaRPr lang="en-US" dirty="0"/>
        </a:p>
      </dgm:t>
    </dgm:pt>
    <dgm:pt modelId="{E728E124-F489-4D41-9B2B-3AE2ED2D5C04}" type="parTrans" cxnId="{83D423E9-A886-4DE0-BAD5-55074588CF53}">
      <dgm:prSet/>
      <dgm:spPr/>
      <dgm:t>
        <a:bodyPr/>
        <a:lstStyle/>
        <a:p>
          <a:endParaRPr lang="en-US"/>
        </a:p>
      </dgm:t>
    </dgm:pt>
    <dgm:pt modelId="{88E5A38A-2A74-419E-9282-CC90F391E0F6}" type="sibTrans" cxnId="{83D423E9-A886-4DE0-BAD5-55074588CF53}">
      <dgm:prSet/>
      <dgm:spPr/>
      <dgm:t>
        <a:bodyPr/>
        <a:lstStyle/>
        <a:p>
          <a:endParaRPr lang="en-US"/>
        </a:p>
      </dgm:t>
    </dgm:pt>
    <dgm:pt modelId="{2C7ACE9B-2087-4BAB-B403-8F2A3BA0C8C5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Voice mail</a:t>
          </a:r>
          <a:endParaRPr lang="en-US" dirty="0"/>
        </a:p>
      </dgm:t>
    </dgm:pt>
    <dgm:pt modelId="{37233592-1F67-4D53-8DD9-79514393139C}" type="parTrans" cxnId="{64CA4C26-86C6-4B23-B666-C0C07BAA4554}">
      <dgm:prSet/>
      <dgm:spPr/>
      <dgm:t>
        <a:bodyPr/>
        <a:lstStyle/>
        <a:p>
          <a:endParaRPr lang="en-US"/>
        </a:p>
      </dgm:t>
    </dgm:pt>
    <dgm:pt modelId="{0F8CCFFE-92C5-430E-97BA-FD288D63C5AF}" type="sibTrans" cxnId="{64CA4C26-86C6-4B23-B666-C0C07BAA4554}">
      <dgm:prSet/>
      <dgm:spPr/>
      <dgm:t>
        <a:bodyPr/>
        <a:lstStyle/>
        <a:p>
          <a:endParaRPr lang="en-US"/>
        </a:p>
      </dgm:t>
    </dgm:pt>
    <dgm:pt modelId="{B4DE0D04-6FA7-481C-BC82-7214584483EC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Online marketing</a:t>
          </a:r>
          <a:endParaRPr lang="en-US" dirty="0"/>
        </a:p>
      </dgm:t>
    </dgm:pt>
    <dgm:pt modelId="{9E8C041D-5BE5-4F54-B73D-7CD959C2AB72}" type="parTrans" cxnId="{DE3B8D31-A734-4EB2-A6C1-D31D1412E486}">
      <dgm:prSet/>
      <dgm:spPr/>
      <dgm:t>
        <a:bodyPr/>
        <a:lstStyle/>
        <a:p>
          <a:endParaRPr lang="en-US"/>
        </a:p>
      </dgm:t>
    </dgm:pt>
    <dgm:pt modelId="{05318445-68BD-4CF9-8207-9F8E991B38BA}" type="sibTrans" cxnId="{DE3B8D31-A734-4EB2-A6C1-D31D1412E486}">
      <dgm:prSet/>
      <dgm:spPr/>
      <dgm:t>
        <a:bodyPr/>
        <a:lstStyle/>
        <a:p>
          <a:endParaRPr lang="en-US"/>
        </a:p>
      </dgm:t>
    </dgm:pt>
    <dgm:pt modelId="{1922EF07-AE02-48F5-9276-E69323A91BE7}" type="pres">
      <dgm:prSet presAssocID="{B9F72983-DF07-4EFB-AA9E-597C6E771D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86EACD-6E8A-46B4-B900-00E5D7277A69}" type="pres">
      <dgm:prSet presAssocID="{030125F9-5431-4A5A-B176-EB2F42388F4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9A163-31CF-45A1-959C-B54AB597E4A1}" type="pres">
      <dgm:prSet presAssocID="{E592BF5A-E689-4975-9825-55C30BA71E5A}" presName="sibTrans" presStyleCnt="0"/>
      <dgm:spPr/>
    </dgm:pt>
    <dgm:pt modelId="{8C0A4AC4-C005-42EF-BE11-182917D4DA08}" type="pres">
      <dgm:prSet presAssocID="{0EDAC758-1A40-4E8E-8CD5-EAECA575ED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42AC9-DCB9-479E-A4AB-BD46B91887D9}" type="pres">
      <dgm:prSet presAssocID="{8FA3C0F6-0CCE-492C-A0AB-AB106AB6A4F2}" presName="sibTrans" presStyleCnt="0"/>
      <dgm:spPr/>
    </dgm:pt>
    <dgm:pt modelId="{09818DD1-6C92-443E-B58A-AF869ABEA254}" type="pres">
      <dgm:prSet presAssocID="{1DF188CB-F7B4-4A9C-9077-197BED529FC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090ECD-D0AD-4592-B019-DB4E5396477A}" type="presOf" srcId="{2C7ACE9B-2087-4BAB-B403-8F2A3BA0C8C5}" destId="{8C0A4AC4-C005-42EF-BE11-182917D4DA08}" srcOrd="0" destOrd="4" presId="urn:microsoft.com/office/officeart/2005/8/layout/hList6"/>
    <dgm:cxn modelId="{5145BE17-F814-4FBC-99B1-B45E9141D183}" srcId="{B9F72983-DF07-4EFB-AA9E-597C6E771DF0}" destId="{1DF188CB-F7B4-4A9C-9077-197BED529FCA}" srcOrd="2" destOrd="0" parTransId="{E3BDE2A4-614D-48AD-9D99-42947693C7D0}" sibTransId="{B9892650-164A-4528-886C-7666390BC88E}"/>
    <dgm:cxn modelId="{79881220-6366-4086-9F02-2B21CAFBCB50}" srcId="{030125F9-5431-4A5A-B176-EB2F42388F4D}" destId="{D4063B4C-C92A-472C-9070-DD19FFFDEEDD}" srcOrd="1" destOrd="0" parTransId="{3D6723DF-3872-4004-B7EC-7408A93B8E83}" sibTransId="{6AEFC57F-04F4-4B82-B79E-F1158A639EF0}"/>
    <dgm:cxn modelId="{BA5B8717-7305-4614-AD55-130A1468CB19}" srcId="{030125F9-5431-4A5A-B176-EB2F42388F4D}" destId="{88E8BDF4-BE2E-446A-A0DA-0A770DEC2356}" srcOrd="2" destOrd="0" parTransId="{42A16ACA-8FB9-4A9A-91E8-91D26ACBAEAF}" sibTransId="{09631571-DBBB-4D73-830C-3F5DBA194C8B}"/>
    <dgm:cxn modelId="{83D423E9-A886-4DE0-BAD5-55074588CF53}" srcId="{0EDAC758-1A40-4E8E-8CD5-EAECA575ED88}" destId="{AA4F8D4A-49AF-4EEA-B934-540CF327B689}" srcOrd="2" destOrd="0" parTransId="{E728E124-F489-4D41-9B2B-3AE2ED2D5C04}" sibTransId="{88E5A38A-2A74-419E-9282-CC90F391E0F6}"/>
    <dgm:cxn modelId="{C1F8B695-E858-4445-AD2A-4948CC191FDF}" srcId="{0EDAC758-1A40-4E8E-8CD5-EAECA575ED88}" destId="{B805D38F-9BDA-413D-BAA1-96AFB614CFDF}" srcOrd="1" destOrd="0" parTransId="{225BA1FF-C513-4BAE-A3EA-4BF417A5058E}" sibTransId="{B539510E-4BDB-47A6-9179-BE5895472642}"/>
    <dgm:cxn modelId="{882ADC22-FF13-4990-9E59-9A75238003E7}" srcId="{B9F72983-DF07-4EFB-AA9E-597C6E771DF0}" destId="{030125F9-5431-4A5A-B176-EB2F42388F4D}" srcOrd="0" destOrd="0" parTransId="{43C3010E-EB7E-4650-93F9-5CAC0DEA8695}" sibTransId="{E592BF5A-E689-4975-9825-55C30BA71E5A}"/>
    <dgm:cxn modelId="{9AD15FAA-6F58-451C-83F8-07B05BC9C1B6}" type="presOf" srcId="{749A0873-E8B0-43EC-9449-38FDBECBEC6C}" destId="{8886EACD-6E8A-46B4-B900-00E5D7277A69}" srcOrd="0" destOrd="1" presId="urn:microsoft.com/office/officeart/2005/8/layout/hList6"/>
    <dgm:cxn modelId="{B6EB8B79-ADB7-4649-9630-17150ADDFA30}" type="presOf" srcId="{0EDAC758-1A40-4E8E-8CD5-EAECA575ED88}" destId="{8C0A4AC4-C005-42EF-BE11-182917D4DA08}" srcOrd="0" destOrd="0" presId="urn:microsoft.com/office/officeart/2005/8/layout/hList6"/>
    <dgm:cxn modelId="{06A85170-AFFF-4004-8695-1A7D907B34CB}" type="presOf" srcId="{D4063B4C-C92A-472C-9070-DD19FFFDEEDD}" destId="{8886EACD-6E8A-46B4-B900-00E5D7277A69}" srcOrd="0" destOrd="2" presId="urn:microsoft.com/office/officeart/2005/8/layout/hList6"/>
    <dgm:cxn modelId="{26924201-77F4-43F6-9F9A-9E4C1F56A67D}" srcId="{030125F9-5431-4A5A-B176-EB2F42388F4D}" destId="{749A0873-E8B0-43EC-9449-38FDBECBEC6C}" srcOrd="0" destOrd="0" parTransId="{3F414C14-6443-48C6-A5C0-550A447429A2}" sibTransId="{D1BA5EA5-70C6-4D37-85A6-3CF0BD0A3E0E}"/>
    <dgm:cxn modelId="{73AC1423-1140-46AB-ADC6-4A07FFF83C1A}" srcId="{B9F72983-DF07-4EFB-AA9E-597C6E771DF0}" destId="{0EDAC758-1A40-4E8E-8CD5-EAECA575ED88}" srcOrd="1" destOrd="0" parTransId="{5365FDCB-AEA9-4045-BBEB-C8F08AD76FF9}" sibTransId="{8FA3C0F6-0CCE-492C-A0AB-AB106AB6A4F2}"/>
    <dgm:cxn modelId="{83AF8475-4500-425C-AB02-DDAA4828B47C}" type="presOf" srcId="{C768C574-2FE4-4EE1-8B18-D5293D9D000E}" destId="{09818DD1-6C92-443E-B58A-AF869ABEA254}" srcOrd="0" destOrd="1" presId="urn:microsoft.com/office/officeart/2005/8/layout/hList6"/>
    <dgm:cxn modelId="{64CA4C26-86C6-4B23-B666-C0C07BAA4554}" srcId="{0EDAC758-1A40-4E8E-8CD5-EAECA575ED88}" destId="{2C7ACE9B-2087-4BAB-B403-8F2A3BA0C8C5}" srcOrd="3" destOrd="0" parTransId="{37233592-1F67-4D53-8DD9-79514393139C}" sibTransId="{0F8CCFFE-92C5-430E-97BA-FD288D63C5AF}"/>
    <dgm:cxn modelId="{2FED2E11-D410-4FB3-9782-9070CF4EE555}" type="presOf" srcId="{CC897619-8FD0-4583-A2A0-AA1DB7AA02B5}" destId="{8886EACD-6E8A-46B4-B900-00E5D7277A69}" srcOrd="0" destOrd="4" presId="urn:microsoft.com/office/officeart/2005/8/layout/hList6"/>
    <dgm:cxn modelId="{1183C3F5-142C-47A8-99D4-D71F4880C20B}" srcId="{0EDAC758-1A40-4E8E-8CD5-EAECA575ED88}" destId="{61A9F21E-69CB-476A-8F18-B2C5DEA90327}" srcOrd="0" destOrd="0" parTransId="{F23FC0C3-D15E-4E3C-9C74-CCC393B2D671}" sibTransId="{21B1A690-2AEB-4A31-ABB0-34D73579B9D3}"/>
    <dgm:cxn modelId="{DE3B8D31-A734-4EB2-A6C1-D31D1412E486}" srcId="{1DF188CB-F7B4-4A9C-9077-197BED529FCA}" destId="{B4DE0D04-6FA7-481C-BC82-7214584483EC}" srcOrd="1" destOrd="0" parTransId="{9E8C041D-5BE5-4F54-B73D-7CD959C2AB72}" sibTransId="{05318445-68BD-4CF9-8207-9F8E991B38BA}"/>
    <dgm:cxn modelId="{EA5C3738-C087-4614-8C02-4D41784E1250}" type="presOf" srcId="{030125F9-5431-4A5A-B176-EB2F42388F4D}" destId="{8886EACD-6E8A-46B4-B900-00E5D7277A69}" srcOrd="0" destOrd="0" presId="urn:microsoft.com/office/officeart/2005/8/layout/hList6"/>
    <dgm:cxn modelId="{C6307168-64E6-4997-9CA8-0976B3EB99AA}" type="presOf" srcId="{B4DE0D04-6FA7-481C-BC82-7214584483EC}" destId="{09818DD1-6C92-443E-B58A-AF869ABEA254}" srcOrd="0" destOrd="2" presId="urn:microsoft.com/office/officeart/2005/8/layout/hList6"/>
    <dgm:cxn modelId="{3C3D0BCE-5E73-45BF-9C7F-FD3B723DC16E}" type="presOf" srcId="{61A9F21E-69CB-476A-8F18-B2C5DEA90327}" destId="{8C0A4AC4-C005-42EF-BE11-182917D4DA08}" srcOrd="0" destOrd="1" presId="urn:microsoft.com/office/officeart/2005/8/layout/hList6"/>
    <dgm:cxn modelId="{00881BBD-8F74-488D-B619-829980F3731A}" type="presOf" srcId="{B805D38F-9BDA-413D-BAA1-96AFB614CFDF}" destId="{8C0A4AC4-C005-42EF-BE11-182917D4DA08}" srcOrd="0" destOrd="2" presId="urn:microsoft.com/office/officeart/2005/8/layout/hList6"/>
    <dgm:cxn modelId="{A7709F7B-FD60-4B36-9FB6-805B962CCF9B}" srcId="{1DF188CB-F7B4-4A9C-9077-197BED529FCA}" destId="{C768C574-2FE4-4EE1-8B18-D5293D9D000E}" srcOrd="0" destOrd="0" parTransId="{FCC35E42-9B44-4981-B000-64BE48A78BE7}" sibTransId="{187E8790-D39D-4849-B7B0-33499A815CBE}"/>
    <dgm:cxn modelId="{1FBE7A9C-374E-4D45-99BA-46F8F93137F8}" type="presOf" srcId="{AA4F8D4A-49AF-4EEA-B934-540CF327B689}" destId="{8C0A4AC4-C005-42EF-BE11-182917D4DA08}" srcOrd="0" destOrd="3" presId="urn:microsoft.com/office/officeart/2005/8/layout/hList6"/>
    <dgm:cxn modelId="{B0B7BD93-2364-4E34-9DD7-E6F020D944B3}" type="presOf" srcId="{88E8BDF4-BE2E-446A-A0DA-0A770DEC2356}" destId="{8886EACD-6E8A-46B4-B900-00E5D7277A69}" srcOrd="0" destOrd="3" presId="urn:microsoft.com/office/officeart/2005/8/layout/hList6"/>
    <dgm:cxn modelId="{1831E871-FD94-4EA8-BF40-9745D00A5A4D}" srcId="{030125F9-5431-4A5A-B176-EB2F42388F4D}" destId="{CC897619-8FD0-4583-A2A0-AA1DB7AA02B5}" srcOrd="3" destOrd="0" parTransId="{3A92A7BE-32AE-419C-B2AD-B9303E14D22A}" sibTransId="{1DA6FDE9-4EAC-49A9-87D6-AE73EE891697}"/>
    <dgm:cxn modelId="{352B7FCA-1903-439A-BCF1-7C2B004C61B3}" type="presOf" srcId="{B9F72983-DF07-4EFB-AA9E-597C6E771DF0}" destId="{1922EF07-AE02-48F5-9276-E69323A91BE7}" srcOrd="0" destOrd="0" presId="urn:microsoft.com/office/officeart/2005/8/layout/hList6"/>
    <dgm:cxn modelId="{A1973AC5-2654-4184-865D-9B3020EFA7CD}" type="presOf" srcId="{1DF188CB-F7B4-4A9C-9077-197BED529FCA}" destId="{09818DD1-6C92-443E-B58A-AF869ABEA254}" srcOrd="0" destOrd="0" presId="urn:microsoft.com/office/officeart/2005/8/layout/hList6"/>
    <dgm:cxn modelId="{B4B3D68F-E9AD-49D3-A2BC-A9E573748068}" type="presParOf" srcId="{1922EF07-AE02-48F5-9276-E69323A91BE7}" destId="{8886EACD-6E8A-46B4-B900-00E5D7277A69}" srcOrd="0" destOrd="0" presId="urn:microsoft.com/office/officeart/2005/8/layout/hList6"/>
    <dgm:cxn modelId="{47273E46-E417-4D93-A390-2D2505A89D51}" type="presParOf" srcId="{1922EF07-AE02-48F5-9276-E69323A91BE7}" destId="{9699A163-31CF-45A1-959C-B54AB597E4A1}" srcOrd="1" destOrd="0" presId="urn:microsoft.com/office/officeart/2005/8/layout/hList6"/>
    <dgm:cxn modelId="{BD041E99-5483-44CE-ABAB-CBAF27C2E3AA}" type="presParOf" srcId="{1922EF07-AE02-48F5-9276-E69323A91BE7}" destId="{8C0A4AC4-C005-42EF-BE11-182917D4DA08}" srcOrd="2" destOrd="0" presId="urn:microsoft.com/office/officeart/2005/8/layout/hList6"/>
    <dgm:cxn modelId="{8AD4664D-CF12-453A-895F-207DF9504C9C}" type="presParOf" srcId="{1922EF07-AE02-48F5-9276-E69323A91BE7}" destId="{3AA42AC9-DCB9-479E-A4AB-BD46B91887D9}" srcOrd="3" destOrd="0" presId="urn:microsoft.com/office/officeart/2005/8/layout/hList6"/>
    <dgm:cxn modelId="{528711E7-539C-4E16-9921-6E5690F93CA1}" type="presParOf" srcId="{1922EF07-AE02-48F5-9276-E69323A91BE7}" destId="{09818DD1-6C92-443E-B58A-AF869ABEA25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6EACD-6E8A-46B4-B900-00E5D7277A69}">
      <dsp:nvSpPr>
        <dsp:cNvPr id="0" name=""/>
        <dsp:cNvSpPr/>
      </dsp:nvSpPr>
      <dsp:spPr>
        <a:xfrm rot="16200000">
          <a:off x="-519159" y="520199"/>
          <a:ext cx="3743749" cy="2703350"/>
        </a:xfrm>
        <a:prstGeom prst="flowChartManualOperation">
          <a:avLst/>
        </a:prstGeom>
        <a:solidFill>
          <a:schemeClr val="bg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Internal Business System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0" i="0" kern="1200" dirty="0" smtClean="0"/>
            <a:t>Customer Relationship Management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0" i="0" kern="1200" dirty="0" smtClean="0"/>
            <a:t>Enterprise Resource Planning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D</a:t>
          </a:r>
          <a:r>
            <a:rPr lang="id-ID" sz="1600" b="0" i="0" kern="1200" dirty="0" smtClean="0"/>
            <a:t>ocument Management System 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</a:t>
          </a:r>
          <a:r>
            <a:rPr lang="id-ID" sz="1600" kern="1200" dirty="0" smtClean="0"/>
            <a:t>uman </a:t>
          </a:r>
          <a:r>
            <a:rPr lang="en-US" sz="1600" kern="1200" dirty="0" smtClean="0"/>
            <a:t>R</a:t>
          </a:r>
          <a:r>
            <a:rPr lang="id-ID" sz="1600" kern="1200" dirty="0" smtClean="0"/>
            <a:t>esource </a:t>
          </a:r>
          <a:r>
            <a:rPr lang="en-US" sz="1600" kern="1200" dirty="0" smtClean="0"/>
            <a:t>M</a:t>
          </a:r>
          <a:r>
            <a:rPr lang="id-ID" sz="1600" kern="1200" dirty="0" smtClean="0"/>
            <a:t>anagement</a:t>
          </a:r>
          <a:endParaRPr lang="en-US" sz="1600" kern="1200" dirty="0"/>
        </a:p>
      </dsp:txBody>
      <dsp:txXfrm rot="5400000">
        <a:off x="1041" y="748749"/>
        <a:ext cx="2703350" cy="2246249"/>
      </dsp:txXfrm>
    </dsp:sp>
    <dsp:sp modelId="{8C0A4AC4-C005-42EF-BE11-182917D4DA08}">
      <dsp:nvSpPr>
        <dsp:cNvPr id="0" name=""/>
        <dsp:cNvSpPr/>
      </dsp:nvSpPr>
      <dsp:spPr>
        <a:xfrm rot="16200000">
          <a:off x="2386941" y="520199"/>
          <a:ext cx="3743749" cy="2703350"/>
        </a:xfrm>
        <a:prstGeom prst="flowChartManualOperation">
          <a:avLst/>
        </a:prstGeom>
        <a:solidFill>
          <a:schemeClr val="bg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465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Enterprise Communication and Collaboration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b="0" i="0" kern="1200" dirty="0" smtClean="0"/>
            <a:t>Voice over Internet Protocol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b="0" i="0" kern="1200" dirty="0" smtClean="0"/>
            <a:t>Content Management System</a:t>
          </a:r>
          <a:endParaRPr lang="en-US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E-mail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Voice mail</a:t>
          </a:r>
          <a:endParaRPr lang="en-US" sz="1500" kern="1200" dirty="0"/>
        </a:p>
      </dsp:txBody>
      <dsp:txXfrm rot="5400000">
        <a:off x="2907141" y="748749"/>
        <a:ext cx="2703350" cy="2246249"/>
      </dsp:txXfrm>
    </dsp:sp>
    <dsp:sp modelId="{09818DD1-6C92-443E-B58A-AF869ABEA254}">
      <dsp:nvSpPr>
        <dsp:cNvPr id="0" name=""/>
        <dsp:cNvSpPr/>
      </dsp:nvSpPr>
      <dsp:spPr>
        <a:xfrm rot="16200000">
          <a:off x="5293042" y="520199"/>
          <a:ext cx="3743749" cy="2703350"/>
        </a:xfrm>
        <a:prstGeom prst="flowChartManualOperation">
          <a:avLst/>
        </a:prstGeom>
        <a:solidFill>
          <a:schemeClr val="bg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465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Electronic commerce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Internet shop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Online marketing</a:t>
          </a:r>
          <a:endParaRPr lang="en-US" sz="1500" kern="1200" dirty="0"/>
        </a:p>
      </dsp:txBody>
      <dsp:txXfrm rot="5400000">
        <a:off x="5813242" y="748749"/>
        <a:ext cx="2703350" cy="2246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E02F30-EC9B-493A-BEF3-187E046ADFB8}" type="datetimeFigureOut">
              <a:rPr lang="en-US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A9EFBE-4D0B-453B-A3B5-14B39B606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9EFBE-4D0B-453B-A3B5-14B39B606A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0135"/>
            <a:ext cx="7848600" cy="1517690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60345"/>
            <a:ext cx="6400800" cy="13801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2DB863-099C-4A63-8F7D-1FD7D859E179}" type="datetimeFigureOut">
              <a:rPr lang="en-US" smtClean="0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4FF87-AC51-44AF-AB40-8E2A1CDE08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676334"/>
            <a:ext cx="7848600" cy="12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E06BA-2EC0-44A3-B124-C8A5B73241B8}" type="datetimeFigureOut">
              <a:rPr lang="en-US" smtClean="0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76FA7-EAAD-45CE-8F10-55C55DE12C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0060"/>
            <a:ext cx="2057400" cy="4620578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0060"/>
            <a:ext cx="6019800" cy="4620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0326C-14F1-47B9-94C3-2DD92A58B5C1}" type="datetimeFigureOut">
              <a:rPr lang="en-US" smtClean="0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4A711-D309-46F4-BA00-DB5E2CAF11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926725-3C1A-4504-B57A-8FD958C081D1}" type="datetimeFigureOut">
              <a:rPr lang="en-US" smtClean="0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E7610-6B61-4B69-99F2-23D26A2673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860233"/>
            <a:ext cx="7772400" cy="1732717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43656"/>
            <a:ext cx="7772400" cy="118139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1EA96-17D3-4FF1-B3B6-3AB423A4B65E}" type="datetimeFigureOut">
              <a:rPr lang="en-US" smtClean="0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21333-B08E-42AE-9782-387D6B97C9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622052"/>
            <a:ext cx="7848600" cy="12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7765"/>
            <a:ext cx="4038600" cy="3715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7765"/>
            <a:ext cx="4038600" cy="3715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B28F1-4B88-46A3-8D1A-35D5232A8871}" type="datetimeFigureOut">
              <a:rPr lang="en-US" smtClean="0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8E7B9-E435-4C75-91E2-0A382E80C9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0165"/>
            <a:ext cx="3931920" cy="50381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3931920" cy="31116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20165"/>
            <a:ext cx="3931920" cy="50381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920240"/>
            <a:ext cx="3931920" cy="31116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937C3-DF4E-4B7E-9363-FE5570EF4EF7}" type="datetimeFigureOut">
              <a:rPr lang="en-US" smtClean="0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6FD7A-CBED-4FA2-9A4C-6A2E50963F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718165" y="3186001"/>
            <a:ext cx="3708464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6126DD-F621-4A3C-BA0E-EFE36185A970}" type="datetimeFigureOut">
              <a:rPr lang="en-US" smtClean="0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CBDCE-B5DF-45AF-BAC1-A583017D29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A8263-9CB2-49B4-84D1-5CAFF3C7B79D}" type="datetimeFigureOut">
              <a:rPr lang="en-US" smtClean="0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5FC16-2E97-43DA-B688-26C96FAC76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763"/>
            <a:ext cx="2139696" cy="99372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623763"/>
            <a:ext cx="5715000" cy="43925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7810"/>
            <a:ext cx="2139696" cy="33418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14819A-A70D-4FEE-ABE8-3C2A14E2849E}" type="datetimeFigureOut">
              <a:rPr lang="en-US" smtClean="0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E18CE-7471-4124-AC74-E6743F980F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79530" y="2819244"/>
            <a:ext cx="4392549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4078"/>
            <a:ext cx="2142680" cy="99612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60083"/>
            <a:ext cx="5904390" cy="4331609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80210"/>
            <a:ext cx="2139696" cy="33412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D9C0B-D80E-4A40-A641-CA3432F36927}" type="datetimeFigureOut">
              <a:rPr lang="en-US" smtClean="0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15D9-FFB0-4272-A652-0DCB45D7F7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73869"/>
            <a:ext cx="9144000" cy="1800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0052"/>
            <a:ext cx="8229600" cy="78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0158"/>
            <a:ext cx="8229600" cy="384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88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4402"/>
            <a:ext cx="2895600" cy="259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E2E432-FD2E-4F2C-ACE8-983459F6C8D2}" type="datetimeFigureOut">
              <a:rPr lang="en-US" smtClean="0"/>
              <a:pPr>
                <a:defRPr/>
              </a:pPr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4402"/>
            <a:ext cx="4114800" cy="259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4402"/>
            <a:ext cx="1066800" cy="259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405D33-8524-468E-AAE8-83B59C7209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g5CijpU4gZI/VfBBYjAH7CI/AAAAAAAAAGo/Ej9uVCrowLg/s1600/downlo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77881"/>
            <a:ext cx="5616624" cy="33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907704" y="612105"/>
            <a:ext cx="5050904" cy="780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PENGANTAR </a:t>
            </a:r>
            <a:endParaRPr lang="en-US" sz="6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http://youniquelykari.com/wp-content/uploads/2014/10/any-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318673"/>
            <a:ext cx="9186433" cy="482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261966"/>
            <a:ext cx="8229600" cy="900113"/>
          </a:xfrm>
        </p:spPr>
        <p:txBody>
          <a:bodyPr/>
          <a:lstStyle/>
          <a:p>
            <a:pPr eaLnBrk="1" hangingPunct="1"/>
            <a:r>
              <a:rPr lang="id-I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Era 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E-</a:t>
            </a:r>
            <a:r>
              <a:rPr lang="id-ID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r>
              <a:rPr lang="id-ID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id-I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 Era Digital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31540" y="1566211"/>
            <a:ext cx="8136904" cy="3217883"/>
          </a:xfrm>
        </p:spPr>
        <p:txBody>
          <a:bodyPr>
            <a:normAutofit/>
          </a:bodyPr>
          <a:lstStyle/>
          <a:p>
            <a:pPr marL="355600" indent="-355600" algn="just" eaLnBrk="1" hangingPunct="1">
              <a:spcBef>
                <a:spcPts val="1800"/>
              </a:spcBef>
            </a:pPr>
            <a:r>
              <a:rPr lang="id-ID" sz="2800" dirty="0" smtClean="0">
                <a:solidFill>
                  <a:schemeClr val="tx2">
                    <a:lumMod val="75000"/>
                  </a:schemeClr>
                </a:solidFill>
              </a:rPr>
              <a:t>Perubahan paradigma </a:t>
            </a:r>
          </a:p>
          <a:p>
            <a:pPr marL="355600" indent="0" algn="just" eaLnBrk="1" hangingPunct="1">
              <a:spcBef>
                <a:spcPts val="1800"/>
              </a:spcBef>
              <a:buNone/>
            </a:pPr>
            <a:r>
              <a:rPr lang="id-ID" sz="28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id-ID" sz="2800" i="1" dirty="0" smtClean="0">
                <a:solidFill>
                  <a:schemeClr val="tx2">
                    <a:lumMod val="75000"/>
                  </a:schemeClr>
                </a:solidFill>
              </a:rPr>
              <a:t>old economy </a:t>
            </a:r>
            <a:r>
              <a:rPr lang="id-ID" sz="2800" i="1" dirty="0">
                <a:solidFill>
                  <a:schemeClr val="tx2">
                    <a:lumMod val="75000"/>
                  </a:schemeClr>
                </a:solidFill>
              </a:rPr>
              <a:t>to digital </a:t>
            </a:r>
            <a:r>
              <a:rPr lang="id-ID" sz="2800" i="1" dirty="0" smtClean="0">
                <a:solidFill>
                  <a:schemeClr val="tx2">
                    <a:lumMod val="75000"/>
                  </a:schemeClr>
                </a:solidFill>
              </a:rPr>
              <a:t>economy</a:t>
            </a:r>
          </a:p>
          <a:p>
            <a:pPr marL="1341438" lvl="1" indent="-457200" algn="just" eaLnBrk="1" hangingPunct="1">
              <a:spcBef>
                <a:spcPts val="1800"/>
              </a:spcBef>
            </a:pPr>
            <a:r>
              <a:rPr lang="id-ID" sz="2400" i="1" dirty="0" smtClean="0">
                <a:solidFill>
                  <a:schemeClr val="tx2">
                    <a:lumMod val="75000"/>
                  </a:schemeClr>
                </a:solidFill>
              </a:rPr>
              <a:t>Product</a:t>
            </a:r>
          </a:p>
          <a:p>
            <a:pPr marL="1341438" lvl="1" indent="-457200" algn="just" eaLnBrk="1" hangingPunct="1">
              <a:spcBef>
                <a:spcPts val="1800"/>
              </a:spcBef>
            </a:pPr>
            <a:r>
              <a:rPr lang="id-ID" sz="2400" i="1" dirty="0" smtClean="0">
                <a:solidFill>
                  <a:schemeClr val="tx2">
                    <a:lumMod val="75000"/>
                  </a:schemeClr>
                </a:solidFill>
              </a:rPr>
              <a:t>Process</a:t>
            </a:r>
          </a:p>
          <a:p>
            <a:pPr marL="1341438" lvl="1" indent="-457200" algn="just" eaLnBrk="1" hangingPunct="1">
              <a:spcBef>
                <a:spcPts val="1800"/>
              </a:spcBef>
            </a:pPr>
            <a:r>
              <a:rPr lang="id-ID" sz="2400" i="1" dirty="0" smtClean="0">
                <a:solidFill>
                  <a:schemeClr val="tx2">
                    <a:lumMod val="75000"/>
                  </a:schemeClr>
                </a:solidFill>
              </a:rPr>
              <a:t>Delivery</a:t>
            </a:r>
          </a:p>
          <a:p>
            <a:pPr marL="457200" lvl="1" indent="0" algn="just" eaLnBrk="1" hangingPunct="1">
              <a:spcBef>
                <a:spcPts val="1800"/>
              </a:spcBef>
              <a:buNone/>
            </a:pPr>
            <a:endParaRPr lang="en-US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8" name="Picture 2" descr="http://media.wsimag.com/attachments/a5185d74344f7f75a1a97380ce870c458c6866fc/store/fill/408/306/a5d12d42e2e6474e911db064dae5eb9a38c74a7b83dcce6b5dbf6e50b6e4/La-era-digital-Musica-cine-y-literatura-guardados-en-el-mov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13750"/>
            <a:ext cx="4318248" cy="255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4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8"/>
          <a:stretch/>
        </p:blipFill>
        <p:spPr bwMode="auto">
          <a:xfrm>
            <a:off x="1475656" y="1634401"/>
            <a:ext cx="6840760" cy="372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318673"/>
            <a:ext cx="8229600" cy="900113"/>
          </a:xfrm>
        </p:spPr>
        <p:txBody>
          <a:bodyPr/>
          <a:lstStyle/>
          <a:p>
            <a:pPr eaLnBrk="1" hangingPunct="1"/>
            <a:r>
              <a:rPr lang="id-I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Era 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E- B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r>
              <a:rPr lang="id-ID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id-I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 Era Digital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67545" y="1282680"/>
            <a:ext cx="7974657" cy="680476"/>
          </a:xfrm>
        </p:spPr>
        <p:txBody>
          <a:bodyPr/>
          <a:lstStyle/>
          <a:p>
            <a:pPr algn="just" eaLnBrk="1" hangingPunct="1">
              <a:spcBef>
                <a:spcPts val="1800"/>
              </a:spcBef>
            </a:pP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Dimensi</a:t>
            </a:r>
            <a:r>
              <a:rPr lang="id-ID" i="1" dirty="0" smtClean="0">
                <a:solidFill>
                  <a:schemeClr val="tx2">
                    <a:lumMod val="75000"/>
                  </a:schemeClr>
                </a:solidFill>
              </a:rPr>
              <a:t> e-commerce</a:t>
            </a:r>
            <a:endParaRPr lang="en-US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75379"/>
            <a:ext cx="8229600" cy="740093"/>
          </a:xfrm>
        </p:spPr>
        <p:txBody>
          <a:bodyPr/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Manfaat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E- B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396093"/>
            <a:ext cx="8229600" cy="3564196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Pemasaran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global 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- tidak terbatas pada pelanggan tertentu</a:t>
            </a:r>
          </a:p>
          <a:p>
            <a:pPr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Memperluas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basis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pelanggan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pe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bisnis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individu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pribadi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pengguna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Internet 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merupakan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pelanggan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potensial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Bersaing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secara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efektif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id-ID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Proses order,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pembayaran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pengiriman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secara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otomatis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id-ID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18673"/>
            <a:ext cx="8229600" cy="740093"/>
          </a:xfrm>
        </p:spPr>
        <p:txBody>
          <a:bodyPr/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Manfaat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E- B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52799"/>
            <a:ext cx="8229600" cy="3564196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Memperluas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Iklan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 peluang me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ngembangan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i="1" dirty="0" smtClean="0">
                <a:solidFill>
                  <a:schemeClr val="tx2">
                    <a:lumMod val="75000"/>
                  </a:schemeClr>
                </a:solidFill>
              </a:rPr>
              <a:t>brand 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secara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global</a:t>
            </a:r>
          </a:p>
          <a:p>
            <a:pPr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Fokus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pada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upaya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pemasaran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membangun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profil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perusahaan sebagai sarana pendekatan kepada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pelanggan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potensial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Hemat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Biaya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merampingkan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proses </a:t>
            </a:r>
            <a:endParaRPr lang="id-ID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Mengintegrasikan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kegiatan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bisnis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bekerja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sama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 dalam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semua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pekerjaan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menggunakan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komputer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telekomunikasi</a:t>
            </a:r>
            <a:endParaRPr lang="id-ID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5536" y="261966"/>
            <a:ext cx="8229600" cy="900113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Alasan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Melakukan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E- B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396093"/>
            <a:ext cx="8388424" cy="379932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id-ID" sz="2800" dirty="0" smtClean="0">
                <a:solidFill>
                  <a:schemeClr val="tx2">
                    <a:lumMod val="75000"/>
                  </a:schemeClr>
                </a:solidFill>
              </a:rPr>
              <a:t>Mengembangan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bisnis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global yang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lebih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mudah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murah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cepat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id-ID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Update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katalog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daftar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harga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brosur</a:t>
            </a: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,dll</a:t>
            </a:r>
          </a:p>
          <a:p>
            <a:pPr lvl="1">
              <a:spcBef>
                <a:spcPts val="600"/>
              </a:spcBef>
            </a:pP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Meng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umpulkan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catatan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pembayaran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Melacak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dokumen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setiap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hari</a:t>
            </a: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minggu</a:t>
            </a: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bulan</a:t>
            </a: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tahun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Meng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umpulkan</a:t>
            </a: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informasi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&amp; m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emudahkan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urusan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pelanggan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id-ID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Mel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uangkan</a:t>
            </a:r>
            <a:r>
              <a:rPr lang="id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waktu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berbicara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orang yang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tidak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pernah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menjadi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pelanggan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Mengh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ubungi</a:t>
            </a: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basis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pelanggan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id-ID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Mengintegrasikan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informasi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penjualan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database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pelanggan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id-ID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id-ID" sz="2000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ertujuan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menyediakan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layanan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tambahan</a:t>
            </a:r>
            <a:endParaRPr lang="id-ID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8792"/>
            <a:ext cx="8229600" cy="90011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Hambatan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E- B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r>
              <a:rPr lang="id-ID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 Indonesia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id-ID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09506"/>
            <a:ext cx="7690048" cy="356419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Belum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terbentuknya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high trust society</a:t>
            </a:r>
            <a:endParaRPr lang="id-ID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Harga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produk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ditawar</a:t>
            </a:r>
            <a:endParaRPr lang="id-ID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Sarana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prasarana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belum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memadai</a:t>
            </a:r>
            <a:endParaRPr lang="id-ID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Masih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sangat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sedikit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SDM yang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memahami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menguasai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konsep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implementasi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TI</a:t>
            </a:r>
            <a:endParaRPr lang="id-ID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danya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tindak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kejahatan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kartu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kredit</a:t>
            </a:r>
            <a:endParaRPr lang="id-ID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Belum ada hukum yang jelas</a:t>
            </a:r>
          </a:p>
          <a:p>
            <a:pPr>
              <a:spcBef>
                <a:spcPts val="1200"/>
              </a:spcBef>
            </a:pP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Kendala bahasa asing &amp;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mata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uang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asing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88792"/>
            <a:ext cx="8229600" cy="780098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Contoh kegiatan b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isnis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dengan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E- B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2918"/>
            <a:ext cx="8229600" cy="356419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Perusahaan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mempublikasikan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halaman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web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tentang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produk-produk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nya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kepada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masyarakat</a:t>
            </a:r>
            <a:endParaRPr lang="id-ID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Calon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pembeli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memilih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produk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mengisi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formulir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transaksi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elektronik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mencantumkan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nomor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kartu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kreditnya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id-ID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Setelah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proses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pembayaran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selesai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barang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dikirim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melalui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jasa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pos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jasa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pengiriman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barang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lain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ya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5536" y="318673"/>
            <a:ext cx="8229600" cy="900113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Aplikasi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E- B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585564"/>
              </p:ext>
            </p:extLst>
          </p:nvPr>
        </p:nvGraphicFramePr>
        <p:xfrm>
          <a:off x="518864" y="1339387"/>
          <a:ext cx="8517632" cy="374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wisegeek.com/business-plan-with-glasses-and-p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12" y="691998"/>
            <a:ext cx="5976664" cy="275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7544" y="375379"/>
            <a:ext cx="8229600" cy="900113"/>
          </a:xfrm>
        </p:spPr>
        <p:txBody>
          <a:bodyPr/>
          <a:lstStyle/>
          <a:p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Business Plan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95536" y="3777758"/>
            <a:ext cx="8424936" cy="12271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Business Plan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(BP)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pada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dasarnya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adalah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deskripsi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tertulis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mengenai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masa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depan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bisnis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 yang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menjelaskan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APA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BAGAIMANA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rencananya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18673"/>
            <a:ext cx="8229600" cy="780098"/>
          </a:xfrm>
        </p:spPr>
        <p:txBody>
          <a:bodyPr/>
          <a:lstStyle/>
          <a:p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hat is Business?</a:t>
            </a:r>
            <a:endParaRPr lang="id-ID" dirty="0"/>
          </a:p>
        </p:txBody>
      </p:sp>
      <p:pic>
        <p:nvPicPr>
          <p:cNvPr id="7170" name="Picture 2" descr="http://images.firstcovers.com/covers/userquotes/t/this_is_my_life_and-69965.jpg?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3" t="24371" r="19880" b="7399"/>
          <a:stretch/>
        </p:blipFill>
        <p:spPr bwMode="auto">
          <a:xfrm>
            <a:off x="5076057" y="3947876"/>
            <a:ext cx="3650455" cy="11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businessblog.co.uk/wp-content/uploads/2013/08/business-environ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84113"/>
            <a:ext cx="2524644" cy="199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susansolovic.com/blog/wp-content/uploads/2014/08/Money-Ba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32" y="3788948"/>
            <a:ext cx="1476359" cy="157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ikifinancepedia.com/wp-content/uploads/2016/01/Wikifinancepedia-What-is-Business-Administration-Functions-and-Fundamentals-of-Business-Administrators-570x3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3" y="1112561"/>
            <a:ext cx="5031199" cy="262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ozpk.com/wp-content/uploads/2015/04/shutterstock_112218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35001"/>
            <a:ext cx="4625555" cy="280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261966"/>
            <a:ext cx="8229600" cy="900113"/>
          </a:xfrm>
        </p:spPr>
        <p:txBody>
          <a:bodyPr/>
          <a:lstStyle/>
          <a:p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Business Plan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51520" y="1963156"/>
            <a:ext cx="7931224" cy="3232259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1800"/>
              </a:spcBef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BP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pada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umumnya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terdiri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8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900113" lvl="1" indent="-442913" algn="just">
              <a:spcBef>
                <a:spcPts val="1800"/>
              </a:spcBef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Tujuan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bisnis</a:t>
            </a:r>
            <a:endParaRPr lang="id-ID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00113" lvl="1" indent="-442913" algn="just">
              <a:spcBef>
                <a:spcPts val="1800"/>
              </a:spcBef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Strategi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digunakan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mencapainya</a:t>
            </a:r>
            <a:endParaRPr lang="id-ID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00113" lvl="1" indent="-442913" algn="just">
              <a:spcBef>
                <a:spcPts val="1800"/>
              </a:spcBef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Masalah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potensial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cara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mengatasinya</a:t>
            </a:r>
            <a:endParaRPr lang="id-ID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00113" lvl="1" indent="-442913" algn="just">
              <a:spcBef>
                <a:spcPts val="1800"/>
              </a:spcBef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Struktur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organisasi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jabatan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&amp;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tanggung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jawab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id-ID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00113" lvl="1" indent="-442913">
              <a:spcBef>
                <a:spcPts val="1800"/>
              </a:spcBef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Modal yang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diperlukan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membiayai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perusahaan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bagaimana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empertahankannya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youngupstarts.com/wp-content/uploads/2013/10/Business-Plan-300x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78" y="1225974"/>
            <a:ext cx="3934722" cy="289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318673"/>
            <a:ext cx="8229600" cy="900113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bagian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utama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dari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sebuah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BP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51520" y="1793037"/>
            <a:ext cx="5976664" cy="2967871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  <a:tabLst>
                <a:tab pos="530225" algn="l"/>
              </a:tabLst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Konsep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Bisnis</a:t>
            </a:r>
            <a:endParaRPr lang="id-ID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165225" lvl="1" indent="-442913">
              <a:spcBef>
                <a:spcPts val="1200"/>
              </a:spcBef>
              <a:tabLst>
                <a:tab pos="530225" algn="l"/>
              </a:tabLst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industri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digeluti</a:t>
            </a:r>
            <a:endParaRPr lang="id-ID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165225" lvl="1" indent="-442913">
              <a:spcBef>
                <a:spcPts val="1200"/>
              </a:spcBef>
              <a:tabLst>
                <a:tab pos="530225" algn="l"/>
              </a:tabLst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struktur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bisnis</a:t>
            </a:r>
            <a:endParaRPr lang="id-ID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165225" lvl="1" indent="-442913">
              <a:spcBef>
                <a:spcPts val="1200"/>
              </a:spcBef>
              <a:tabLst>
                <a:tab pos="530225" algn="l"/>
              </a:tabLst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produk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jasa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ditawarkan</a:t>
            </a:r>
            <a:endParaRPr lang="id-ID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165225" lvl="1" indent="-442913">
              <a:spcBef>
                <a:spcPts val="1200"/>
              </a:spcBef>
              <a:tabLst>
                <a:tab pos="530225" algn="l"/>
              </a:tabLst>
            </a:pPr>
            <a:r>
              <a:rPr lang="id-ID" sz="2800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agaimana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rencana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mensukseskan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bisnis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261966"/>
            <a:ext cx="8229600" cy="900113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bagian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utama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dari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sebuah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id-I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BP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9552" y="1509506"/>
            <a:ext cx="8280920" cy="3402378"/>
          </a:xfrm>
        </p:spPr>
        <p:txBody>
          <a:bodyPr>
            <a:normAutofit fontScale="92500" lnSpcReduction="20000"/>
          </a:bodyPr>
          <a:lstStyle/>
          <a:p>
            <a:pPr marL="530225" indent="-530225">
              <a:spcBef>
                <a:spcPts val="1200"/>
              </a:spcBef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Market/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pasar</a:t>
            </a:r>
            <a:endParaRPr lang="id-ID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87425" lvl="1" indent="-457200">
              <a:spcBef>
                <a:spcPts val="1200"/>
              </a:spcBef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membahas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menganalisa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konsumen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potensial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endParaRPr lang="id-ID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654175" lvl="2" indent="-442913">
              <a:spcBef>
                <a:spcPts val="1200"/>
              </a:spcBef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siapa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dimana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mereka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berada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id-ID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654175" lvl="2" indent="-442913">
              <a:spcBef>
                <a:spcPts val="1200"/>
              </a:spcBef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apa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menyebabkan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mereka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mau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membeli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id-ID" sz="2400" dirty="0">
              <a:solidFill>
                <a:schemeClr val="tx2">
                  <a:lumMod val="75000"/>
                </a:schemeClr>
              </a:solidFill>
            </a:endParaRPr>
          </a:p>
          <a:p>
            <a:pPr marL="987425" lvl="1" indent="-457200">
              <a:spcBef>
                <a:spcPts val="1200"/>
              </a:spcBef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menjelaskan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persaingan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akan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dihadapi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bagaimana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memposisikan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diri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memenangkannya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261966"/>
            <a:ext cx="8229600" cy="900113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bagian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utama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dari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sebuah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id-I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BP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39552" y="1566212"/>
            <a:ext cx="7859216" cy="3564196"/>
          </a:xfrm>
        </p:spPr>
        <p:txBody>
          <a:bodyPr>
            <a:normAutofit/>
          </a:bodyPr>
          <a:lstStyle/>
          <a:p>
            <a:pPr marL="531813" indent="-531813" algn="just">
              <a:spcBef>
                <a:spcPts val="1800"/>
              </a:spcBef>
              <a:buFont typeface="+mj-lt"/>
              <a:buAutoNum type="arabicPeriod" startAt="3"/>
            </a:pP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Finansial</a:t>
            </a:r>
            <a:endParaRPr lang="id-ID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82663" lvl="1" indent="-355600" algn="just">
              <a:spcBef>
                <a:spcPts val="1800"/>
              </a:spcBef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mencakup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estimasi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pendapatan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arus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kas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neraca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serta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rasio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keuangan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lainnya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Chevron 1"/>
          <p:cNvSpPr/>
          <p:nvPr/>
        </p:nvSpPr>
        <p:spPr>
          <a:xfrm>
            <a:off x="8580167" y="5001060"/>
            <a:ext cx="484632" cy="3816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16388" name="Picture 4" descr="http://videoswiper.net/img/icon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68282"/>
            <a:ext cx="2952328" cy="232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32085"/>
            <a:ext cx="8229600" cy="780098"/>
          </a:xfrm>
        </p:spPr>
        <p:txBody>
          <a:bodyPr>
            <a:normAutofit fontScale="90000"/>
          </a:bodyPr>
          <a:lstStyle/>
          <a:p>
            <a:r>
              <a:rPr lang="id-ID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quiz</a:t>
            </a:r>
            <a:endParaRPr lang="id-ID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60195"/>
            <a:ext cx="8229600" cy="329498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4400" i="1" dirty="0" smtClean="0">
                <a:solidFill>
                  <a:schemeClr val="accent2">
                    <a:lumMod val="75000"/>
                  </a:schemeClr>
                </a:solidFill>
              </a:rPr>
              <a:t>You’re already doing e-Business</a:t>
            </a:r>
            <a:endParaRPr lang="id-ID" sz="4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ts val="1200"/>
              </a:spcBef>
            </a:pPr>
            <a:r>
              <a:rPr lang="id-ID" sz="3200" i="1" dirty="0" smtClean="0">
                <a:solidFill>
                  <a:schemeClr val="accent2">
                    <a:lumMod val="75000"/>
                  </a:schemeClr>
                </a:solidFill>
              </a:rPr>
              <a:t>So, what are you doing ?</a:t>
            </a:r>
          </a:p>
          <a:p>
            <a:pPr algn="ctr">
              <a:spcBef>
                <a:spcPts val="1200"/>
              </a:spcBef>
            </a:pP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How many of these do you do?</a:t>
            </a:r>
            <a:endParaRPr lang="id-ID" sz="32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How well do you do them?</a:t>
            </a:r>
            <a:endParaRPr lang="id-ID" sz="32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How integrated are they?</a:t>
            </a:r>
            <a:endParaRPr lang="id-ID" sz="32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What else could you do, or do better?</a:t>
            </a:r>
            <a:endParaRPr lang="id-ID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blogrollcenter.com/news/gallery/what-is-business-economics/what_is_business_economic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r="6026" b="17790"/>
          <a:stretch/>
        </p:blipFill>
        <p:spPr bwMode="auto">
          <a:xfrm>
            <a:off x="1835697" y="3184592"/>
            <a:ext cx="5184451" cy="218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1520" y="261966"/>
            <a:ext cx="8229600" cy="900113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</a:t>
            </a:r>
            <a:r>
              <a:rPr lang="id-ID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hat is Business?</a:t>
            </a:r>
            <a:endParaRPr lang="en-US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09506"/>
            <a:ext cx="8064896" cy="3564196"/>
          </a:xfrm>
        </p:spPr>
        <p:txBody>
          <a:bodyPr rtlCol="0">
            <a:normAutofit/>
          </a:bodyPr>
          <a:lstStyle/>
          <a:p>
            <a:pPr marL="273050" indent="-273050" algn="just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00B050"/>
                </a:solidFill>
              </a:rPr>
              <a:t>Bisnis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menurut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Ilmu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Ekonomi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endParaRPr lang="id-ID" sz="2800" dirty="0" smtClean="0">
              <a:solidFill>
                <a:srgbClr val="00B050"/>
              </a:solidFill>
            </a:endParaRPr>
          </a:p>
          <a:p>
            <a:pPr algn="ctr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organisasi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menjual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barang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jasa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kepada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konsumen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bisnis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lainnya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mendapatkan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laba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1520" y="318673"/>
            <a:ext cx="8229600" cy="900113"/>
          </a:xfrm>
        </p:spPr>
        <p:txBody>
          <a:bodyPr/>
          <a:lstStyle/>
          <a:p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hat is Business?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91" y="1282680"/>
            <a:ext cx="8790702" cy="3564196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00B050"/>
                </a:solidFill>
              </a:rPr>
              <a:t>Bisnis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secara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historis</a:t>
            </a:r>
            <a:r>
              <a:rPr lang="en-US" sz="2800" dirty="0" smtClean="0">
                <a:solidFill>
                  <a:srgbClr val="00B050"/>
                </a:solidFill>
              </a:rPr>
              <a:t> :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kata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bisnis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bahasa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Inggris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rgbClr val="C00000"/>
                </a:solidFill>
              </a:rPr>
              <a:t>business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kata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dasar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rgbClr val="C00000"/>
                </a:solidFill>
              </a:rPr>
              <a:t>busy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berarti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‘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sibuk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’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konteks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individu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komunitas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ataupun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masyarakat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artian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sibuk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mengerjakan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aktivitas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pekerjaan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rgbClr val="C00000"/>
                </a:solidFill>
              </a:rPr>
              <a:t>mendapat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keuntungan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076" name="Picture 4" descr="http://www.contitech.de/pages/tools/img/businesscatch_245x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46637"/>
            <a:ext cx="7143750" cy="153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look4services.co.uk/images/look4services_multichannel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84313"/>
            <a:ext cx="3388371" cy="20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1520" y="318673"/>
            <a:ext cx="6768752" cy="900113"/>
          </a:xfrm>
        </p:spPr>
        <p:txBody>
          <a:bodyPr/>
          <a:lstStyle/>
          <a:p>
            <a:pPr eaLnBrk="1" hangingPunct="1"/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Pengenalan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E-B</a:t>
            </a:r>
            <a:r>
              <a:rPr lang="id-ID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</a:t>
            </a:r>
            <a:r>
              <a:rPr lang="en-US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r>
              <a:rPr lang="id-ID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r>
              <a:rPr lang="en-US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</a:t>
            </a:r>
            <a:r>
              <a:rPr lang="id-ID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</a:t>
            </a:r>
            <a:r>
              <a:rPr lang="en-US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354472" y="1404193"/>
            <a:ext cx="5297647" cy="3816424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spcBef>
                <a:spcPts val="1800"/>
              </a:spcBef>
            </a:pPr>
            <a:r>
              <a:rPr lang="id-ID" sz="2800" b="1" i="1" dirty="0" smtClean="0">
                <a:solidFill>
                  <a:srgbClr val="00B050"/>
                </a:solidFill>
              </a:rPr>
              <a:t>e</a:t>
            </a:r>
            <a:r>
              <a:rPr lang="en-US" sz="2800" b="1" i="1" dirty="0" smtClean="0">
                <a:solidFill>
                  <a:srgbClr val="00B050"/>
                </a:solidFill>
              </a:rPr>
              <a:t>-B</a:t>
            </a:r>
            <a:r>
              <a:rPr lang="id-ID" sz="2800" b="1" i="1" dirty="0" smtClean="0">
                <a:solidFill>
                  <a:srgbClr val="00B050"/>
                </a:solidFill>
              </a:rPr>
              <a:t>u</a:t>
            </a:r>
            <a:r>
              <a:rPr lang="en-US" sz="2800" b="1" i="1" dirty="0" smtClean="0">
                <a:solidFill>
                  <a:srgbClr val="00B050"/>
                </a:solidFill>
              </a:rPr>
              <a:t>s</a:t>
            </a:r>
            <a:r>
              <a:rPr lang="id-ID" sz="2800" b="1" i="1" dirty="0" smtClean="0">
                <a:solidFill>
                  <a:srgbClr val="00B050"/>
                </a:solidFill>
              </a:rPr>
              <a:t>i</a:t>
            </a:r>
            <a:r>
              <a:rPr lang="en-US" sz="2800" b="1" i="1" dirty="0" smtClean="0">
                <a:solidFill>
                  <a:srgbClr val="00B050"/>
                </a:solidFill>
              </a:rPr>
              <a:t>n</a:t>
            </a:r>
            <a:r>
              <a:rPr lang="id-ID" sz="2800" b="1" i="1" dirty="0" smtClean="0">
                <a:solidFill>
                  <a:srgbClr val="00B050"/>
                </a:solidFill>
              </a:rPr>
              <a:t>es</a:t>
            </a:r>
            <a:r>
              <a:rPr lang="en-US" sz="2800" b="1" i="1" dirty="0" smtClean="0">
                <a:solidFill>
                  <a:srgbClr val="00B050"/>
                </a:solidFill>
              </a:rPr>
              <a:t>s</a:t>
            </a:r>
            <a:r>
              <a:rPr lang="en-US" sz="2800" i="1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: </a:t>
            </a:r>
            <a:endParaRPr lang="id-ID" sz="2800" dirty="0" smtClean="0">
              <a:solidFill>
                <a:srgbClr val="00B050"/>
              </a:solidFill>
            </a:endParaRPr>
          </a:p>
          <a:p>
            <a:pPr marL="720725" indent="-366713" algn="just" eaLnBrk="1" hangingPunct="1">
              <a:spcBef>
                <a:spcPts val="1800"/>
              </a:spcBef>
              <a:buFont typeface="Arial" charset="0"/>
              <a:buNone/>
            </a:pPr>
            <a:r>
              <a:rPr lang="id-ID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Penggunaan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teknologi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elektronik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transaksi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bisnis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ts val="1800"/>
              </a:spcBef>
            </a:pPr>
            <a:r>
              <a:rPr lang="en-US" dirty="0" err="1" smtClean="0"/>
              <a:t>Mengacu</a:t>
            </a:r>
            <a:r>
              <a:rPr lang="id-ID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kemajuan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(TI), </a:t>
            </a:r>
            <a:r>
              <a:rPr lang="en-US" dirty="0" err="1" smtClean="0"/>
              <a:t>khususnya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teknologi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jaringan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komunikasi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–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proses </a:t>
            </a:r>
            <a:r>
              <a:rPr lang="en-US" dirty="0" err="1" smtClean="0"/>
              <a:t>bisnis</a:t>
            </a:r>
            <a:endParaRPr lang="en-US" dirty="0" smtClean="0"/>
          </a:p>
          <a:p>
            <a:pPr algn="r" eaLnBrk="1" hangingPunct="1">
              <a:spcBef>
                <a:spcPts val="1800"/>
              </a:spcBef>
              <a:buFont typeface="Arial" charset="0"/>
              <a:buNone/>
            </a:pPr>
            <a:r>
              <a:rPr lang="id-ID" i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Romney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Steinbart</a:t>
            </a:r>
            <a:r>
              <a:rPr lang="id-ID" i="1" dirty="0" smtClean="0">
                <a:solidFill>
                  <a:schemeClr val="accent6">
                    <a:lumMod val="75000"/>
                  </a:schemeClr>
                </a:solidFill>
              </a:rPr>
              <a:t> -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528" y="261966"/>
            <a:ext cx="8229600" cy="900113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Pengenalan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E- B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707904" y="1282680"/>
            <a:ext cx="5256584" cy="411799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Bef>
                <a:spcPts val="1800"/>
              </a:spcBef>
            </a:pPr>
            <a:r>
              <a:rPr lang="en-US" sz="2800" b="1" i="1" dirty="0" smtClean="0">
                <a:solidFill>
                  <a:srgbClr val="00B050"/>
                </a:solidFill>
              </a:rPr>
              <a:t>E-</a:t>
            </a:r>
            <a:r>
              <a:rPr lang="id-ID" sz="2800" b="1" i="1" dirty="0" smtClean="0">
                <a:solidFill>
                  <a:srgbClr val="00B050"/>
                </a:solidFill>
              </a:rPr>
              <a:t>bu</a:t>
            </a:r>
            <a:r>
              <a:rPr lang="en-US" sz="2800" b="1" i="1" dirty="0" smtClean="0">
                <a:solidFill>
                  <a:srgbClr val="00B050"/>
                </a:solidFill>
              </a:rPr>
              <a:t>s</a:t>
            </a:r>
            <a:r>
              <a:rPr lang="id-ID" sz="2800" b="1" i="1" dirty="0" smtClean="0">
                <a:solidFill>
                  <a:srgbClr val="00B050"/>
                </a:solidFill>
              </a:rPr>
              <a:t>i</a:t>
            </a:r>
            <a:r>
              <a:rPr lang="en-US" sz="2800" b="1" i="1" dirty="0" smtClean="0">
                <a:solidFill>
                  <a:srgbClr val="00B050"/>
                </a:solidFill>
              </a:rPr>
              <a:t>n</a:t>
            </a:r>
            <a:r>
              <a:rPr lang="id-ID" sz="2800" b="1" i="1" dirty="0" smtClean="0">
                <a:solidFill>
                  <a:srgbClr val="00B050"/>
                </a:solidFill>
              </a:rPr>
              <a:t>es</a:t>
            </a:r>
            <a:r>
              <a:rPr lang="en-US" sz="2800" b="1" i="1" dirty="0" smtClean="0">
                <a:solidFill>
                  <a:srgbClr val="00B050"/>
                </a:solidFill>
              </a:rPr>
              <a:t>s </a:t>
            </a:r>
            <a:r>
              <a:rPr lang="id-ID" sz="2800" b="1" i="1" dirty="0" smtClean="0">
                <a:solidFill>
                  <a:srgbClr val="00B050"/>
                </a:solidFill>
              </a:rPr>
              <a:t>More Than E-Commerce</a:t>
            </a:r>
            <a:endParaRPr lang="en-US" sz="2800" b="1" i="1" dirty="0" smtClean="0">
              <a:solidFill>
                <a:srgbClr val="00B050"/>
              </a:solidFill>
            </a:endParaRPr>
          </a:p>
          <a:p>
            <a:pPr marL="723900" lvl="1" indent="-323850" eaLnBrk="1" hangingPunct="1">
              <a:spcBef>
                <a:spcPts val="1800"/>
              </a:spcBef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Mengorganisir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proses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bisnis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umum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menggunakan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komputer</a:t>
            </a: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perangkat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elektronik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alat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telekomunikasi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lainnya</a:t>
            </a:r>
            <a:endParaRPr lang="id-ID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23900" lvl="1" indent="-323850" eaLnBrk="1" hangingPunct="1">
              <a:spcBef>
                <a:spcPts val="1800"/>
              </a:spcBef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Mengelola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rantai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pemasok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id-ID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23900" lvl="1" indent="-323850" eaLnBrk="1" hangingPunct="1">
              <a:spcBef>
                <a:spcPts val="1800"/>
              </a:spcBef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Mengelola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hubungan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400" dirty="0" smtClean="0">
                <a:solidFill>
                  <a:schemeClr val="tx2">
                    <a:lumMod val="75000"/>
                  </a:schemeClr>
                </a:solidFill>
              </a:rPr>
              <a:t>dengan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pelanggan</a:t>
            </a:r>
            <a:endParaRPr lang="id-ID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23900" lvl="1" indent="-323850" eaLnBrk="1" hangingPunct="1">
              <a:spcBef>
                <a:spcPts val="1800"/>
              </a:spcBef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Mengelola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saham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produksi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pengadaan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alur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kerja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pengiriman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secara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elektronik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id-ID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00050" lvl="1" indent="0" algn="r" eaLnBrk="1" hangingPunct="1">
              <a:spcBef>
                <a:spcPts val="1800"/>
              </a:spcBef>
              <a:buNone/>
            </a:pPr>
            <a:r>
              <a:rPr lang="id-ID" sz="2400" i="1" dirty="0" smtClean="0">
                <a:solidFill>
                  <a:schemeClr val="accent6">
                    <a:lumMod val="75000"/>
                  </a:schemeClr>
                </a:solidFill>
              </a:rPr>
              <a:t>- Bruce Durie -</a:t>
            </a:r>
            <a:endParaRPr lang="en-US" sz="24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https://i.ytimg.com/vi/BiOBafest7E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0" y="2189981"/>
            <a:ext cx="3672408" cy="208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1520" y="261966"/>
            <a:ext cx="8229600" cy="900113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Pengenalan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E- B</a:t>
            </a:r>
            <a:r>
              <a:rPr lang="id-ID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r>
              <a:rPr lang="id-ID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</a:t>
            </a:r>
            <a:r>
              <a:rPr lang="id-ID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1282680"/>
            <a:ext cx="8532440" cy="4026147"/>
          </a:xfrm>
        </p:spPr>
        <p:txBody>
          <a:bodyPr>
            <a:noAutofit/>
          </a:bodyPr>
          <a:lstStyle/>
          <a:p>
            <a:pPr eaLnBrk="1" hangingPunct="1">
              <a:spcBef>
                <a:spcPts val="1800"/>
              </a:spcBef>
            </a:pPr>
            <a:r>
              <a:rPr lang="id-ID" sz="2800" i="1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-B</a:t>
            </a:r>
            <a:r>
              <a:rPr lang="id-ID" sz="2800" i="1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id-ID" sz="2800" i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id-ID" sz="2800" i="1" dirty="0">
                <a:solidFill>
                  <a:schemeClr val="tx2">
                    <a:lumMod val="75000"/>
                  </a:schemeClr>
                </a:solidFill>
              </a:rPr>
              <a:t>es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800" dirty="0" smtClean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kombinasi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tiga</a:t>
            </a:r>
            <a:r>
              <a:rPr lang="id-ID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kegiatan</a:t>
            </a:r>
            <a:r>
              <a:rPr lang="id-ID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8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514350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Proses </a:t>
            </a:r>
            <a:r>
              <a:rPr lang="en-US" dirty="0" err="1" smtClean="0">
                <a:solidFill>
                  <a:srgbClr val="00B050"/>
                </a:solidFill>
              </a:rPr>
              <a:t>Bisnis</a:t>
            </a:r>
            <a:r>
              <a:rPr lang="en-US" dirty="0" smtClean="0">
                <a:solidFill>
                  <a:srgbClr val="00B050"/>
                </a:solidFill>
              </a:rPr>
              <a:t> Internal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bisnis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ditangani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baik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cepat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murah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teknologi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tepat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id-ID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514350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en-US" dirty="0" err="1" smtClean="0">
                <a:solidFill>
                  <a:srgbClr val="00B050"/>
                </a:solidFill>
              </a:rPr>
              <a:t>Hubungan</a:t>
            </a:r>
            <a:r>
              <a:rPr lang="id-ID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Pelanggan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id-ID" dirty="0" smtClean="0">
                <a:solidFill>
                  <a:srgbClr val="00B050"/>
                </a:solidFill>
              </a:rPr>
              <a:t>Pem</a:t>
            </a:r>
            <a:r>
              <a:rPr lang="en-US" dirty="0" err="1" smtClean="0">
                <a:solidFill>
                  <a:srgbClr val="00B050"/>
                </a:solidFill>
              </a:rPr>
              <a:t>asok</a:t>
            </a:r>
            <a:r>
              <a:rPr lang="id-ID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iklan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pemasaran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kontak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pelanggan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pemrosesan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order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penjadwalan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pengiriman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dikelola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perangkat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tepat</a:t>
            </a:r>
            <a:endParaRPr lang="id-ID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514350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en-US" i="1" dirty="0" smtClean="0">
                <a:solidFill>
                  <a:srgbClr val="00B050"/>
                </a:solidFill>
              </a:rPr>
              <a:t>e-commerce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pemesanan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engelola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an,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menjual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produk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jasa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embayar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melalu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internet</a:t>
            </a:r>
            <a:endParaRPr lang="id-ID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00050" lvl="1" indent="0" algn="r" eaLnBrk="1" hangingPunct="1">
              <a:spcBef>
                <a:spcPts val="1800"/>
              </a:spcBef>
              <a:buNone/>
            </a:pPr>
            <a:r>
              <a:rPr lang="id-ID" i="1" dirty="0" smtClean="0">
                <a:solidFill>
                  <a:schemeClr val="accent6">
                    <a:lumMod val="75000"/>
                  </a:schemeClr>
                </a:solidFill>
              </a:rPr>
              <a:t>- Bruce durie -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1520" y="261966"/>
            <a:ext cx="8229600" cy="900113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Pengenalan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E- B</a:t>
            </a:r>
            <a:r>
              <a:rPr lang="id-ID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r>
              <a:rPr lang="id-ID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</a:t>
            </a:r>
            <a:r>
              <a:rPr lang="id-ID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1282680"/>
            <a:ext cx="8532440" cy="4026147"/>
          </a:xfrm>
        </p:spPr>
        <p:txBody>
          <a:bodyPr>
            <a:noAutofit/>
          </a:bodyPr>
          <a:lstStyle/>
          <a:p>
            <a:pPr eaLnBrk="1" hangingPunct="1">
              <a:spcBef>
                <a:spcPts val="1800"/>
              </a:spcBef>
            </a:pPr>
            <a:r>
              <a:rPr lang="id-ID" sz="2800" i="1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-B</a:t>
            </a:r>
            <a:r>
              <a:rPr lang="id-ID" sz="2800" i="1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id-ID" sz="2800" i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id-ID" sz="2800" i="1" dirty="0">
                <a:solidFill>
                  <a:schemeClr val="tx2">
                    <a:lumMod val="75000"/>
                  </a:schemeClr>
                </a:solidFill>
              </a:rPr>
              <a:t>es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800" dirty="0" smtClean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kombinasi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tiga</a:t>
            </a:r>
            <a:r>
              <a:rPr lang="id-ID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kegiatan</a:t>
            </a:r>
            <a:r>
              <a:rPr lang="id-ID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8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514350" eaLnBrk="1" hangingPunct="1">
              <a:spcBef>
                <a:spcPts val="1800"/>
              </a:spcBef>
              <a:buFont typeface="+mj-lt"/>
              <a:buAutoNum type="arabicPeriod"/>
            </a:pPr>
            <a:endParaRPr lang="en-US" sz="24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Picture 2" descr="http://www.tutor2u.net/business/strategy/culture-identif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30718"/>
            <a:ext cx="7680812" cy="33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3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eceltic.ie/wp-content/uploads/2013/11/customer-relationship-management_-300x2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r="9685"/>
          <a:stretch/>
        </p:blipFill>
        <p:spPr bwMode="auto">
          <a:xfrm>
            <a:off x="5818886" y="2340297"/>
            <a:ext cx="3203848" cy="235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536" y="318673"/>
            <a:ext cx="8229600" cy="900113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Pengenalan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E- B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</a:t>
            </a:r>
            <a:r>
              <a:rPr lang="id-ID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48461" y="1436864"/>
            <a:ext cx="6984776" cy="356419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err="1" smtClean="0">
                <a:solidFill>
                  <a:srgbClr val="00B050"/>
                </a:solidFill>
              </a:rPr>
              <a:t>Interaksi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eksternal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organisasi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800" dirty="0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e–B</a:t>
            </a:r>
            <a:r>
              <a:rPr lang="id-ID" sz="2800" i="1" dirty="0" smtClean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id-ID" sz="2800" i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id-ID" sz="2800" i="1" dirty="0" smtClean="0">
                <a:solidFill>
                  <a:schemeClr val="tx2">
                    <a:lumMod val="75000"/>
                  </a:schemeClr>
                </a:solidFill>
              </a:rPr>
              <a:t>es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meliputi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:</a:t>
            </a:r>
          </a:p>
          <a:p>
            <a:pPr marL="1254125" lvl="1" indent="-458788" eaLnBrk="1" hangingPunct="1"/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Supplier</a:t>
            </a:r>
          </a:p>
          <a:p>
            <a:pPr marL="1254125" lvl="1" indent="-458788" eaLnBrk="1" hangingPunct="1"/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Customer</a:t>
            </a:r>
          </a:p>
          <a:p>
            <a:pPr marL="1254125" lvl="1" indent="-458788" eaLnBrk="1" hangingPunct="1"/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Investor</a:t>
            </a:r>
          </a:p>
          <a:p>
            <a:pPr marL="1254125" lvl="1" indent="-458788" eaLnBrk="1" hangingPunct="1"/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Creditor</a:t>
            </a:r>
          </a:p>
          <a:p>
            <a:pPr marL="1254125" lvl="1" indent="-458788" eaLnBrk="1" hangingPunct="1"/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</a:rPr>
              <a:t>Goverment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/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Pemerintah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254125" lvl="1" indent="-458788" eaLnBrk="1" hangingPunct="1"/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Media</a:t>
            </a:r>
          </a:p>
        </p:txBody>
      </p:sp>
      <p:sp>
        <p:nvSpPr>
          <p:cNvPr id="5" name="Chevron 4"/>
          <p:cNvSpPr/>
          <p:nvPr/>
        </p:nvSpPr>
        <p:spPr>
          <a:xfrm>
            <a:off x="8822483" y="5001060"/>
            <a:ext cx="242316" cy="3816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3087</TotalTime>
  <Words>817</Words>
  <Application>Microsoft Office PowerPoint</Application>
  <PresentationFormat>Custom</PresentationFormat>
  <Paragraphs>123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PENGANTAR </vt:lpstr>
      <vt:lpstr>What is Business?</vt:lpstr>
      <vt:lpstr>What is Business?</vt:lpstr>
      <vt:lpstr>What is Business?</vt:lpstr>
      <vt:lpstr>Pengenalan E-Business</vt:lpstr>
      <vt:lpstr>Pengenalan E- Business</vt:lpstr>
      <vt:lpstr>Pengenalan E- Business</vt:lpstr>
      <vt:lpstr>Pengenalan E- Business</vt:lpstr>
      <vt:lpstr>Pengenalan E- Business</vt:lpstr>
      <vt:lpstr>PowerPoint Presentation</vt:lpstr>
      <vt:lpstr>Era E- Business = Era Digital</vt:lpstr>
      <vt:lpstr>Era E- Business = Era Digital</vt:lpstr>
      <vt:lpstr>Manfaat E- Business</vt:lpstr>
      <vt:lpstr>Manfaat E- Business</vt:lpstr>
      <vt:lpstr>Alasan  Melakukan E- Business</vt:lpstr>
      <vt:lpstr>Hambatan E- Business di Indonesia </vt:lpstr>
      <vt:lpstr>Contoh kegiatan bisnis dengan Sistem E- Business</vt:lpstr>
      <vt:lpstr>Aplikasi E- Business</vt:lpstr>
      <vt:lpstr>Business Plan</vt:lpstr>
      <vt:lpstr>Business Plan</vt:lpstr>
      <vt:lpstr>3 bagian utama dari sebuah BP</vt:lpstr>
      <vt:lpstr>3 bagian utama dari sebuah BP</vt:lpstr>
      <vt:lpstr>3 bagian utama dari sebuah BP</vt:lpstr>
      <vt:lpstr>quiz</vt:lpstr>
    </vt:vector>
  </TitlesOfParts>
  <Company>KidzOrg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Kid</dc:creator>
  <cp:lastModifiedBy>DELL</cp:lastModifiedBy>
  <cp:revision>76</cp:revision>
  <dcterms:created xsi:type="dcterms:W3CDTF">2011-02-08T02:58:51Z</dcterms:created>
  <dcterms:modified xsi:type="dcterms:W3CDTF">2018-03-10T17:03:30Z</dcterms:modified>
</cp:coreProperties>
</file>