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308" r:id="rId3"/>
    <p:sldId id="309" r:id="rId4"/>
    <p:sldId id="310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5" r:id="rId43"/>
    <p:sldId id="366" r:id="rId44"/>
    <p:sldId id="367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380" r:id="rId58"/>
    <p:sldId id="381" r:id="rId59"/>
    <p:sldId id="382" r:id="rId60"/>
    <p:sldId id="383" r:id="rId61"/>
    <p:sldId id="384" r:id="rId62"/>
    <p:sldId id="385" r:id="rId63"/>
    <p:sldId id="386" r:id="rId64"/>
    <p:sldId id="387" r:id="rId65"/>
    <p:sldId id="388" r:id="rId66"/>
    <p:sldId id="389" r:id="rId67"/>
    <p:sldId id="390" r:id="rId68"/>
    <p:sldId id="391" r:id="rId69"/>
    <p:sldId id="392" r:id="rId70"/>
    <p:sldId id="393" r:id="rId71"/>
    <p:sldId id="394" r:id="rId72"/>
    <p:sldId id="275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AA2"/>
    <a:srgbClr val="2EA9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74" autoAdjust="0"/>
    <p:restoredTop sz="94660"/>
  </p:normalViewPr>
  <p:slideViewPr>
    <p:cSldViewPr>
      <p:cViewPr varScale="1">
        <p:scale>
          <a:sx n="104" d="100"/>
          <a:sy n="104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F7BA3-98C0-4CDB-92E6-9FCF68A83460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A804D-D439-40A2-BE80-E742530C6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A804D-D439-40A2-BE80-E742530C69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0" y="2971800"/>
            <a:ext cx="70866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ltGray">
          <a:xfrm>
            <a:off x="7086600" y="2971800"/>
            <a:ext cx="20574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0" y="3429000"/>
          <a:ext cx="3009900" cy="1824038"/>
        </p:xfrm>
        <a:graphic>
          <a:graphicData uri="http://schemas.openxmlformats.org/presentationml/2006/ole">
            <p:oleObj spid="_x0000_s3102" name="Image" r:id="rId3" imgW="6920635" imgH="4139683" progId="">
              <p:embed/>
            </p:oleObj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3028950" y="3429000"/>
          <a:ext cx="4035425" cy="1828800"/>
        </p:xfrm>
        <a:graphic>
          <a:graphicData uri="http://schemas.openxmlformats.org/presentationml/2006/ole">
            <p:oleObj spid="_x0000_s3103" name="Image" r:id="rId4" imgW="9155556" imgH="3733333" progId="">
              <p:embed/>
            </p:oleObj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7086600" y="3429000"/>
          <a:ext cx="2057400" cy="1828800"/>
        </p:xfrm>
        <a:graphic>
          <a:graphicData uri="http://schemas.openxmlformats.org/presentationml/2006/ole">
            <p:oleObj spid="_x0000_s3104" name="Image" r:id="rId5" imgW="3250794" imgH="3276190" progId="">
              <p:embed/>
            </p:oleObj>
          </a:graphicData>
        </a:graphic>
      </p:graphicFrame>
      <p:pic>
        <p:nvPicPr>
          <p:cNvPr id="3105" name="Picture 33" descr="glab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391400" y="1905000"/>
            <a:ext cx="1316038" cy="1352550"/>
          </a:xfrm>
          <a:prstGeom prst="rect">
            <a:avLst/>
          </a:prstGeom>
          <a:noFill/>
        </p:spPr>
      </p:pic>
      <p:sp>
        <p:nvSpPr>
          <p:cNvPr id="3106" name="AutoShape 34"/>
          <p:cNvSpPr>
            <a:spLocks noChangeArrowheads="1"/>
          </p:cNvSpPr>
          <p:nvPr/>
        </p:nvSpPr>
        <p:spPr bwMode="gray">
          <a:xfrm rot="-37800000">
            <a:off x="1635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gray">
          <a:xfrm rot="-37800000">
            <a:off x="4683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gray">
          <a:xfrm rot="-37800000">
            <a:off x="7731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gray">
          <a:xfrm rot="-37800000">
            <a:off x="10779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4A1711D4-0DEA-4888-A98E-FE28AE47C07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14800" y="55626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143000" y="1676400"/>
            <a:ext cx="6172200" cy="12414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2971800"/>
            <a:ext cx="5410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5CB2F-0C2D-4557-AD7A-B861B5A37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90550"/>
            <a:ext cx="2057400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90550"/>
            <a:ext cx="6019800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24261-89CC-4600-9E03-A7F175B03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8195DCB-B4B4-43BD-9133-8FE3D7380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F9219-74E4-41CB-A107-F6C7AB35E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2FD51-BE0C-4BC3-8785-D62375202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B74E6-A8BA-4D9A-BE02-4156FDB08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574CE-C1FD-483D-A2B7-7A06F1016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8FB6F-1E64-4B8F-BBA4-C48335A4AB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037EC-B4C9-455D-B74D-D6A9ABA57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043C1-014D-405F-91E3-094CA4509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E4E4D-5DA7-4973-A3D6-A29956FEE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1447800" y="561975"/>
            <a:ext cx="7696200" cy="646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ltGray">
          <a:xfrm>
            <a:off x="0" y="558800"/>
            <a:ext cx="1447800" cy="660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55" name="Picture 31" descr="glab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7924800" y="304800"/>
            <a:ext cx="1093788" cy="1123950"/>
          </a:xfrm>
          <a:prstGeom prst="rect">
            <a:avLst/>
          </a:prstGeom>
          <a:noFill/>
        </p:spPr>
      </p:pic>
      <p:sp>
        <p:nvSpPr>
          <p:cNvPr id="1056" name="AutoShape 32"/>
          <p:cNvSpPr>
            <a:spLocks noChangeArrowheads="1"/>
          </p:cNvSpPr>
          <p:nvPr/>
        </p:nvSpPr>
        <p:spPr bwMode="gray">
          <a:xfrm rot="-37800000">
            <a:off x="2397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gray">
          <a:xfrm rot="-37800000">
            <a:off x="5445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-37800000">
            <a:off x="8493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0CEB65-9082-4182-85AD-E6007C032E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885950" y="590550"/>
            <a:ext cx="594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228600" y="6858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457200"/>
            <a:ext cx="6172200" cy="1241425"/>
          </a:xfrm>
        </p:spPr>
        <p:txBody>
          <a:bodyPr/>
          <a:lstStyle/>
          <a:p>
            <a:r>
              <a:rPr lang="en-US" u="sng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REKAYASA PERANGKAT LUNAK</a:t>
            </a:r>
            <a:endParaRPr lang="en-US" u="sng" strike="sngStrik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-2133600" y="1958975"/>
            <a:ext cx="6172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Chap</a:t>
            </a:r>
            <a:r>
              <a:rPr kumimoji="0" lang="en-US" sz="3600" b="1" i="0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3600" b="1" i="0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</a:t>
            </a:r>
            <a:endParaRPr kumimoji="0" lang="en-US" sz="3600" b="1" i="0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Kesimpulan: </a:t>
            </a:r>
          </a:p>
          <a:p>
            <a:pPr>
              <a:buNone/>
            </a:pPr>
            <a:r>
              <a:rPr lang="id-ID" dirty="0" smtClean="0"/>
              <a:t>• Objek adalah model eksekusi, sementara kelas adalah deskripsi statik dari objek yang mungkin lahir pada saat eksekusi. </a:t>
            </a:r>
          </a:p>
          <a:p>
            <a:pPr>
              <a:buNone/>
            </a:pPr>
            <a:r>
              <a:rPr lang="id-ID" dirty="0" smtClean="0"/>
              <a:t>• Pada saat eksekusi yang kita punyai adalah objek, sementara dalam pemodelan (analisis dan perancangan) dan teks program yang kita lihat adalah kelas.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b="1" dirty="0" smtClean="0"/>
              <a:t>Property Objek </a:t>
            </a:r>
          </a:p>
          <a:p>
            <a:pPr>
              <a:buNone/>
            </a:pPr>
            <a:r>
              <a:rPr lang="id-ID" sz="2800" dirty="0" smtClean="0"/>
              <a:t>Sebuah objek pada dasarnya mempunyai property sebagai berikut: </a:t>
            </a:r>
          </a:p>
          <a:p>
            <a:endParaRPr lang="id-ID" sz="2800" dirty="0" smtClean="0"/>
          </a:p>
          <a:p>
            <a:r>
              <a:rPr lang="id-ID" sz="2800" b="1" dirty="0" smtClean="0"/>
              <a:t>Atribut </a:t>
            </a:r>
          </a:p>
          <a:p>
            <a:pPr lvl="1"/>
            <a:r>
              <a:rPr lang="id-ID" dirty="0" smtClean="0"/>
              <a:t>• Nilai atau elemen-elemen data yang dimiliki oleh objek dalam kelas objek. </a:t>
            </a:r>
          </a:p>
          <a:p>
            <a:pPr lvl="1"/>
            <a:r>
              <a:rPr lang="id-ID" dirty="0" smtClean="0"/>
              <a:t>• Merupakan ciri dari sebuah objek </a:t>
            </a:r>
          </a:p>
          <a:p>
            <a:pPr lvl="1"/>
            <a:r>
              <a:rPr lang="id-ID" dirty="0" smtClean="0"/>
              <a:t>• Dipunyai secara individual oleh sebuah objek. </a:t>
            </a:r>
          </a:p>
          <a:p>
            <a:pPr lvl="1"/>
            <a:r>
              <a:rPr lang="id-ID" dirty="0" smtClean="0"/>
              <a:t>• Contoh: berat, warna, jenis, nama, dan sebagainya.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b="1" dirty="0" smtClean="0"/>
              <a:t>Layanan (</a:t>
            </a:r>
            <a:r>
              <a:rPr lang="id-ID" sz="2400" b="1" i="1" dirty="0" smtClean="0"/>
              <a:t>Service) </a:t>
            </a:r>
          </a:p>
          <a:p>
            <a:pPr>
              <a:buNone/>
            </a:pPr>
            <a:r>
              <a:rPr lang="id-ID" sz="2400" dirty="0" smtClean="0"/>
              <a:t>• Metode atau operasi yang berfungsi untuk memanipulasi objek itu sendiri. </a:t>
            </a:r>
          </a:p>
          <a:p>
            <a:pPr>
              <a:buNone/>
            </a:pPr>
            <a:r>
              <a:rPr lang="id-ID" sz="2400" dirty="0" smtClean="0"/>
              <a:t>• Fungsi atau transformasi yang dapat dilakukan terhadap objek atau dilakukan oleh objek. </a:t>
            </a:r>
          </a:p>
          <a:p>
            <a:pPr>
              <a:buNone/>
            </a:pPr>
            <a:r>
              <a:rPr lang="id-ID" sz="2400" dirty="0" smtClean="0"/>
              <a:t>• Dapat berasal dari: </a:t>
            </a:r>
          </a:p>
          <a:p>
            <a:pPr lvl="1"/>
            <a:r>
              <a:rPr lang="id-ID" sz="2000" dirty="0" smtClean="0"/>
              <a:t>- model objek </a:t>
            </a:r>
          </a:p>
          <a:p>
            <a:pPr lvl="1"/>
            <a:r>
              <a:rPr lang="id-ID" sz="2000" dirty="0" smtClean="0"/>
              <a:t>- </a:t>
            </a:r>
            <a:r>
              <a:rPr lang="id-ID" sz="2000" i="1" dirty="0" smtClean="0"/>
              <a:t>event </a:t>
            </a:r>
          </a:p>
          <a:p>
            <a:pPr lvl="1"/>
            <a:r>
              <a:rPr lang="id-ID" sz="2000" dirty="0" smtClean="0"/>
              <a:t>- aktivitas atau aksi keadaan </a:t>
            </a:r>
          </a:p>
          <a:p>
            <a:pPr lvl="1"/>
            <a:r>
              <a:rPr lang="id-ID" sz="2000" dirty="0" smtClean="0"/>
              <a:t>- fungsi </a:t>
            </a:r>
            <a:endParaRPr lang="id-ID" dirty="0" smtClean="0"/>
          </a:p>
          <a:p>
            <a:pPr lvl="1"/>
            <a:r>
              <a:rPr lang="id-ID" sz="2000" dirty="0" smtClean="0"/>
              <a:t>- kelakuan dunia nyata 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Contoh</a:t>
            </a:r>
            <a:r>
              <a:rPr lang="en-US" sz="2400" dirty="0" smtClean="0"/>
              <a:t>: </a:t>
            </a:r>
            <a:r>
              <a:rPr lang="en-US" sz="2400" i="1" dirty="0" smtClean="0"/>
              <a:t>Read, Write, Move, Copy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sebagainya</a:t>
            </a:r>
            <a:r>
              <a:rPr lang="en-US" sz="2400" i="1" dirty="0" smtClean="0"/>
              <a:t>. </a:t>
            </a:r>
          </a:p>
          <a:p>
            <a:pPr>
              <a:buNone/>
            </a:pPr>
            <a:endParaRPr 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200" b="1" dirty="0" smtClean="0"/>
              <a:t>Klasifikasi Objek </a:t>
            </a:r>
            <a:endParaRPr lang="id-ID" sz="2200" dirty="0" smtClean="0"/>
          </a:p>
          <a:p>
            <a:pPr>
              <a:buNone/>
            </a:pPr>
            <a:r>
              <a:rPr lang="id-ID" sz="2200" dirty="0" smtClean="0"/>
              <a:t>Menurut [BOO95] objek dapat menjadi: </a:t>
            </a:r>
          </a:p>
          <a:p>
            <a:pPr>
              <a:buNone/>
            </a:pPr>
            <a:r>
              <a:rPr lang="id-ID" sz="2200" dirty="0" smtClean="0"/>
              <a:t>	• ADT (</a:t>
            </a:r>
            <a:r>
              <a:rPr lang="id-ID" sz="2200" i="1" dirty="0" smtClean="0"/>
              <a:t>Abstract Data Type) </a:t>
            </a:r>
          </a:p>
          <a:p>
            <a:pPr>
              <a:buNone/>
            </a:pPr>
            <a:r>
              <a:rPr lang="id-ID" sz="2200" dirty="0" smtClean="0"/>
              <a:t>	Definisi dari kelas dimana komponen </a:t>
            </a:r>
            <a:r>
              <a:rPr lang="id-ID" sz="2200" i="1" dirty="0" smtClean="0"/>
              <a:t>type menjadi atribut dan fungsi primitif menjadi operasi/metode/layanan. </a:t>
            </a:r>
          </a:p>
          <a:p>
            <a:pPr>
              <a:buNone/>
            </a:pPr>
            <a:r>
              <a:rPr lang="id-ID" sz="2200" dirty="0" smtClean="0"/>
              <a:t>	• Mesin </a:t>
            </a:r>
          </a:p>
          <a:p>
            <a:pPr>
              <a:buNone/>
            </a:pPr>
            <a:r>
              <a:rPr lang="id-ID" sz="2200" dirty="0" smtClean="0"/>
              <a:t>	Objek pasif yang punyai status yang akan diaktifkan oleh objek lain. Fungsi primitif pada mesin merupakan mekanisme transisi yang mengubah suatu status ke status lain. </a:t>
            </a:r>
          </a:p>
          <a:p>
            <a:pPr>
              <a:buNone/>
            </a:pPr>
            <a:r>
              <a:rPr lang="id-ID" sz="2200" dirty="0" smtClean="0"/>
              <a:t>	• Proses </a:t>
            </a:r>
          </a:p>
          <a:p>
            <a:pPr>
              <a:buNone/>
            </a:pPr>
            <a:r>
              <a:rPr lang="id-ID" sz="2200" dirty="0" smtClean="0"/>
              <a:t>	</a:t>
            </a:r>
            <a:r>
              <a:rPr lang="en-US" sz="2200" dirty="0" err="1" smtClean="0"/>
              <a:t>Objek</a:t>
            </a:r>
            <a:r>
              <a:rPr lang="en-US" sz="2200" dirty="0" smtClean="0"/>
              <a:t> </a:t>
            </a:r>
            <a:r>
              <a:rPr lang="en-US" sz="2200" dirty="0" err="1" smtClean="0"/>
              <a:t>aktif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mempunyai</a:t>
            </a:r>
            <a:r>
              <a:rPr lang="en-US" sz="2200" dirty="0" smtClean="0"/>
              <a:t> “</a:t>
            </a:r>
            <a:r>
              <a:rPr lang="en-US" sz="2200" dirty="0" err="1" smtClean="0"/>
              <a:t>urutan</a:t>
            </a:r>
            <a:r>
              <a:rPr lang="en-US" sz="2200" dirty="0" smtClean="0"/>
              <a:t> </a:t>
            </a:r>
            <a:r>
              <a:rPr lang="en-US" sz="2200" dirty="0" err="1" smtClean="0"/>
              <a:t>kendali</a:t>
            </a:r>
            <a:r>
              <a:rPr lang="en-US" sz="2200" dirty="0" smtClean="0"/>
              <a:t>” (</a:t>
            </a:r>
            <a:r>
              <a:rPr lang="en-US" sz="2200" i="1" dirty="0" smtClean="0"/>
              <a:t>thread of control) </a:t>
            </a:r>
          </a:p>
          <a:p>
            <a:endParaRPr lang="id-ID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Berorientasi Objek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b="1" dirty="0" smtClean="0"/>
              <a:t>Definisi </a:t>
            </a:r>
          </a:p>
          <a:p>
            <a:pPr lvl="1"/>
            <a:r>
              <a:rPr lang="id-ID" dirty="0" smtClean="0"/>
              <a:t>• Sebuah sistem yang dibangun dengan berdasarkan motode berorientasi objek adalah sebuah sistem yang komponennya dibungkus (dienkapsulasi) menjadi kelompok data dan fungsi. </a:t>
            </a:r>
          </a:p>
          <a:p>
            <a:pPr lvl="1"/>
            <a:r>
              <a:rPr lang="id-ID" dirty="0" smtClean="0"/>
              <a:t>• Setiap komponen dalam sistem tersebut dapat mewarisi atribut dan sifat dari komponen lainnya, dan dapat berinteraksi satu sama lainnya.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b="1" dirty="0" smtClean="0"/>
              <a:t>Karakteristik Sistem Berorientasi Objek </a:t>
            </a:r>
          </a:p>
          <a:p>
            <a:pPr>
              <a:buNone/>
            </a:pPr>
            <a:r>
              <a:rPr lang="id-ID" sz="2400" dirty="0" smtClean="0"/>
              <a:t>	Karakteristik atau sifat-sifat yang dipunyai sebuah sistem berorientasi objek adalah: </a:t>
            </a:r>
          </a:p>
          <a:p>
            <a:pPr>
              <a:buNone/>
            </a:pPr>
            <a:r>
              <a:rPr lang="id-ID" sz="2400" dirty="0" smtClean="0"/>
              <a:t>	• Abstraksi </a:t>
            </a:r>
          </a:p>
          <a:p>
            <a:pPr>
              <a:buNone/>
            </a:pPr>
            <a:r>
              <a:rPr lang="id-ID" sz="2400" dirty="0" smtClean="0"/>
              <a:t>	Prinsip untuk merepresentasikan dunia nyata yang kompleks menjadi satu bentuk model yang sederhana dengan mengabaikan aspek-aspek lain yang tidak sesuai dengan permasalahan. </a:t>
            </a:r>
          </a:p>
          <a:p>
            <a:pPr>
              <a:buNone/>
            </a:pPr>
            <a:r>
              <a:rPr lang="id-ID" sz="2400" dirty="0" smtClean="0"/>
              <a:t>	• Enkapsulasi </a:t>
            </a:r>
          </a:p>
          <a:p>
            <a:pPr>
              <a:buNone/>
            </a:pPr>
            <a:r>
              <a:rPr lang="id-ID" sz="2400" dirty="0" smtClean="0"/>
              <a:t>	Pembungkusan atribut data dan layanan (operasi-operasi) yang dipunyai objek, untuk membunyikan implementasi dari objek sehingga objek lain tidak mengetahui cara kerjanya. </a:t>
            </a:r>
          </a:p>
          <a:p>
            <a:pPr>
              <a:buNone/>
            </a:pPr>
            <a:r>
              <a:rPr lang="id-ID" sz="24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400" dirty="0" smtClean="0"/>
              <a:t>• Pewarisan (</a:t>
            </a:r>
            <a:r>
              <a:rPr lang="id-ID" sz="2400" i="1" dirty="0" smtClean="0"/>
              <a:t>inheritance) </a:t>
            </a:r>
          </a:p>
          <a:p>
            <a:pPr>
              <a:buNone/>
            </a:pPr>
            <a:r>
              <a:rPr lang="id-ID" sz="2400" dirty="0" smtClean="0"/>
              <a:t>	Mekanisme yang memungkinkan satu objek (baca: kelas) mewarisi sebagian atau seluruh definisi dai objek lain sebagai bagian dari dirinya. </a:t>
            </a:r>
          </a:p>
          <a:p>
            <a:pPr>
              <a:buNone/>
            </a:pPr>
            <a:r>
              <a:rPr lang="id-ID" sz="2400" dirty="0" smtClean="0"/>
              <a:t>• </a:t>
            </a:r>
            <a:r>
              <a:rPr lang="id-ID" sz="2400" i="1" dirty="0" smtClean="0"/>
              <a:t>Reusability </a:t>
            </a:r>
          </a:p>
          <a:p>
            <a:pPr>
              <a:buNone/>
            </a:pPr>
            <a:r>
              <a:rPr lang="id-ID" sz="2400" dirty="0" smtClean="0"/>
              <a:t>	Pemanfaatan kembali objek yang sudah didefinisikan untuk suatu permasalahan pada permasalahan lainnya yang melibatkan objek tersebut. </a:t>
            </a:r>
          </a:p>
          <a:p>
            <a:pPr>
              <a:buNone/>
            </a:pPr>
            <a:r>
              <a:rPr lang="id-ID" sz="2400" dirty="0" smtClean="0"/>
              <a:t>• Generalisasi dan Spesialisasi </a:t>
            </a:r>
          </a:p>
          <a:p>
            <a:pPr>
              <a:buNone/>
            </a:pPr>
            <a:r>
              <a:rPr lang="id-ID" sz="2400" dirty="0" smtClean="0"/>
              <a:t>	Menunjukkan hubungan antara kelas dan objek yang umum dengan kelas dan objek yang khusus.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400" dirty="0" smtClean="0"/>
              <a:t>• Komunikasi antar Objek </a:t>
            </a:r>
          </a:p>
          <a:p>
            <a:pPr>
              <a:buNone/>
            </a:pPr>
            <a:r>
              <a:rPr lang="id-ID" sz="2400" dirty="0" smtClean="0"/>
              <a:t>	Komunikasi antar objek dilakukan lewat pesat (</a:t>
            </a:r>
            <a:r>
              <a:rPr lang="id-ID" sz="2400" i="1" dirty="0" smtClean="0"/>
              <a:t>message) yang dikirim dari satu objek ke objek lainnya. </a:t>
            </a:r>
          </a:p>
          <a:p>
            <a:pPr>
              <a:buNone/>
            </a:pPr>
            <a:r>
              <a:rPr lang="id-ID" sz="2400" dirty="0" smtClean="0"/>
              <a:t>• </a:t>
            </a:r>
            <a:r>
              <a:rPr lang="id-ID" sz="2400" i="1" dirty="0" smtClean="0"/>
              <a:t>Polymorphism </a:t>
            </a:r>
          </a:p>
          <a:p>
            <a:pPr>
              <a:buNone/>
            </a:pPr>
            <a:r>
              <a:rPr lang="id-ID" sz="2400" dirty="0" smtClean="0"/>
              <a:t>	Kemampuan suatu objek untuk digunakan di banyak tujuan yang berbeda dengan nama yang sama sehingga menghemat baris program. </a:t>
            </a:r>
          </a:p>
          <a:p>
            <a:endParaRPr lang="id-ID" sz="2400" dirty="0" smtClean="0"/>
          </a:p>
          <a:p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6343650" cy="563563"/>
          </a:xfrm>
        </p:spPr>
        <p:txBody>
          <a:bodyPr/>
          <a:lstStyle/>
          <a:p>
            <a:r>
              <a:rPr lang="id-ID" dirty="0" smtClean="0"/>
              <a:t>Metodologi Berorientasi Objek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b="1" dirty="0" smtClean="0"/>
              <a:t>A. Beberapa Prinsip Dasar </a:t>
            </a:r>
            <a:endParaRPr lang="id-ID" sz="2800" dirty="0" smtClean="0"/>
          </a:p>
          <a:p>
            <a:pPr>
              <a:buNone/>
            </a:pPr>
            <a:r>
              <a:rPr lang="id-ID" sz="2800" b="1" dirty="0" smtClean="0"/>
              <a:t>Pengertian Metodologi </a:t>
            </a:r>
          </a:p>
          <a:p>
            <a:pPr lvl="1"/>
            <a:r>
              <a:rPr lang="id-ID" dirty="0" smtClean="0"/>
              <a:t>• Cara kerja yang sistematis untuk memudahkan pelaksanaan pembuatan perangkat lunak guna mencapai tujuan tertentu. </a:t>
            </a:r>
          </a:p>
          <a:p>
            <a:pPr lvl="1"/>
            <a:r>
              <a:rPr lang="id-ID" dirty="0" smtClean="0"/>
              <a:t>• Proses untuk menghasilkan perangkat lunak yang terorganisir dengan menggunakan sejumlah teknik dan konvensi notasi yang terdefinisi.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/>
              <a:t>Pengertian Metodologi Berorientasi Objek </a:t>
            </a:r>
          </a:p>
          <a:p>
            <a:pPr>
              <a:buNone/>
            </a:pPr>
            <a:r>
              <a:rPr lang="id-ID" dirty="0" smtClean="0"/>
              <a:t>• Suatu strategi pembangunan perangkat lunak yang mengorganisasikan perangkat lunak sebagai kumpulan objek yang berisi data dan operasi yang diberlakukan terhadapnya. </a:t>
            </a:r>
          </a:p>
          <a:p>
            <a:pPr>
              <a:buNone/>
            </a:pPr>
            <a:r>
              <a:rPr lang="id-ID" dirty="0" smtClean="0"/>
              <a:t>• Suatu cara bagaimana sistem perangkat lunak dibangun melalui pendekatan objek secara sistematis. </a:t>
            </a:r>
          </a:p>
          <a:p>
            <a:pPr>
              <a:buNone/>
            </a:pPr>
            <a:r>
              <a:rPr lang="id-ID" dirty="0" smtClean="0"/>
              <a:t>• Metode berorientasi objek didasarkan pada penerapan prinsip-prinsip pengelolaan kompleksitas.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utoShape 40"/>
          <p:cNvSpPr>
            <a:spLocks noChangeArrowheads="1"/>
          </p:cNvSpPr>
          <p:nvPr/>
        </p:nvSpPr>
        <p:spPr bwMode="gray">
          <a:xfrm>
            <a:off x="1524000" y="6096000"/>
            <a:ext cx="6463212" cy="59894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 b="1" dirty="0"/>
          </a:p>
        </p:txBody>
      </p:sp>
      <p:sp>
        <p:nvSpPr>
          <p:cNvPr id="80" name="Oval 43"/>
          <p:cNvSpPr>
            <a:spLocks noChangeArrowheads="1"/>
          </p:cNvSpPr>
          <p:nvPr/>
        </p:nvSpPr>
        <p:spPr bwMode="gray">
          <a:xfrm rot="1758052">
            <a:off x="1250381" y="6064649"/>
            <a:ext cx="781764" cy="6432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2000" dirty="0" smtClean="0"/>
              <a:t>ANALISIS DAN PERANCANGAN BERORIENTASI OBJEK</a:t>
            </a:r>
            <a:endParaRPr lang="en-US" sz="2000" dirty="0">
              <a:solidFill>
                <a:schemeClr val="accent1"/>
              </a:solidFill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1219200" y="1295400"/>
            <a:ext cx="6934200" cy="1905000"/>
            <a:chOff x="1152" y="1344"/>
            <a:chExt cx="5068" cy="1620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1152" y="1344"/>
              <a:ext cx="5068" cy="468"/>
              <a:chOff x="1152" y="1440"/>
              <a:chExt cx="5068" cy="468"/>
            </a:xfrm>
          </p:grpSpPr>
          <p:sp>
            <p:nvSpPr>
              <p:cNvPr id="40992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4672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4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40994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5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6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997" name="Text Box 37"/>
              <p:cNvSpPr txBox="1">
                <a:spLocks noChangeArrowheads="1"/>
              </p:cNvSpPr>
              <p:nvPr/>
            </p:nvSpPr>
            <p:spPr bwMode="gray">
              <a:xfrm>
                <a:off x="1703" y="1601"/>
                <a:ext cx="4517" cy="2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id-ID" sz="2000" b="1" dirty="0" smtClean="0"/>
                  <a:t>Konsep Dasar Pendekatan Objek </a:t>
                </a:r>
              </a:p>
            </p:txBody>
          </p:sp>
          <p:sp>
            <p:nvSpPr>
              <p:cNvPr id="40998" name="Text Box 38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77" cy="4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1152" y="1920"/>
              <a:ext cx="4902" cy="468"/>
              <a:chOff x="1152" y="1440"/>
              <a:chExt cx="4902" cy="468"/>
            </a:xfrm>
          </p:grpSpPr>
          <p:sp>
            <p:nvSpPr>
              <p:cNvPr id="41000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4672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6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41002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3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4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05" name="Text Box 45"/>
              <p:cNvSpPr txBox="1">
                <a:spLocks noChangeArrowheads="1"/>
              </p:cNvSpPr>
              <p:nvPr/>
            </p:nvSpPr>
            <p:spPr bwMode="gray">
              <a:xfrm>
                <a:off x="1721" y="1550"/>
                <a:ext cx="1626" cy="2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d-ID" sz="2000" b="1" dirty="0" smtClean="0"/>
                  <a:t>Objek dan Kelas </a:t>
                </a:r>
              </a:p>
            </p:txBody>
          </p:sp>
          <p:sp>
            <p:nvSpPr>
              <p:cNvPr id="41006" name="Text Box 46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77" cy="4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1152" y="2496"/>
              <a:ext cx="4902" cy="468"/>
              <a:chOff x="1152" y="1440"/>
              <a:chExt cx="4902" cy="468"/>
            </a:xfrm>
          </p:grpSpPr>
          <p:sp>
            <p:nvSpPr>
              <p:cNvPr id="41008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4672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8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41010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11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12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13" name="Text Box 53"/>
              <p:cNvSpPr txBox="1">
                <a:spLocks noChangeArrowheads="1"/>
              </p:cNvSpPr>
              <p:nvPr/>
            </p:nvSpPr>
            <p:spPr bwMode="gray">
              <a:xfrm>
                <a:off x="1721" y="1550"/>
                <a:ext cx="2438" cy="2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d-ID" sz="2000" b="1" dirty="0" smtClean="0"/>
                  <a:t>Sistem Berorientasi Objek</a:t>
                </a:r>
                <a:endParaRPr lang="en-US" sz="2000" b="1" dirty="0" smtClean="0"/>
              </a:p>
            </p:txBody>
          </p:sp>
          <p:sp>
            <p:nvSpPr>
              <p:cNvPr id="41014" name="Text Box 54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77" cy="4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</p:grpSp>
      <p:grpSp>
        <p:nvGrpSpPr>
          <p:cNvPr id="29" name="Group 63"/>
          <p:cNvGrpSpPr>
            <a:grpSpLocks/>
          </p:cNvGrpSpPr>
          <p:nvPr/>
        </p:nvGrpSpPr>
        <p:grpSpPr bwMode="auto">
          <a:xfrm>
            <a:off x="1219200" y="3352800"/>
            <a:ext cx="6781800" cy="1219200"/>
            <a:chOff x="1152" y="1344"/>
            <a:chExt cx="4902" cy="1044"/>
          </a:xfrm>
        </p:grpSpPr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1152" y="1344"/>
              <a:ext cx="4902" cy="468"/>
              <a:chOff x="1152" y="1440"/>
              <a:chExt cx="4902" cy="468"/>
            </a:xfrm>
          </p:grpSpPr>
          <p:sp>
            <p:nvSpPr>
              <p:cNvPr id="56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4672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57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60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" name="Text Box 37"/>
              <p:cNvSpPr txBox="1">
                <a:spLocks noChangeArrowheads="1"/>
              </p:cNvSpPr>
              <p:nvPr/>
            </p:nvSpPr>
            <p:spPr bwMode="gray">
              <a:xfrm>
                <a:off x="1721" y="1549"/>
                <a:ext cx="4289" cy="2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id-ID" sz="2000" b="1" dirty="0" smtClean="0"/>
                  <a:t>Metodologi Berorientasi Objek</a:t>
                </a:r>
                <a:endParaRPr lang="en-US" sz="2000" b="1" dirty="0"/>
              </a:p>
            </p:txBody>
          </p:sp>
          <p:sp>
            <p:nvSpPr>
              <p:cNvPr id="59" name="Text Box 38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80" cy="4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chemeClr val="bg1"/>
                    </a:solidFill>
                  </a:rPr>
                  <a:t>4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.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roup 39"/>
            <p:cNvGrpSpPr>
              <a:grpSpLocks/>
            </p:cNvGrpSpPr>
            <p:nvPr/>
          </p:nvGrpSpPr>
          <p:grpSpPr bwMode="auto">
            <a:xfrm>
              <a:off x="1152" y="1920"/>
              <a:ext cx="4902" cy="468"/>
              <a:chOff x="1152" y="1440"/>
              <a:chExt cx="4902" cy="468"/>
            </a:xfrm>
          </p:grpSpPr>
          <p:sp>
            <p:nvSpPr>
              <p:cNvPr id="49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4672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50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53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" name="Text Box 45"/>
              <p:cNvSpPr txBox="1">
                <a:spLocks noChangeArrowheads="1"/>
              </p:cNvSpPr>
              <p:nvPr/>
            </p:nvSpPr>
            <p:spPr bwMode="gray">
              <a:xfrm>
                <a:off x="1721" y="1550"/>
                <a:ext cx="3131" cy="2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d-ID" sz="2000" b="1" dirty="0" smtClean="0"/>
                  <a:t>ANALISIS BERORIENTASI OBJEK</a:t>
                </a:r>
                <a:endParaRPr lang="en-US" sz="2000" b="1" dirty="0" smtClean="0"/>
              </a:p>
            </p:txBody>
          </p:sp>
          <p:sp>
            <p:nvSpPr>
              <p:cNvPr id="52" name="Text Box 46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80" cy="4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chemeClr val="bg1"/>
                    </a:solidFill>
                  </a:rPr>
                  <a:t>5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.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6" name="Group 63"/>
          <p:cNvGrpSpPr>
            <a:grpSpLocks/>
          </p:cNvGrpSpPr>
          <p:nvPr/>
        </p:nvGrpSpPr>
        <p:grpSpPr bwMode="auto">
          <a:xfrm>
            <a:off x="1295400" y="4686924"/>
            <a:ext cx="6705600" cy="1256676"/>
            <a:chOff x="1152" y="1344"/>
            <a:chExt cx="4902" cy="1044"/>
          </a:xfrm>
        </p:grpSpPr>
        <p:grpSp>
          <p:nvGrpSpPr>
            <p:cNvPr id="47" name="Group 31"/>
            <p:cNvGrpSpPr>
              <a:grpSpLocks/>
            </p:cNvGrpSpPr>
            <p:nvPr/>
          </p:nvGrpSpPr>
          <p:grpSpPr bwMode="auto">
            <a:xfrm>
              <a:off x="1152" y="1344"/>
              <a:ext cx="4902" cy="468"/>
              <a:chOff x="1152" y="1440"/>
              <a:chExt cx="4902" cy="468"/>
            </a:xfrm>
          </p:grpSpPr>
          <p:sp>
            <p:nvSpPr>
              <p:cNvPr id="70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4672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71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74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" name="Text Box 37"/>
              <p:cNvSpPr txBox="1">
                <a:spLocks noChangeArrowheads="1"/>
              </p:cNvSpPr>
              <p:nvPr/>
            </p:nvSpPr>
            <p:spPr bwMode="gray">
              <a:xfrm>
                <a:off x="1721" y="1549"/>
                <a:ext cx="4289" cy="2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id-ID" sz="2000" b="1" dirty="0" smtClean="0"/>
                  <a:t>Metode Analisis Berorientasi Objek </a:t>
                </a:r>
              </a:p>
            </p:txBody>
          </p:sp>
          <p:sp>
            <p:nvSpPr>
              <p:cNvPr id="73" name="Text Box 38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80" cy="4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chemeClr val="bg1"/>
                    </a:solidFill>
                  </a:rPr>
                  <a:t>6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.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oup 39"/>
            <p:cNvGrpSpPr>
              <a:grpSpLocks/>
            </p:cNvGrpSpPr>
            <p:nvPr/>
          </p:nvGrpSpPr>
          <p:grpSpPr bwMode="auto">
            <a:xfrm>
              <a:off x="1152" y="1920"/>
              <a:ext cx="4902" cy="468"/>
              <a:chOff x="1152" y="1440"/>
              <a:chExt cx="4902" cy="468"/>
            </a:xfrm>
          </p:grpSpPr>
          <p:sp>
            <p:nvSpPr>
              <p:cNvPr id="63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4672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b="1" dirty="0"/>
              </a:p>
            </p:txBody>
          </p:sp>
          <p:grpSp>
            <p:nvGrpSpPr>
              <p:cNvPr id="64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67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5" name="Text Box 45"/>
              <p:cNvSpPr txBox="1">
                <a:spLocks noChangeArrowheads="1"/>
              </p:cNvSpPr>
              <p:nvPr/>
            </p:nvSpPr>
            <p:spPr bwMode="gray">
              <a:xfrm>
                <a:off x="1721" y="1550"/>
                <a:ext cx="2997" cy="2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d-ID" sz="2000" b="1" dirty="0" smtClean="0"/>
                  <a:t>Perancangan Berorientasi Objek</a:t>
                </a:r>
                <a:endParaRPr lang="en-US" sz="2000" b="1" dirty="0" smtClean="0"/>
              </a:p>
            </p:txBody>
          </p:sp>
          <p:sp>
            <p:nvSpPr>
              <p:cNvPr id="66" name="Text Box 46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80" cy="4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chemeClr val="bg1"/>
                    </a:solidFill>
                  </a:rPr>
                  <a:t>7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.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8" name="Oval 44"/>
          <p:cNvSpPr>
            <a:spLocks noChangeArrowheads="1"/>
          </p:cNvSpPr>
          <p:nvPr/>
        </p:nvSpPr>
        <p:spPr bwMode="gray">
          <a:xfrm>
            <a:off x="1371600" y="6096000"/>
            <a:ext cx="351794" cy="361800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gray">
          <a:xfrm>
            <a:off x="1455094" y="6172200"/>
            <a:ext cx="52610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sz="3200" b="1" dirty="0" smtClean="0">
                <a:solidFill>
                  <a:schemeClr val="bg1"/>
                </a:solidFill>
              </a:rPr>
              <a:t>8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1" name="Text Box 45"/>
          <p:cNvSpPr txBox="1">
            <a:spLocks noChangeArrowheads="1"/>
          </p:cNvSpPr>
          <p:nvPr/>
        </p:nvSpPr>
        <p:spPr bwMode="gray">
          <a:xfrm>
            <a:off x="2057400" y="6214956"/>
            <a:ext cx="518443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2000" b="1" dirty="0" smtClean="0"/>
              <a:t>Metode Perancangan Berorientasi Objek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Metode berorientasi objek melipui rangkaian aktivitas </a:t>
            </a:r>
            <a:r>
              <a:rPr lang="id-ID" b="1" dirty="0" smtClean="0"/>
              <a:t>analisis berorientasi objek, perancangan berorientasi objek, pemrograman berorientasi objek, dan pengujian berorientasi objek. </a:t>
            </a:r>
          </a:p>
          <a:p>
            <a:pPr>
              <a:buNone/>
            </a:pPr>
            <a:r>
              <a:rPr lang="id-ID" dirty="0" smtClean="0"/>
              <a:t>• Ada teknik yang digunakan, produk yang dihasilkan, prosedur verifikasi, dan kriteria untuk setiap aktivitas yang dikerjakan. </a:t>
            </a:r>
          </a:p>
          <a:p>
            <a:pPr>
              <a:buNone/>
            </a:pPr>
            <a:r>
              <a:rPr lang="id-ID" dirty="0" smtClean="0"/>
              <a:t>• Ada alat bantu untuk memodelkan (mendokumentasikan)hasil dari setiap aktivitas. </a:t>
            </a:r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Metodologi Berorientasi Objek vs Fungsi </a:t>
            </a:r>
          </a:p>
          <a:p>
            <a:pPr>
              <a:buNone/>
            </a:pPr>
            <a:r>
              <a:rPr lang="id-ID" dirty="0" smtClean="0"/>
              <a:t>• Strategi utama untuk menangani kompleksitas pembangunan perangkat lunak adalah dekomposisi permasalahan menjadi bagian-bagian kecil yang dapat dikelola. </a:t>
            </a:r>
          </a:p>
          <a:p>
            <a:pPr>
              <a:buNone/>
            </a:pPr>
            <a:r>
              <a:rPr lang="id-ID" dirty="0" smtClean="0"/>
              <a:t>• Pada metode berorientasi fungsi atau aliran data (DFD), dekomposisi permasalahan dilakukan berdasarkan fungsi atau proses secara hirarki, mulai dari konteks sampai proses-proses yang paling kecil. </a:t>
            </a:r>
          </a:p>
          <a:p>
            <a:pPr>
              <a:buNone/>
            </a:pPr>
            <a:r>
              <a:rPr lang="id-ID" dirty="0" smtClean="0"/>
              <a:t>• Sementara pada metode berorientasi objek, dekomposisi permasalahan dilakukan berdasarkan objek-objek yang ada dalam sistem.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400" b="1" dirty="0" smtClean="0"/>
              <a:t>Mengapa Metodologi Berorientasi Objek ? </a:t>
            </a:r>
          </a:p>
          <a:p>
            <a:pPr>
              <a:buNone/>
            </a:pPr>
            <a:r>
              <a:rPr lang="id-ID" sz="2400" dirty="0" smtClean="0"/>
              <a:t>	Metode berorientasi objek banyak dipilih karena : </a:t>
            </a:r>
          </a:p>
          <a:p>
            <a:pPr>
              <a:buNone/>
            </a:pPr>
            <a:r>
              <a:rPr lang="id-ID" sz="2400" dirty="0" smtClean="0"/>
              <a:t>• Metodologi lama banyak menimbulkan masalah </a:t>
            </a: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sv-SE" sz="2400" dirty="0" smtClean="0"/>
              <a:t>Adanya kesulitan pada saat mentransformasi hasil dari suatu tahap pengembangan ke tahap berikutnya, misalnya pada metode </a:t>
            </a:r>
            <a:r>
              <a:rPr lang="sv-SE" sz="2400" i="1" dirty="0" smtClean="0"/>
              <a:t>Structured Analysis and Design </a:t>
            </a:r>
          </a:p>
          <a:p>
            <a:pPr>
              <a:buNone/>
            </a:pPr>
            <a:endParaRPr lang="id-ID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1094" t="39333" r="18750" b="35334"/>
          <a:stretch>
            <a:fillRect/>
          </a:stretch>
        </p:blipFill>
        <p:spPr bwMode="auto">
          <a:xfrm>
            <a:off x="533400" y="3962400"/>
            <a:ext cx="8029074" cy="19812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/>
              <a:t>Bandingkan dengan pendekatan objek sebagai berikut : </a:t>
            </a:r>
          </a:p>
          <a:p>
            <a:endParaRPr lang="id-ID" sz="2400" dirty="0" smtClean="0"/>
          </a:p>
          <a:p>
            <a:endParaRPr lang="id-ID" sz="2400" dirty="0" smtClean="0"/>
          </a:p>
          <a:p>
            <a:endParaRPr lang="id-ID" sz="2400" dirty="0" smtClean="0"/>
          </a:p>
          <a:p>
            <a:endParaRPr lang="id-ID" sz="2400" dirty="0" smtClean="0"/>
          </a:p>
          <a:p>
            <a:pPr>
              <a:buNone/>
            </a:pPr>
            <a:r>
              <a:rPr lang="id-ID" sz="2400" dirty="0" smtClean="0"/>
              <a:t>	Jenis aplikasi yang dikembangkan saat ini berbeda dengan masa lalu. Aplikasi yang dikembangkan pada saat ini sangat beragam (apliksi bisnis, real-time, utility dan sebagainya) dengan platform yang berbeda-beda, sehingga menimbulkan tuntunan kebutuhan metodologi pengembangan yang dapat mengakomodasi ke semua jenis aplikasi tersebut. </a:t>
            </a:r>
          </a:p>
          <a:p>
            <a:endParaRPr lang="id-ID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31" t="32667" r="19531" b="46000"/>
          <a:stretch>
            <a:fillRect/>
          </a:stretch>
        </p:blipFill>
        <p:spPr bwMode="auto">
          <a:xfrm>
            <a:off x="685800" y="1828800"/>
            <a:ext cx="7848600" cy="160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b="1" dirty="0" smtClean="0"/>
              <a:t>Keuntungan Metodologi Berorientasi Objek </a:t>
            </a:r>
          </a:p>
          <a:p>
            <a:pPr>
              <a:buNone/>
            </a:pPr>
            <a:r>
              <a:rPr lang="id-ID" sz="2400" dirty="0" smtClean="0"/>
              <a:t>	Pengembangan sistem dengan metode berorientasi objek dapat memberikan keuntungan-keuntungan sebagai berikut, walaupun beberapa buku (referensi) menunjukkan “pitfall” dari metodologi ini. </a:t>
            </a:r>
          </a:p>
          <a:p>
            <a:pPr>
              <a:buNone/>
            </a:pPr>
            <a:r>
              <a:rPr lang="id-ID" sz="2400" dirty="0" smtClean="0"/>
              <a:t>	• Meningkatkan produktivitas </a:t>
            </a:r>
          </a:p>
          <a:p>
            <a:pPr>
              <a:buNone/>
            </a:pPr>
            <a:r>
              <a:rPr lang="id-ID" sz="2400" dirty="0" smtClean="0"/>
              <a:t>	Karena kelas dan objek yang ditemukan dalam suatu masalah masih dapat dipakai ulang untuk masalah lainnya yang melibatkan objek tersebut (</a:t>
            </a:r>
            <a:r>
              <a:rPr lang="id-ID" sz="2400" i="1" dirty="0" smtClean="0"/>
              <a:t>reusable). </a:t>
            </a:r>
          </a:p>
          <a:p>
            <a:pPr>
              <a:buNone/>
            </a:pPr>
            <a:r>
              <a:rPr lang="id-ID" sz="2400" dirty="0" smtClean="0"/>
              <a:t>	• Kecepatan pengembangan </a:t>
            </a:r>
          </a:p>
          <a:p>
            <a:pPr>
              <a:buNone/>
            </a:pPr>
            <a:r>
              <a:rPr lang="id-ID" sz="2400" dirty="0" smtClean="0"/>
              <a:t>	Karena sistem yang dibangun dengan baik dan benar pada saat analisis dan perancangan akan menyebabkan berkurangnya kesalahan pada saat pengkodean. </a:t>
            </a:r>
          </a:p>
          <a:p>
            <a:pPr>
              <a:buNone/>
            </a:pPr>
            <a:r>
              <a:rPr lang="id-ID" sz="2400" dirty="0" smtClean="0"/>
              <a:t> </a:t>
            </a:r>
          </a:p>
          <a:p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400" dirty="0" smtClean="0"/>
              <a:t>	• Kemudahan pemeliharaan </a:t>
            </a:r>
          </a:p>
          <a:p>
            <a:pPr>
              <a:buNone/>
            </a:pPr>
            <a:r>
              <a:rPr lang="id-ID" sz="2400" dirty="0" smtClean="0"/>
              <a:t>	Karena dengan objek, pola-pola yang cenderung tetap dan stabil dapat dipisahkan dari pola-pola yang mungkin sering berubah. </a:t>
            </a:r>
          </a:p>
          <a:p>
            <a:pPr>
              <a:buNone/>
            </a:pPr>
            <a:r>
              <a:rPr lang="id-ID" sz="2400" dirty="0" smtClean="0"/>
              <a:t>	• Adanya konsistensi </a:t>
            </a:r>
          </a:p>
          <a:p>
            <a:pPr>
              <a:buNone/>
            </a:pPr>
            <a:r>
              <a:rPr lang="id-ID" sz="2400" dirty="0" smtClean="0"/>
              <a:t>	Karena sifat pewarisan dan penggunaan notasi yang sama pada saat analisis, perancangan, maupun pengkodean. </a:t>
            </a:r>
          </a:p>
          <a:p>
            <a:pPr>
              <a:buNone/>
            </a:pPr>
            <a:r>
              <a:rPr lang="id-ID" sz="2400" dirty="0" smtClean="0"/>
              <a:t>	• Meningkatkan kualitas perangkat lunak </a:t>
            </a:r>
          </a:p>
          <a:p>
            <a:pPr>
              <a:buNone/>
            </a:pPr>
            <a:r>
              <a:rPr lang="id-ID" sz="2400" dirty="0" smtClean="0"/>
              <a:t>	Karena pendekatan pengembangan lebih dekat dengan dunia nyata dan adanya konsistensi pada saat pengembangannya, perangkat lunak yang dihasilkan akan mampu memenuhi kebutuhan pemakai serta mempunyai sedikit kesalahan.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200" b="1" dirty="0" smtClean="0"/>
              <a:t>Beberapa Metode Berorientasi Objek Ada beberapa metode pengembangan perangkat lunak berorientasi objek yang sudah dikenal dan diantaranya adalah : </a:t>
            </a:r>
          </a:p>
          <a:p>
            <a:pPr>
              <a:buNone/>
            </a:pPr>
            <a:r>
              <a:rPr lang="id-ID" sz="2200" dirty="0" smtClean="0"/>
              <a:t>	</a:t>
            </a:r>
            <a:r>
              <a:rPr lang="en-US" sz="2200" dirty="0" smtClean="0"/>
              <a:t>• </a:t>
            </a:r>
            <a:r>
              <a:rPr lang="en-US" sz="2200" i="1" dirty="0" smtClean="0"/>
              <a:t>Object Oriented Analysis (OOA) </a:t>
            </a:r>
            <a:r>
              <a:rPr lang="en-US" sz="2200" i="1" dirty="0" err="1" smtClean="0"/>
              <a:t>dan</a:t>
            </a:r>
            <a:r>
              <a:rPr lang="en-US" sz="2200" i="1" dirty="0" smtClean="0"/>
              <a:t> Object Oriented Design (OOD) </a:t>
            </a:r>
            <a:r>
              <a:rPr lang="en-US" sz="2200" i="1" dirty="0" err="1" smtClean="0"/>
              <a:t>dari</a:t>
            </a:r>
            <a:r>
              <a:rPr lang="en-US" sz="2200" i="1" dirty="0" smtClean="0"/>
              <a:t> Peter </a:t>
            </a:r>
            <a:r>
              <a:rPr lang="en-US" sz="2200" i="1" dirty="0" err="1" smtClean="0"/>
              <a:t>Coad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dan</a:t>
            </a:r>
            <a:r>
              <a:rPr lang="en-US" sz="2200" i="1" dirty="0" smtClean="0"/>
              <a:t> Edward </a:t>
            </a:r>
            <a:r>
              <a:rPr lang="en-US" sz="2200" i="1" dirty="0" err="1" smtClean="0"/>
              <a:t>Yourdan</a:t>
            </a:r>
            <a:r>
              <a:rPr lang="en-US" sz="2200" i="1" dirty="0" smtClean="0"/>
              <a:t> [1990[. </a:t>
            </a:r>
          </a:p>
          <a:p>
            <a:pPr>
              <a:buNone/>
            </a:pPr>
            <a:r>
              <a:rPr lang="id-ID" sz="2200" dirty="0" smtClean="0"/>
              <a:t>	</a:t>
            </a:r>
            <a:r>
              <a:rPr lang="en-US" sz="2200" dirty="0" smtClean="0"/>
              <a:t>• </a:t>
            </a:r>
            <a:r>
              <a:rPr lang="en-US" sz="2200" i="1" dirty="0" smtClean="0"/>
              <a:t>Object Modeling Technique (OMT) </a:t>
            </a:r>
            <a:r>
              <a:rPr lang="en-US" sz="2200" i="1" dirty="0" err="1" smtClean="0"/>
              <a:t>dari</a:t>
            </a:r>
            <a:r>
              <a:rPr lang="en-US" sz="2200" i="1" dirty="0" smtClean="0"/>
              <a:t> James </a:t>
            </a:r>
            <a:r>
              <a:rPr lang="en-US" sz="2200" i="1" dirty="0" err="1" smtClean="0"/>
              <a:t>Rumbaugh</a:t>
            </a:r>
            <a:r>
              <a:rPr lang="en-US" sz="2200" i="1" dirty="0" smtClean="0"/>
              <a:t>, Michael </a:t>
            </a:r>
            <a:r>
              <a:rPr lang="en-US" sz="2200" i="1" dirty="0" err="1" smtClean="0"/>
              <a:t>Blaha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Wiliam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Premerlan</a:t>
            </a:r>
            <a:r>
              <a:rPr lang="en-US" sz="2200" i="1" dirty="0" smtClean="0"/>
              <a:t>, Frederick Eddy </a:t>
            </a:r>
            <a:r>
              <a:rPr lang="en-US" sz="2200" i="1" dirty="0" err="1" smtClean="0"/>
              <a:t>dan</a:t>
            </a:r>
            <a:r>
              <a:rPr lang="en-US" sz="2200" i="1" dirty="0" smtClean="0"/>
              <a:t> William </a:t>
            </a:r>
            <a:r>
              <a:rPr lang="en-US" sz="2200" i="1" dirty="0" err="1" smtClean="0"/>
              <a:t>Lorensen</a:t>
            </a:r>
            <a:r>
              <a:rPr lang="en-US" sz="2200" i="1" dirty="0" smtClean="0"/>
              <a:t> [1991]. </a:t>
            </a:r>
          </a:p>
          <a:p>
            <a:pPr>
              <a:buNone/>
            </a:pPr>
            <a:r>
              <a:rPr lang="id-ID" sz="2200" dirty="0" smtClean="0"/>
              <a:t>	</a:t>
            </a:r>
            <a:r>
              <a:rPr lang="en-US" sz="2200" dirty="0" smtClean="0"/>
              <a:t>• </a:t>
            </a:r>
            <a:r>
              <a:rPr lang="en-US" sz="2200" i="1" dirty="0" smtClean="0"/>
              <a:t>Object Oriented Software Engineering (OOSE) </a:t>
            </a:r>
            <a:r>
              <a:rPr lang="en-US" sz="2200" i="1" dirty="0" err="1" smtClean="0"/>
              <a:t>dari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Ivar</a:t>
            </a:r>
            <a:r>
              <a:rPr lang="en-US" sz="2200" i="1" dirty="0" smtClean="0"/>
              <a:t> Jacobson [1992]. </a:t>
            </a:r>
          </a:p>
          <a:p>
            <a:pPr>
              <a:buNone/>
            </a:pPr>
            <a:r>
              <a:rPr lang="id-ID" sz="2200" dirty="0" smtClean="0"/>
              <a:t>	• </a:t>
            </a:r>
            <a:r>
              <a:rPr lang="id-ID" sz="2200" i="1" dirty="0" smtClean="0"/>
              <a:t>Booch Method dari Grady Booch [1994]. </a:t>
            </a:r>
          </a:p>
          <a:p>
            <a:pPr>
              <a:buNone/>
            </a:pPr>
            <a:r>
              <a:rPr lang="id-ID" sz="2200" dirty="0" smtClean="0"/>
              <a:t>	</a:t>
            </a:r>
            <a:r>
              <a:rPr lang="nl-NL" sz="2200" dirty="0" smtClean="0"/>
              <a:t>• </a:t>
            </a:r>
            <a:r>
              <a:rPr lang="nl-NL" sz="2200" i="1" dirty="0" smtClean="0"/>
              <a:t>Syntropy dari Steve Cook dan John Daniels [1994]. </a:t>
            </a:r>
          </a:p>
          <a:p>
            <a:pPr>
              <a:buNone/>
            </a:pPr>
            <a:r>
              <a:rPr lang="id-ID" sz="2200" dirty="0" smtClean="0"/>
              <a:t>	• UML (</a:t>
            </a:r>
            <a:r>
              <a:rPr lang="id-ID" sz="2200" i="1" dirty="0" smtClean="0"/>
              <a:t>Unified Modeling Language) dari James Rumbaugh, Grady Booch dan Ivar Jacobson [1997]. </a:t>
            </a:r>
          </a:p>
          <a:p>
            <a:endParaRPr lang="id-ID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90550"/>
            <a:ext cx="6800850" cy="563563"/>
          </a:xfrm>
        </p:spPr>
        <p:txBody>
          <a:bodyPr/>
          <a:lstStyle/>
          <a:p>
            <a:r>
              <a:rPr lang="id-ID" sz="2500" dirty="0" smtClean="0"/>
              <a:t>ANALISIS BERORIENTASI OBJEK </a:t>
            </a:r>
            <a:endParaRPr lang="id-ID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b="1" dirty="0" smtClean="0"/>
              <a:t>Pengertian Dasar </a:t>
            </a:r>
          </a:p>
          <a:p>
            <a:pPr>
              <a:buNone/>
            </a:pPr>
            <a:r>
              <a:rPr lang="id-ID" sz="2800" b="1" dirty="0" smtClean="0"/>
              <a:t>	Analisis </a:t>
            </a:r>
          </a:p>
          <a:p>
            <a:pPr lvl="1"/>
            <a:r>
              <a:rPr lang="id-ID" dirty="0" smtClean="0"/>
              <a:t>• Penguraian suatu pokok atas berbagai bagiannya dan penelaahan bagian itu sendiri serta hubungan antar bagian untuk memperoleh pengertian yang tepat dan pemahaman arti keseluruhan. </a:t>
            </a:r>
          </a:p>
          <a:p>
            <a:pPr lvl="1"/>
            <a:r>
              <a:rPr lang="id-ID" dirty="0" smtClean="0"/>
              <a:t>• Studi dari suatu permasalahan dengan cara memilah-milah permasalahan tersebut sehingga dapat dipahami dan dievaluasi, sebelum diambil tindakan-tindakan tertentu.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/>
              <a:t>Analisis Berorientasi Objek </a:t>
            </a:r>
          </a:p>
          <a:p>
            <a:pPr>
              <a:buNone/>
            </a:pPr>
            <a:r>
              <a:rPr lang="nn-NO" dirty="0" smtClean="0"/>
              <a:t>• Investigasi masalah untuk menemukan (mengidentifikasikan) dan mendefinisikan objek-objek atau konsep-konsep yang ada di ruang masalah. </a:t>
            </a:r>
          </a:p>
          <a:p>
            <a:pPr>
              <a:buNone/>
            </a:pPr>
            <a:r>
              <a:rPr lang="id-ID" dirty="0" smtClean="0"/>
              <a:t>• Proses untuk menentukan objek-objek potensial yang ada dalam sistem dan mendeskripsikan karakterisitik dan hubungannya dalam sebuah notasi formal. </a:t>
            </a:r>
          </a:p>
          <a:p>
            <a:pPr>
              <a:buNone/>
            </a:pPr>
            <a:r>
              <a:rPr lang="id-ID" dirty="0" smtClean="0"/>
              <a:t>• Aplikasi konsep berorientasi objek untuk memodelkan permasalahan dan sistem, baik untuk lingkup perangkat lunak maupun non-perangkat lunak.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/>
              <a:t>Tujuan Analisis </a:t>
            </a:r>
          </a:p>
          <a:p>
            <a:pPr>
              <a:buNone/>
            </a:pPr>
            <a:r>
              <a:rPr lang="id-ID" dirty="0" smtClean="0"/>
              <a:t>• Memahami permasalahan secara menyeluruh. </a:t>
            </a:r>
          </a:p>
          <a:p>
            <a:pPr>
              <a:buNone/>
            </a:pPr>
            <a:r>
              <a:rPr lang="id-ID" dirty="0" smtClean="0"/>
              <a:t>• Mengungkapkan apa yang harus dikerjakan oleh sistem untuk memenuhi kebutuhan pemakai. </a:t>
            </a:r>
          </a:p>
          <a:p>
            <a:pPr>
              <a:buNone/>
            </a:pPr>
            <a:r>
              <a:rPr lang="id-ID" dirty="0" smtClean="0"/>
              <a:t>• Mengetahui ruang lingkup produk (</a:t>
            </a:r>
            <a:r>
              <a:rPr lang="id-ID" i="1" dirty="0" smtClean="0"/>
              <a:t>product space) dan pemakai yang akan menggunakan produk tersebut.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Konsep Dasar Pendekatan Objek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Pendekatan berorientasi objek akan memandang sistem yang akan dikembangkan sebagai suatu kumpulan objek yang berkorespondensi dengan objek-objek dunia nyata. </a:t>
            </a:r>
          </a:p>
          <a:p>
            <a:r>
              <a:rPr lang="id-ID" dirty="0" smtClean="0"/>
              <a:t>Ada banyak cara untuk mengabstraksikan dan memodelkan objek-objek tersebut, mulai dari abstraksi objek, kelas, hubungan antar kelas sampai abstraksi sistem. </a:t>
            </a:r>
          </a:p>
          <a:p>
            <a:r>
              <a:rPr lang="id-ID" dirty="0" smtClean="0"/>
              <a:t>Saat mengabstraksikan dan memodelkan objek ini, data dan proses-proses yang dipunyai oleh objek akan dienkapsulasi (dibungkus) menjadi satu kesatuan.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/>
              <a:t>Tahap Analisis </a:t>
            </a:r>
          </a:p>
          <a:p>
            <a:pPr>
              <a:buNone/>
            </a:pPr>
            <a:r>
              <a:rPr lang="id-ID" dirty="0" smtClean="0"/>
              <a:t>• Mempelajari permasalahan </a:t>
            </a:r>
          </a:p>
          <a:p>
            <a:pPr>
              <a:buNone/>
            </a:pPr>
            <a:r>
              <a:rPr lang="id-ID" dirty="0" smtClean="0"/>
              <a:t>• Menentukan kebutuhan pemakai </a:t>
            </a:r>
          </a:p>
          <a:p>
            <a:pPr>
              <a:buNone/>
            </a:pPr>
            <a:r>
              <a:rPr lang="id-ID" dirty="0" smtClean="0"/>
              <a:t>• Mengubah kebutuhan yang belum terstruktur menjadi model-model atau gambar-gambar dengan memanfaatkan metode dan teknik analisis tertentu. </a:t>
            </a:r>
          </a:p>
          <a:p>
            <a:pPr>
              <a:buNone/>
            </a:pPr>
            <a:r>
              <a:rPr lang="id-ID" dirty="0" smtClean="0"/>
              <a:t>• Mendokumentasikan hasil analisis, misalnya </a:t>
            </a:r>
            <a:r>
              <a:rPr lang="id-ID" i="1" dirty="0" smtClean="0"/>
              <a:t>Software Requirement Specification (SRS).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b="1" dirty="0" smtClean="0"/>
              <a:t>Metode Analisis Berorientasi Objek </a:t>
            </a:r>
          </a:p>
          <a:p>
            <a:pPr>
              <a:buNone/>
            </a:pPr>
            <a:r>
              <a:rPr lang="id-ID" sz="2800" b="1" dirty="0" smtClean="0"/>
              <a:t>	Pengertian </a:t>
            </a:r>
          </a:p>
          <a:p>
            <a:pPr lvl="1"/>
            <a:r>
              <a:rPr lang="id-ID" dirty="0" smtClean="0"/>
              <a:t>• Cara kerja yang sistematis untuk mengerjakan tahap analisis berdasarkan pendekatan objek. </a:t>
            </a:r>
          </a:p>
          <a:p>
            <a:pPr lvl="1"/>
            <a:r>
              <a:rPr lang="id-ID" dirty="0" smtClean="0"/>
              <a:t>• Ada kumpulan aturan-aturan tertentu yang harus diikuti untuk menyelesaikan pekerjaan analisis tersebut. </a:t>
            </a:r>
          </a:p>
          <a:p>
            <a:pPr lvl="1"/>
            <a:r>
              <a:rPr lang="id-ID" dirty="0" smtClean="0"/>
              <a:t>• Mempunyai urut-urutan aktivitas, teknik, dan alat bantu (</a:t>
            </a:r>
            <a:r>
              <a:rPr lang="id-ID" i="1" dirty="0" smtClean="0"/>
              <a:t>tools) tertentu untuk memodelkan (mendokumentasikan) hasil dari setiap aktivitas. </a:t>
            </a:r>
          </a:p>
          <a:p>
            <a:pPr lvl="1"/>
            <a:r>
              <a:rPr lang="id-ID" dirty="0" smtClean="0"/>
              <a:t>• Ada beberapa metode yang dapat digunakan untuk melakukan analisis berorientasi objek, dan diantaranya adalah sebagai berikut.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400" b="1" dirty="0" smtClean="0"/>
              <a:t>Metode Coad &amp; Yourdan </a:t>
            </a:r>
          </a:p>
          <a:p>
            <a:pPr>
              <a:buNone/>
            </a:pPr>
            <a:r>
              <a:rPr lang="id-ID" sz="2400" dirty="0" smtClean="0"/>
              <a:t>• Diperkenalkan oleh Peter Coad dan Edward Yourdan pada tahun 1990. </a:t>
            </a:r>
          </a:p>
          <a:p>
            <a:pPr>
              <a:buNone/>
            </a:pPr>
            <a:r>
              <a:rPr lang="id-ID" sz="2400" dirty="0" smtClean="0"/>
              <a:t>• Disebut juga dengan nama </a:t>
            </a:r>
            <a:r>
              <a:rPr lang="id-ID" sz="2400" i="1" dirty="0" smtClean="0"/>
              <a:t>Object Oriented Analysis (OOA), dan dipandang sebagai salah satu teknik yang mudah untuk dipelajari. </a:t>
            </a:r>
          </a:p>
          <a:p>
            <a:pPr>
              <a:buNone/>
            </a:pPr>
            <a:r>
              <a:rPr lang="id-ID" sz="2400" dirty="0" smtClean="0"/>
              <a:t>• Notasi model relatif sederhana karena didasarkan pada struktur fisik dunia nyata, dan petunjuk untuk melakukan analisis cukup jelas. </a:t>
            </a:r>
          </a:p>
          <a:p>
            <a:pPr>
              <a:buNone/>
            </a:pPr>
            <a:r>
              <a:rPr lang="id-ID" sz="2400" dirty="0" smtClean="0"/>
              <a:t>• Tahap atau skema pelaksanaan: </a:t>
            </a:r>
          </a:p>
          <a:p>
            <a:pPr lvl="1"/>
            <a:r>
              <a:rPr lang="id-ID" sz="2000" dirty="0" smtClean="0"/>
              <a:t>- Identifikasi kelas dan objek </a:t>
            </a:r>
          </a:p>
          <a:p>
            <a:pPr lvl="1"/>
            <a:r>
              <a:rPr lang="id-ID" sz="2000" dirty="0" smtClean="0"/>
              <a:t>- Identifikasi struktur </a:t>
            </a:r>
          </a:p>
          <a:p>
            <a:pPr lvl="2"/>
            <a:r>
              <a:rPr lang="id-ID" sz="2000" dirty="0" smtClean="0"/>
              <a:t>• Struktur "</a:t>
            </a:r>
            <a:r>
              <a:rPr lang="id-ID" sz="2000" i="1" dirty="0" smtClean="0"/>
              <a:t>generalization-specification” </a:t>
            </a:r>
          </a:p>
          <a:p>
            <a:pPr lvl="2"/>
            <a:r>
              <a:rPr lang="id-ID" sz="2000" dirty="0" smtClean="0"/>
              <a:t>• Struktur “</a:t>
            </a:r>
            <a:r>
              <a:rPr lang="id-ID" sz="2000" i="1" dirty="0" smtClean="0"/>
              <a:t>whole-part” atau “a-part-of” </a:t>
            </a:r>
          </a:p>
          <a:p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• Identifikasi subjek </a:t>
            </a:r>
          </a:p>
          <a:p>
            <a:pPr>
              <a:buNone/>
            </a:pPr>
            <a:r>
              <a:rPr lang="id-ID" dirty="0" smtClean="0"/>
              <a:t>• Definisikan atribut </a:t>
            </a:r>
          </a:p>
          <a:p>
            <a:pPr>
              <a:buNone/>
            </a:pPr>
            <a:r>
              <a:rPr lang="id-ID" dirty="0" smtClean="0"/>
              <a:t>	- Atribut implisi objek </a:t>
            </a:r>
          </a:p>
          <a:p>
            <a:pPr>
              <a:buNone/>
            </a:pPr>
            <a:r>
              <a:rPr lang="id-ID" dirty="0" smtClean="0"/>
              <a:t>	- Koneksi instan (</a:t>
            </a:r>
            <a:r>
              <a:rPr lang="id-ID" i="1" dirty="0" smtClean="0"/>
              <a:t>instance connection) </a:t>
            </a:r>
          </a:p>
          <a:p>
            <a:pPr>
              <a:buNone/>
            </a:pPr>
            <a:r>
              <a:rPr lang="id-ID" dirty="0" smtClean="0"/>
              <a:t>• Definisikan layanan </a:t>
            </a:r>
          </a:p>
          <a:p>
            <a:pPr>
              <a:buNone/>
            </a:pPr>
            <a:r>
              <a:rPr lang="id-ID" dirty="0" smtClean="0"/>
              <a:t>	- Layanan implisit objek </a:t>
            </a:r>
          </a:p>
          <a:p>
            <a:pPr>
              <a:buNone/>
            </a:pPr>
            <a:r>
              <a:rPr lang="id-ID" dirty="0" smtClean="0"/>
              <a:t>	- Layanan yang berasosiasi dengan atribut </a:t>
            </a:r>
          </a:p>
          <a:p>
            <a:pPr>
              <a:buNone/>
            </a:pPr>
            <a:r>
              <a:rPr lang="id-ID" dirty="0" smtClean="0"/>
              <a:t>	- Layanan yang berasosiasi dengan “</a:t>
            </a:r>
            <a:r>
              <a:rPr lang="id-ID" i="1" dirty="0" smtClean="0"/>
              <a:t>message-connection”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b="1" dirty="0" smtClean="0"/>
              <a:t>Metode Rumbaugh </a:t>
            </a:r>
          </a:p>
          <a:p>
            <a:pPr>
              <a:buNone/>
            </a:pPr>
            <a:r>
              <a:rPr lang="id-ID" sz="2800" dirty="0" smtClean="0"/>
              <a:t>• Diperkenalkan oleh James Rumbaugh, Michael Blaha, William Premerlan, Frederick Eddy dan William Lorensen pada tahun 1991. </a:t>
            </a:r>
          </a:p>
          <a:p>
            <a:pPr>
              <a:buNone/>
            </a:pPr>
            <a:r>
              <a:rPr lang="id-ID" sz="2800" dirty="0" smtClean="0"/>
              <a:t>• Lebih dikenal dengan </a:t>
            </a:r>
            <a:r>
              <a:rPr lang="id-ID" sz="2800" i="1" dirty="0" smtClean="0"/>
              <a:t>Object Modeling Technique (OMT) yang dapat digunakan baik untuk analisis maupun desain. </a:t>
            </a:r>
          </a:p>
          <a:p>
            <a:pPr>
              <a:buNone/>
            </a:pPr>
            <a:r>
              <a:rPr lang="id-ID" sz="2800" dirty="0" smtClean="0"/>
              <a:t>• Selain model-model fisik dari objek, pendekatan analisis dilkukan juga untuk model-model dinamik dan model fungsional.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dirty="0" smtClean="0"/>
              <a:t>• Tahap atau skema pelaksanaan: </a:t>
            </a:r>
          </a:p>
          <a:p>
            <a:pPr lvl="1"/>
            <a:r>
              <a:rPr lang="id-ID" dirty="0" smtClean="0"/>
              <a:t>- Tentukan ruang lingkup masalah </a:t>
            </a:r>
          </a:p>
          <a:p>
            <a:pPr lvl="1"/>
            <a:r>
              <a:rPr lang="id-ID" dirty="0" smtClean="0"/>
              <a:t>- Buat model objek </a:t>
            </a:r>
          </a:p>
          <a:p>
            <a:pPr lvl="2"/>
            <a:r>
              <a:rPr lang="id-ID" sz="2400" dirty="0" smtClean="0"/>
              <a:t>• Identifikasi kelas yang relevan dengan permasalahan </a:t>
            </a:r>
          </a:p>
          <a:p>
            <a:pPr lvl="2"/>
            <a:r>
              <a:rPr lang="id-ID" sz="2400" dirty="0" smtClean="0"/>
              <a:t>• Definisikan atribut dan asosiasi </a:t>
            </a:r>
          </a:p>
          <a:p>
            <a:pPr lvl="2"/>
            <a:r>
              <a:rPr lang="id-ID" sz="2400" dirty="0" smtClean="0"/>
              <a:t>• Definisikan keterkaitan (</a:t>
            </a:r>
            <a:r>
              <a:rPr lang="id-ID" sz="2400" i="1" dirty="0" smtClean="0"/>
              <a:t>link) antar kelas dan objek </a:t>
            </a:r>
          </a:p>
          <a:p>
            <a:pPr lvl="2"/>
            <a:r>
              <a:rPr lang="id-ID" sz="2400" dirty="0" smtClean="0"/>
              <a:t>• Organisasikan kelas objek dengan menggunakan pewarisan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- Buat model dinamik </a:t>
            </a:r>
          </a:p>
          <a:p>
            <a:pPr>
              <a:buNone/>
            </a:pPr>
            <a:r>
              <a:rPr lang="id-ID" dirty="0" smtClean="0"/>
              <a:t>	• Siapkan skenario </a:t>
            </a:r>
          </a:p>
          <a:p>
            <a:pPr>
              <a:buNone/>
            </a:pPr>
            <a:r>
              <a:rPr lang="id-ID" dirty="0" smtClean="0"/>
              <a:t>	• Definisikan kejadian (event) dan buat penelusurannya untuk setiap skenario </a:t>
            </a:r>
          </a:p>
          <a:p>
            <a:pPr>
              <a:buNone/>
            </a:pPr>
            <a:r>
              <a:rPr lang="id-ID" dirty="0" smtClean="0"/>
              <a:t>	• Bangun diagram aliran kejadian (event flow diagram) </a:t>
            </a:r>
          </a:p>
          <a:p>
            <a:pPr>
              <a:buNone/>
            </a:pPr>
            <a:r>
              <a:rPr lang="id-ID" dirty="0" smtClean="0"/>
              <a:t>	• Buat diagram keadaan (</a:t>
            </a:r>
            <a:r>
              <a:rPr lang="id-ID" i="1" dirty="0" smtClean="0"/>
              <a:t>state diagram) </a:t>
            </a:r>
          </a:p>
          <a:p>
            <a:pPr>
              <a:buNone/>
            </a:pPr>
            <a:r>
              <a:rPr lang="id-ID" dirty="0" smtClean="0"/>
              <a:t>- Buat model fungsional sistem </a:t>
            </a:r>
          </a:p>
          <a:p>
            <a:pPr>
              <a:buNone/>
            </a:pPr>
            <a:r>
              <a:rPr lang="id-ID" dirty="0" smtClean="0"/>
              <a:t>	• Identifikasikan masukan dan keluaran </a:t>
            </a:r>
          </a:p>
          <a:p>
            <a:pPr>
              <a:buNone/>
            </a:pPr>
            <a:r>
              <a:rPr lang="id-ID" dirty="0" smtClean="0"/>
              <a:t>	• Gunakan diagram aliran data untuk merepresentasikan aliran transformasi </a:t>
            </a:r>
          </a:p>
          <a:p>
            <a:pPr>
              <a:buNone/>
            </a:pPr>
            <a:r>
              <a:rPr lang="id-ID" dirty="0" smtClean="0"/>
              <a:t>	• Buat spesifikasi proses untuk setiap fungsi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b="1" dirty="0" smtClean="0"/>
              <a:t>Metode Jacobson </a:t>
            </a:r>
          </a:p>
          <a:p>
            <a:pPr>
              <a:buNone/>
            </a:pPr>
            <a:r>
              <a:rPr lang="id-ID" sz="2800" dirty="0" smtClean="0"/>
              <a:t>• Diperkenalkan oleh Ivar Jacobson dengan nama </a:t>
            </a:r>
            <a:r>
              <a:rPr lang="id-ID" sz="2800" i="1" dirty="0" smtClean="0"/>
              <a:t>Object Oriented Software Engineering (OOSE) pada tahun 1992. </a:t>
            </a:r>
          </a:p>
          <a:p>
            <a:pPr>
              <a:buNone/>
            </a:pPr>
            <a:r>
              <a:rPr lang="id-ID" sz="2800" dirty="0" smtClean="0"/>
              <a:t>• Merupakan versi yang juga sederhana dari metode berorientasi objek. </a:t>
            </a:r>
          </a:p>
          <a:p>
            <a:pPr>
              <a:buNone/>
            </a:pPr>
            <a:r>
              <a:rPr lang="id-ID" sz="2800" dirty="0" smtClean="0"/>
              <a:t>• Sudut pandang atau fokus analisis ditekankan pada “</a:t>
            </a:r>
            <a:r>
              <a:rPr lang="id-ID" sz="2800" i="1" dirty="0" smtClean="0"/>
              <a:t>use case”, yaitu deskripsi atau skenario yang menggambarkan bagaimana pemakai berinteraksi dengan produk atau sistem yang akan dikembangkan.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144000" cy="5029200"/>
          </a:xfrm>
        </p:spPr>
        <p:txBody>
          <a:bodyPr/>
          <a:lstStyle/>
          <a:p>
            <a:pPr>
              <a:buNone/>
            </a:pPr>
            <a:r>
              <a:rPr lang="id-ID" sz="2800" dirty="0" smtClean="0"/>
              <a:t>• Tahap atau skema pelaksanaan: </a:t>
            </a:r>
          </a:p>
          <a:p>
            <a:pPr lvl="1"/>
            <a:r>
              <a:rPr lang="id-ID" dirty="0" smtClean="0"/>
              <a:t>- Identifikasi pemakai sistem dan semua tanggung jawabnya </a:t>
            </a:r>
          </a:p>
          <a:p>
            <a:pPr lvl="1"/>
            <a:r>
              <a:rPr lang="id-ID" dirty="0" smtClean="0"/>
              <a:t>- Buat model kebutuhan </a:t>
            </a:r>
          </a:p>
          <a:p>
            <a:pPr lvl="2"/>
            <a:r>
              <a:rPr lang="id-ID" sz="2400" dirty="0" smtClean="0"/>
              <a:t>• Definisikan aktor dan tanggung jawabnya </a:t>
            </a:r>
          </a:p>
          <a:p>
            <a:pPr lvl="2"/>
            <a:r>
              <a:rPr lang="en-US" sz="2400" dirty="0" smtClean="0"/>
              <a:t>• </a:t>
            </a:r>
            <a:r>
              <a:rPr lang="en-US" sz="2400" dirty="0" err="1" smtClean="0"/>
              <a:t>Identifikasi</a:t>
            </a:r>
            <a:r>
              <a:rPr lang="en-US" sz="2400" dirty="0" smtClean="0"/>
              <a:t> use-case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aktor</a:t>
            </a:r>
            <a:r>
              <a:rPr lang="en-US" sz="2400" dirty="0" smtClean="0"/>
              <a:t> </a:t>
            </a:r>
          </a:p>
          <a:p>
            <a:pPr lvl="2"/>
            <a:r>
              <a:rPr lang="id-ID" sz="2400" dirty="0" smtClean="0"/>
              <a:t>• Inisialisasi gambaran sistem objek dan hubungannya </a:t>
            </a:r>
          </a:p>
          <a:p>
            <a:pPr lvl="1"/>
            <a:r>
              <a:rPr lang="id-ID" dirty="0" smtClean="0"/>
              <a:t>- Buat model analisis </a:t>
            </a:r>
            <a:endParaRPr lang="id-ID" sz="2800" dirty="0" smtClean="0"/>
          </a:p>
          <a:p>
            <a:pPr lvl="2"/>
            <a:r>
              <a:rPr lang="id-ID" sz="2400" dirty="0" smtClean="0"/>
              <a:t>• Identifakasi antarmuka objek </a:t>
            </a:r>
          </a:p>
          <a:p>
            <a:pPr lvl="2"/>
            <a:r>
              <a:rPr lang="sv-SE" sz="2400" dirty="0" smtClean="0"/>
              <a:t>• Buat gambaran struktural dari antarmuka objek </a:t>
            </a:r>
          </a:p>
          <a:p>
            <a:pPr lvl="2"/>
            <a:r>
              <a:rPr lang="id-ID" sz="2400" dirty="0" smtClean="0"/>
              <a:t>• Representasikan perilaku objek </a:t>
            </a:r>
          </a:p>
          <a:p>
            <a:pPr lvl="2"/>
            <a:r>
              <a:rPr lang="id-ID" sz="2400" dirty="0" smtClean="0"/>
              <a:t>• Isolasi sub-sistem dan buat masing-masing modelnya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b="1" dirty="0" smtClean="0"/>
              <a:t>Metode Booch </a:t>
            </a:r>
          </a:p>
          <a:p>
            <a:pPr>
              <a:buNone/>
            </a:pPr>
            <a:r>
              <a:rPr lang="sv-SE" sz="2800" dirty="0" smtClean="0"/>
              <a:t>• Diperkenalkan oleh Grady Booch pada tahun 1994. </a:t>
            </a:r>
          </a:p>
          <a:p>
            <a:pPr>
              <a:buNone/>
            </a:pPr>
            <a:r>
              <a:rPr lang="id-ID" sz="2800" dirty="0" smtClean="0"/>
              <a:t>• Meliputi proses pengembangan makro dan mikro, dengan anggapan bahwa analisis dan desain merupakan rangkaian kesatuan aktivitas yang tidak dipisahkan. </a:t>
            </a:r>
          </a:p>
          <a:p>
            <a:pPr>
              <a:buNone/>
            </a:pPr>
            <a:r>
              <a:rPr lang="id-ID" sz="2800" dirty="0" smtClean="0"/>
              <a:t>• Tahap atau skema pelaksanaan: </a:t>
            </a:r>
          </a:p>
          <a:p>
            <a:pPr lvl="1"/>
            <a:r>
              <a:rPr lang="id-ID" dirty="0" smtClean="0"/>
              <a:t>- Identifikasi kelas dan objek </a:t>
            </a:r>
          </a:p>
          <a:p>
            <a:pPr lvl="2"/>
            <a:r>
              <a:rPr lang="id-ID" sz="2400" dirty="0" smtClean="0"/>
              <a:t>• Identifikasi kandidat objek </a:t>
            </a:r>
          </a:p>
          <a:p>
            <a:pPr lvl="2"/>
            <a:r>
              <a:rPr lang="id-ID" sz="2400" dirty="0" smtClean="0"/>
              <a:t>• Identifikasi skenario yang relevan </a:t>
            </a:r>
          </a:p>
          <a:p>
            <a:pPr lvl="2"/>
            <a:r>
              <a:rPr lang="id-ID" sz="2400" dirty="0" smtClean="0"/>
              <a:t>• Definisikan atribut dan layanan untuk setiap kelas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dirty="0" smtClean="0"/>
              <a:t>Contoh: </a:t>
            </a:r>
          </a:p>
          <a:p>
            <a:pPr>
              <a:buNone/>
            </a:pPr>
            <a:r>
              <a:rPr lang="id-ID" dirty="0" smtClean="0"/>
              <a:t>	Tinjau aktivitas kuliah pada suatu sistem akademik sebagai berikut: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656" t="43333" r="18750" b="19333"/>
          <a:stretch>
            <a:fillRect/>
          </a:stretch>
        </p:blipFill>
        <p:spPr bwMode="auto">
          <a:xfrm>
            <a:off x="914400" y="3276600"/>
            <a:ext cx="755196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029200"/>
          </a:xfrm>
        </p:spPr>
        <p:txBody>
          <a:bodyPr/>
          <a:lstStyle/>
          <a:p>
            <a:pPr lvl="1"/>
            <a:r>
              <a:rPr lang="id-ID" dirty="0" smtClean="0"/>
              <a:t>- Identifikasi Semantik dari kelas dan objek </a:t>
            </a:r>
          </a:p>
          <a:p>
            <a:pPr lvl="2"/>
            <a:r>
              <a:rPr lang="id-ID" sz="2400" dirty="0" smtClean="0"/>
              <a:t>• Pilih skenario kemudian analisis </a:t>
            </a:r>
          </a:p>
          <a:p>
            <a:pPr lvl="2"/>
            <a:r>
              <a:rPr lang="id-ID" sz="2400" dirty="0" smtClean="0"/>
              <a:t>• Pilih objek dan daftar peran serta tanggung jawabnya </a:t>
            </a:r>
          </a:p>
          <a:p>
            <a:pPr lvl="2"/>
            <a:r>
              <a:rPr lang="id-ID" sz="2400" dirty="0" smtClean="0"/>
              <a:t>• Cari colaborasi diantara objek-objek </a:t>
            </a:r>
          </a:p>
          <a:p>
            <a:pPr lvl="1"/>
            <a:r>
              <a:rPr lang="es-ES" dirty="0" smtClean="0"/>
              <a:t>- </a:t>
            </a:r>
            <a:r>
              <a:rPr lang="es-ES" dirty="0" err="1" smtClean="0"/>
              <a:t>Identifikasi</a:t>
            </a:r>
            <a:r>
              <a:rPr lang="es-ES" dirty="0" smtClean="0"/>
              <a:t> </a:t>
            </a:r>
            <a:r>
              <a:rPr lang="es-ES" dirty="0" err="1" smtClean="0"/>
              <a:t>hubungan</a:t>
            </a:r>
            <a:r>
              <a:rPr lang="es-ES" dirty="0" smtClean="0"/>
              <a:t> </a:t>
            </a:r>
            <a:r>
              <a:rPr lang="es-ES" dirty="0" err="1" smtClean="0"/>
              <a:t>diantara</a:t>
            </a:r>
            <a:r>
              <a:rPr lang="es-ES" dirty="0" smtClean="0"/>
              <a:t> </a:t>
            </a:r>
            <a:r>
              <a:rPr lang="es-ES" dirty="0" err="1" smtClean="0"/>
              <a:t>kelas</a:t>
            </a:r>
            <a:r>
              <a:rPr lang="es-ES" dirty="0" smtClean="0"/>
              <a:t> dan </a:t>
            </a:r>
            <a:r>
              <a:rPr lang="es-ES" dirty="0" err="1" smtClean="0"/>
              <a:t>objek</a:t>
            </a:r>
            <a:r>
              <a:rPr lang="es-ES" dirty="0" smtClean="0"/>
              <a:t> </a:t>
            </a:r>
          </a:p>
          <a:p>
            <a:pPr lvl="2"/>
            <a:r>
              <a:rPr lang="id-ID" sz="2400" dirty="0" smtClean="0"/>
              <a:t>• Definisikan ketergantungan yang ada diantara objek </a:t>
            </a:r>
          </a:p>
          <a:p>
            <a:pPr lvl="2"/>
            <a:r>
              <a:rPr lang="sv-SE" sz="2400" dirty="0" smtClean="0"/>
              <a:t>• Jelaskan peran dari setiap objek </a:t>
            </a:r>
          </a:p>
          <a:p>
            <a:pPr lvl="2"/>
            <a:r>
              <a:rPr lang="id-ID" sz="2400" dirty="0" smtClean="0"/>
              <a:t>• Validasi berdasarkan skenario </a:t>
            </a:r>
          </a:p>
          <a:p>
            <a:pPr>
              <a:buNone/>
            </a:pPr>
            <a:r>
              <a:rPr lang="id-ID" sz="2800" dirty="0" smtClean="0"/>
              <a:t>• Buat diagram yang berhubungan dengan langkah-langkah di atas </a:t>
            </a:r>
          </a:p>
          <a:p>
            <a:pPr>
              <a:buNone/>
            </a:pPr>
            <a:r>
              <a:rPr lang="id-ID" sz="2800" dirty="0" smtClean="0"/>
              <a:t>• Implementasikan kelas dan objek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b="1" dirty="0" smtClean="0"/>
              <a:t>Metode Analisis Secara Umum </a:t>
            </a:r>
          </a:p>
          <a:p>
            <a:pPr>
              <a:buNone/>
            </a:pPr>
            <a:r>
              <a:rPr lang="sv-SE" sz="2800" dirty="0" smtClean="0"/>
              <a:t>• Pada prinsipnya semua metode analisis berorientasi objek adalah sama, perbedaan hanya terletak pada sudut pandang dan teknis pelaksanaannya. </a:t>
            </a:r>
          </a:p>
          <a:p>
            <a:pPr>
              <a:buNone/>
            </a:pPr>
            <a:r>
              <a:rPr lang="id-ID" sz="2800" dirty="0" smtClean="0"/>
              <a:t>• Secara umum, metode analisis berorientasi objek mencakup representasi kelas dan hirarki kelas, model hubungan objek, dan model perilaku objek.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sz="2800" dirty="0" smtClean="0"/>
              <a:t>• Tahap atau skema pelaksanaan analisis berorientasi objek : </a:t>
            </a:r>
          </a:p>
          <a:p>
            <a:pPr lvl="1"/>
            <a:r>
              <a:rPr lang="id-ID" dirty="0" smtClean="0"/>
              <a:t>- Tentukan kebutuhan pemakai untuk sistem berorientasi objek </a:t>
            </a:r>
          </a:p>
          <a:p>
            <a:pPr lvl="1"/>
            <a:r>
              <a:rPr lang="id-ID" dirty="0" smtClean="0"/>
              <a:t>- Identifikasi kelas dan objek </a:t>
            </a:r>
          </a:p>
          <a:p>
            <a:pPr lvl="1"/>
            <a:r>
              <a:rPr lang="id-ID" dirty="0" smtClean="0"/>
              <a:t>- Identifikasi atribut dan layanan untuk setiap objek </a:t>
            </a:r>
          </a:p>
          <a:p>
            <a:pPr lvl="1"/>
            <a:r>
              <a:rPr lang="id-ID" dirty="0" smtClean="0"/>
              <a:t>- Definisikan struktur dan hirarki </a:t>
            </a:r>
          </a:p>
          <a:p>
            <a:pPr lvl="1"/>
            <a:r>
              <a:rPr lang="id-ID" dirty="0" smtClean="0"/>
              <a:t>- Buat model hubungan objek </a:t>
            </a:r>
          </a:p>
          <a:p>
            <a:pPr lvl="1"/>
            <a:r>
              <a:rPr lang="id-ID" dirty="0" smtClean="0"/>
              <a:t>- Buat model perilaku objek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029200"/>
          </a:xfrm>
        </p:spPr>
        <p:txBody>
          <a:bodyPr/>
          <a:lstStyle/>
          <a:p>
            <a:pPr>
              <a:buNone/>
            </a:pPr>
            <a:r>
              <a:rPr lang="fi-FI" sz="2400" b="1" dirty="0" smtClean="0"/>
              <a:t>Menentukan Kebutuhan Pemakai untuk Sistem Berorientasi Objek </a:t>
            </a:r>
          </a:p>
          <a:p>
            <a:pPr>
              <a:buNone/>
            </a:pPr>
            <a:r>
              <a:rPr lang="id-ID" sz="2400" dirty="0" smtClean="0"/>
              <a:t>• Mengidentifikasikan proses-proses bisnis dan kebutuhan pemakai dan mengekspresikan dengan ‘</a:t>
            </a:r>
            <a:r>
              <a:rPr lang="id-ID" sz="2400" i="1" dirty="0" smtClean="0"/>
              <a:t>use-case”. </a:t>
            </a:r>
          </a:p>
          <a:p>
            <a:pPr>
              <a:buNone/>
            </a:pPr>
            <a:r>
              <a:rPr lang="id-ID" sz="2400" dirty="0" smtClean="0"/>
              <a:t>• Sebenarnya bukan merupakan aktivitas analisis berorientasi objek, karena tidak membicarakan pembahasan tentang objek. </a:t>
            </a:r>
          </a:p>
          <a:p>
            <a:pPr>
              <a:buNone/>
            </a:pPr>
            <a:r>
              <a:rPr lang="id-ID" sz="2400" dirty="0" smtClean="0"/>
              <a:t>• Diperlukan karena dapat menjelaskan aktivitas-aktivitas apa saja yang harus dikerjakan oleh sistem, dan menjelaskan juga perilaku dari komponen-komponen sistem. </a:t>
            </a:r>
          </a:p>
          <a:p>
            <a:pPr>
              <a:buNone/>
            </a:pPr>
            <a:r>
              <a:rPr lang="id-ID" sz="2400" dirty="0" smtClean="0"/>
              <a:t>• Ada diagram tertentu yang dapat merepresentasikan model kebutuhan dari “</a:t>
            </a:r>
            <a:r>
              <a:rPr lang="id-ID" sz="2400" i="1" dirty="0" smtClean="0"/>
              <a:t>use-case” yang diperoleh. </a:t>
            </a:r>
          </a:p>
          <a:p>
            <a:pPr>
              <a:buNone/>
            </a:pP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b="1" dirty="0" smtClean="0"/>
              <a:t>Identifikasi Kelas dan Objek </a:t>
            </a:r>
          </a:p>
          <a:p>
            <a:pPr>
              <a:buNone/>
            </a:pPr>
            <a:r>
              <a:rPr lang="id-ID" sz="2800" dirty="0" smtClean="0"/>
              <a:t>• Mengidentifikasi kelas-kelas dan objek-objek yang ada dalam lingkup aplikasi: </a:t>
            </a:r>
          </a:p>
          <a:p>
            <a:pPr lvl="1"/>
            <a:r>
              <a:rPr lang="id-ID" dirty="0" smtClean="0"/>
              <a:t>- eksplisit pada pernyataan masalah </a:t>
            </a:r>
          </a:p>
          <a:p>
            <a:pPr lvl="1"/>
            <a:r>
              <a:rPr lang="id-ID" dirty="0" smtClean="0"/>
              <a:t>- implisit pada lingkup aplikasi atau pengetahuan atas lingkup aplikasi </a:t>
            </a:r>
          </a:p>
          <a:p>
            <a:pPr>
              <a:buNone/>
            </a:pPr>
            <a:r>
              <a:rPr lang="id-ID" sz="2800" dirty="0" smtClean="0"/>
              <a:t>• Kelas dan objek dapat diidentifikasi dari: </a:t>
            </a:r>
          </a:p>
          <a:p>
            <a:pPr lvl="1"/>
            <a:r>
              <a:rPr lang="id-ID" dirty="0" smtClean="0"/>
              <a:t>- </a:t>
            </a:r>
            <a:r>
              <a:rPr lang="id-ID" b="1" dirty="0" smtClean="0"/>
              <a:t>entitas eksternal yang memproduksi dan memakai informasi yang akan digunakan oleh sistem berbasis komputer </a:t>
            </a:r>
          </a:p>
          <a:p>
            <a:pPr lvl="1"/>
            <a:r>
              <a:rPr lang="id-ID" dirty="0" smtClean="0"/>
              <a:t>- sesuatu yang merupakan bagian dari wilayah informasi dari permasalahan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id-ID" dirty="0" smtClean="0"/>
          </a:p>
          <a:p>
            <a:pPr lvl="1"/>
            <a:r>
              <a:rPr lang="id-ID" dirty="0" smtClean="0"/>
              <a:t>- kejadian, misalnya prosedur operasional, yang muncul dalam lingkup operasional sistem </a:t>
            </a:r>
          </a:p>
          <a:p>
            <a:pPr lvl="1"/>
            <a:r>
              <a:rPr lang="id-ID" dirty="0" smtClean="0"/>
              <a:t>- peran yang dimainkan oleh orang-orang yang berinteraksi dengan sistem </a:t>
            </a:r>
          </a:p>
          <a:p>
            <a:pPr lvl="1"/>
            <a:r>
              <a:rPr lang="id-ID" dirty="0" smtClean="0"/>
              <a:t>- unit organisasi yang relevan dengan aplikasi </a:t>
            </a:r>
          </a:p>
          <a:p>
            <a:pPr lvl="1"/>
            <a:r>
              <a:rPr lang="id-ID" dirty="0" smtClean="0"/>
              <a:t>- tempat yang menentukan ruang lingkup masalah dan seluruh fungsi dari sitem </a:t>
            </a:r>
          </a:p>
          <a:p>
            <a:pPr lvl="1"/>
            <a:r>
              <a:rPr lang="id-ID" dirty="0" smtClean="0"/>
              <a:t>- struktur yang mendefinisikan kelas dari objek atau yang menghubungkan kelas-kelas objek.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dirty="0" smtClean="0"/>
              <a:t>• Abaikan kelas dan objek yang tidak tepat karena: </a:t>
            </a:r>
          </a:p>
          <a:p>
            <a:pPr lvl="1"/>
            <a:r>
              <a:rPr lang="id-ID" dirty="0" smtClean="0"/>
              <a:t>- redunden </a:t>
            </a:r>
          </a:p>
          <a:p>
            <a:pPr lvl="1"/>
            <a:r>
              <a:rPr lang="id-ID" dirty="0" smtClean="0"/>
              <a:t>- tidak relevan </a:t>
            </a:r>
          </a:p>
          <a:p>
            <a:pPr lvl="1"/>
            <a:r>
              <a:rPr lang="id-ID" dirty="0" smtClean="0"/>
              <a:t>- lebih tepat berupa atribut </a:t>
            </a:r>
          </a:p>
          <a:p>
            <a:pPr lvl="1"/>
            <a:r>
              <a:rPr lang="id-ID" dirty="0" smtClean="0"/>
              <a:t>- lebih tepat berupa operasi </a:t>
            </a:r>
          </a:p>
          <a:p>
            <a:pPr lvl="1"/>
            <a:r>
              <a:rPr lang="id-ID" dirty="0" smtClean="0"/>
              <a:t>- lebih tepat berupa peran </a:t>
            </a:r>
          </a:p>
          <a:p>
            <a:pPr lvl="1"/>
            <a:r>
              <a:rPr lang="id-ID" dirty="0" smtClean="0"/>
              <a:t>- lebih merupakan konstruksi implementasi. </a:t>
            </a:r>
          </a:p>
          <a:p>
            <a:pPr>
              <a:buNone/>
            </a:pPr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b="1" dirty="0" smtClean="0"/>
              <a:t>Identifikasi Atribut dan Layanan </a:t>
            </a:r>
          </a:p>
          <a:p>
            <a:pPr>
              <a:buNone/>
            </a:pPr>
            <a:r>
              <a:rPr lang="id-ID" sz="2800" dirty="0" smtClean="0"/>
              <a:t>• Mengidentifikasi atribut dan layanan yang terkait untuk setiap atribut tersebut. </a:t>
            </a:r>
          </a:p>
          <a:p>
            <a:pPr>
              <a:buNone/>
            </a:pPr>
            <a:r>
              <a:rPr lang="id-ID" sz="2800" dirty="0" smtClean="0"/>
              <a:t>• Atribut diidentifikasi dari elemen-elemen data yang dapat menggambarkan (mencirikan) sebuah objek secara utuh. </a:t>
            </a:r>
          </a:p>
          <a:p>
            <a:pPr>
              <a:buNone/>
            </a:pPr>
            <a:r>
              <a:rPr lang="id-ID" sz="2800" dirty="0" smtClean="0"/>
              <a:t>• Layanan diidentifikasi dari perilaku spesifik yang dapat menunjukkan peran dan tanggung jawab suatu objek.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dirty="0" smtClean="0"/>
              <a:t>• Abaikan atribut yang tidak tepat karena: </a:t>
            </a:r>
          </a:p>
          <a:p>
            <a:pPr lvl="1"/>
            <a:r>
              <a:rPr lang="id-ID" dirty="0" smtClean="0"/>
              <a:t>- berupa objek </a:t>
            </a:r>
          </a:p>
          <a:p>
            <a:pPr lvl="1"/>
            <a:r>
              <a:rPr lang="id-ID" dirty="0" smtClean="0"/>
              <a:t>- berupa qualifier </a:t>
            </a:r>
          </a:p>
          <a:p>
            <a:pPr lvl="1"/>
            <a:r>
              <a:rPr lang="id-ID" dirty="0" smtClean="0"/>
              <a:t>- berupa nama </a:t>
            </a:r>
          </a:p>
          <a:p>
            <a:pPr lvl="1"/>
            <a:r>
              <a:rPr lang="id-ID" dirty="0" smtClean="0"/>
              <a:t>- berupa identifier pada implementasi </a:t>
            </a:r>
          </a:p>
          <a:p>
            <a:pPr lvl="1"/>
            <a:r>
              <a:rPr lang="id-ID" dirty="0" smtClean="0"/>
              <a:t>- menyatakan status internal objek </a:t>
            </a:r>
          </a:p>
          <a:p>
            <a:pPr lvl="1"/>
            <a:r>
              <a:rPr lang="id-ID" dirty="0" smtClean="0"/>
              <a:t>- merupakan atribut yang sangat kecil (minor) </a:t>
            </a:r>
          </a:p>
          <a:p>
            <a:pPr lvl="1"/>
            <a:r>
              <a:rPr lang="id-ID" dirty="0" smtClean="0"/>
              <a:t>- bertentangan dengan atribut lain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b="1" dirty="0" smtClean="0"/>
              <a:t>Definisi Struktur dan Hirarki </a:t>
            </a:r>
          </a:p>
          <a:p>
            <a:pPr>
              <a:buNone/>
            </a:pPr>
            <a:r>
              <a:rPr lang="id-ID" sz="2800" dirty="0" smtClean="0"/>
              <a:t>• Mendefinisikan struktur dan hirarki dari objek yang akan mengorganisasikan kelas objek. </a:t>
            </a:r>
          </a:p>
          <a:p>
            <a:pPr>
              <a:buNone/>
            </a:pPr>
            <a:r>
              <a:rPr lang="id-ID" sz="2800" dirty="0" smtClean="0"/>
              <a:t>• Mengatur dan menyederhanakan objek-objek menjadi kelas-kelas objek melalui konsep agregasi dan pewarisan. </a:t>
            </a:r>
          </a:p>
          <a:p>
            <a:pPr>
              <a:buNone/>
            </a:pPr>
            <a:r>
              <a:rPr lang="id-ID" sz="2800" dirty="0" smtClean="0"/>
              <a:t>• Struktur dan hirarki yang mungkin didefinisikan: </a:t>
            </a:r>
          </a:p>
          <a:p>
            <a:pPr lvl="1"/>
            <a:r>
              <a:rPr lang="id-ID" dirty="0" smtClean="0"/>
              <a:t>- Struktur “</a:t>
            </a:r>
            <a:r>
              <a:rPr lang="id-ID" i="1" dirty="0" smtClean="0"/>
              <a:t>generalization-specification” 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Dari aktivitas kuliah tersebut, secara eksplisit ada 3 objek yang langsung dapat dikenali yaitu </a:t>
            </a:r>
          </a:p>
          <a:p>
            <a:r>
              <a:rPr lang="id-ID" b="1" dirty="0" smtClean="0"/>
              <a:t>Dosen</a:t>
            </a:r>
            <a:r>
              <a:rPr lang="id-ID" dirty="0" smtClean="0"/>
              <a:t> yang memberikan kuliah,</a:t>
            </a:r>
          </a:p>
          <a:p>
            <a:r>
              <a:rPr lang="id-ID" b="1" dirty="0" smtClean="0"/>
              <a:t>Mahasiswa</a:t>
            </a:r>
            <a:r>
              <a:rPr lang="id-ID" dirty="0" smtClean="0"/>
              <a:t> yang mengikuti kuliah </a:t>
            </a:r>
          </a:p>
          <a:p>
            <a:r>
              <a:rPr lang="id-ID" b="1" dirty="0" smtClean="0"/>
              <a:t>Materi Kuliah</a:t>
            </a:r>
            <a:r>
              <a:rPr lang="id-ID" dirty="0" smtClean="0"/>
              <a:t> yang disampaikan</a:t>
            </a:r>
          </a:p>
          <a:p>
            <a:pPr>
              <a:buNone/>
            </a:pPr>
            <a:r>
              <a:rPr lang="id-ID" dirty="0" smtClean="0"/>
              <a:t>Secara implisit, ada 2 objek lain yang bisa dikenali lagi yaitu </a:t>
            </a:r>
          </a:p>
          <a:p>
            <a:r>
              <a:rPr lang="id-ID" b="1" dirty="0" smtClean="0"/>
              <a:t>Jadwal</a:t>
            </a:r>
            <a:r>
              <a:rPr lang="id-ID" dirty="0" smtClean="0"/>
              <a:t> kapan kuliah diadakan </a:t>
            </a:r>
          </a:p>
          <a:p>
            <a:r>
              <a:rPr lang="id-ID" b="1" dirty="0" smtClean="0"/>
              <a:t>Nilai</a:t>
            </a:r>
            <a:r>
              <a:rPr lang="id-ID" dirty="0" smtClean="0"/>
              <a:t> yang didapat mahasiswa dari kuliah yang sudah diikutinya.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2656" t="18000" r="26563" b="26000"/>
          <a:stretch>
            <a:fillRect/>
          </a:stretch>
        </p:blipFill>
        <p:spPr bwMode="auto">
          <a:xfrm>
            <a:off x="685800" y="1405597"/>
            <a:ext cx="7848600" cy="507140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b="1" dirty="0" smtClean="0"/>
              <a:t>Buat Model Hubungan Objek </a:t>
            </a:r>
          </a:p>
          <a:p>
            <a:pPr>
              <a:buNone/>
            </a:pPr>
            <a:r>
              <a:rPr lang="id-ID" sz="2800" dirty="0" smtClean="0"/>
              <a:t>• Mendefinisikan hubungan (asosiasi atau koneksi) antar kelas, yaitu ketergantungan antar satu kelas atau lebih dengan kelas lainnya. </a:t>
            </a:r>
          </a:p>
          <a:p>
            <a:pPr>
              <a:buNone/>
            </a:pPr>
            <a:r>
              <a:rPr lang="id-ID" sz="2800" dirty="0" smtClean="0"/>
              <a:t>• Asosiasi dapat berbentuk: </a:t>
            </a:r>
          </a:p>
          <a:p>
            <a:pPr lvl="1"/>
            <a:r>
              <a:rPr lang="en-US" dirty="0" smtClean="0"/>
              <a:t>-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penempatan</a:t>
            </a:r>
            <a:r>
              <a:rPr lang="en-US" dirty="0" smtClean="0"/>
              <a:t> (next, to, part, of contained in) </a:t>
            </a:r>
          </a:p>
          <a:p>
            <a:pPr lvl="1"/>
            <a:r>
              <a:rPr lang="id-ID" dirty="0" smtClean="0"/>
              <a:t>- aksi terarah (drive) </a:t>
            </a:r>
          </a:p>
          <a:p>
            <a:pPr lvl="1"/>
            <a:r>
              <a:rPr lang="en-US" dirty="0" smtClean="0"/>
              <a:t>- </a:t>
            </a:r>
            <a:r>
              <a:rPr lang="en-US" dirty="0" err="1" smtClean="0"/>
              <a:t>komunikasi</a:t>
            </a:r>
            <a:r>
              <a:rPr lang="en-US" dirty="0" smtClean="0"/>
              <a:t> (transmit to, acquires from) </a:t>
            </a:r>
          </a:p>
          <a:p>
            <a:pPr lvl="1"/>
            <a:r>
              <a:rPr lang="en-US" dirty="0" smtClean="0"/>
              <a:t>- </a:t>
            </a:r>
            <a:r>
              <a:rPr lang="en-US" dirty="0" err="1" smtClean="0"/>
              <a:t>kepemilikan</a:t>
            </a:r>
            <a:r>
              <a:rPr lang="en-US" dirty="0" smtClean="0"/>
              <a:t> (incorporated by, is composed of) </a:t>
            </a:r>
          </a:p>
          <a:p>
            <a:pPr lvl="1"/>
            <a:r>
              <a:rPr lang="fr-FR" dirty="0" smtClean="0"/>
              <a:t>- </a:t>
            </a:r>
            <a:r>
              <a:rPr lang="fr-FR" dirty="0" err="1" smtClean="0"/>
              <a:t>pemenuhan</a:t>
            </a:r>
            <a:r>
              <a:rPr lang="fr-FR" dirty="0" smtClean="0"/>
              <a:t> </a:t>
            </a:r>
            <a:r>
              <a:rPr lang="fr-FR" dirty="0" err="1" smtClean="0"/>
              <a:t>kondisi</a:t>
            </a:r>
            <a:r>
              <a:rPr lang="fr-FR" dirty="0" smtClean="0"/>
              <a:t> (</a:t>
            </a:r>
            <a:r>
              <a:rPr lang="fr-FR" i="1" dirty="0" smtClean="0"/>
              <a:t>manages, </a:t>
            </a:r>
            <a:r>
              <a:rPr lang="fr-FR" i="1" dirty="0" err="1" smtClean="0"/>
              <a:t>coordinates</a:t>
            </a:r>
            <a:r>
              <a:rPr lang="fr-FR" i="1" dirty="0" smtClean="0"/>
              <a:t>, </a:t>
            </a:r>
            <a:r>
              <a:rPr lang="fr-FR" i="1" dirty="0" err="1" smtClean="0"/>
              <a:t>controls</a:t>
            </a:r>
            <a:r>
              <a:rPr lang="fr-FR" i="1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• Jenis-jenis asosiasi: </a:t>
            </a:r>
          </a:p>
          <a:p>
            <a:pPr lvl="1">
              <a:buNone/>
            </a:pPr>
            <a:r>
              <a:rPr lang="en-US" dirty="0" smtClean="0"/>
              <a:t>- </a:t>
            </a:r>
            <a:r>
              <a:rPr lang="en-US" dirty="0" err="1" smtClean="0"/>
              <a:t>Asosiasi</a:t>
            </a:r>
            <a:r>
              <a:rPr lang="en-US" dirty="0" smtClean="0"/>
              <a:t> 1 – 1 (</a:t>
            </a:r>
            <a:r>
              <a:rPr lang="en-US" i="1" dirty="0" smtClean="0"/>
              <a:t>one-to-one association) </a:t>
            </a:r>
            <a:endParaRPr lang="id-ID" i="1" dirty="0" smtClean="0"/>
          </a:p>
          <a:p>
            <a:pPr>
              <a:buNone/>
            </a:pPr>
            <a:r>
              <a:rPr lang="id-ID" sz="2800" dirty="0" smtClean="0"/>
              <a:t>		</a:t>
            </a:r>
            <a:r>
              <a:rPr lang="id-ID" sz="2000" dirty="0" smtClean="0"/>
              <a:t>Contoh: </a:t>
            </a:r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400" dirty="0" smtClean="0"/>
              <a:t>- </a:t>
            </a:r>
            <a:r>
              <a:rPr lang="en-US" sz="2400" dirty="0" err="1" smtClean="0"/>
              <a:t>Asosiasi</a:t>
            </a:r>
            <a:r>
              <a:rPr lang="en-US" sz="2400" dirty="0" smtClean="0"/>
              <a:t> 1 – n (</a:t>
            </a:r>
            <a:r>
              <a:rPr lang="en-US" sz="2400" i="1" dirty="0" smtClean="0"/>
              <a:t>one-to-many association) </a:t>
            </a:r>
            <a:endParaRPr lang="id-ID" sz="2400" i="1" dirty="0" smtClean="0"/>
          </a:p>
          <a:p>
            <a:pPr>
              <a:buNone/>
            </a:pPr>
            <a:r>
              <a:rPr lang="id-ID" sz="2400" i="1" dirty="0" smtClean="0"/>
              <a:t>         </a:t>
            </a:r>
            <a:r>
              <a:rPr lang="en-US" sz="2400" i="1" dirty="0" err="1" smtClean="0"/>
              <a:t>Contoh</a:t>
            </a:r>
            <a:r>
              <a:rPr lang="en-US" sz="2400" i="1" dirty="0" smtClean="0"/>
              <a:t>: </a:t>
            </a:r>
            <a:endParaRPr lang="en-US" sz="2800" i="1" dirty="0" smtClean="0"/>
          </a:p>
          <a:p>
            <a:pPr>
              <a:buNone/>
            </a:pPr>
            <a:endParaRPr lang="id-ID" sz="2800" dirty="0" smtClean="0"/>
          </a:p>
          <a:p>
            <a:pPr lvl="1"/>
            <a:endParaRPr lang="en-US" i="1" dirty="0" smtClean="0"/>
          </a:p>
          <a:p>
            <a:pPr>
              <a:buNone/>
            </a:pPr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5781" t="20667" r="19531" b="66000"/>
          <a:stretch>
            <a:fillRect/>
          </a:stretch>
        </p:blipFill>
        <p:spPr bwMode="auto">
          <a:xfrm>
            <a:off x="1371600" y="2743200"/>
            <a:ext cx="6858000" cy="97971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25781" t="46000" r="19531" b="38000"/>
          <a:stretch>
            <a:fillRect/>
          </a:stretch>
        </p:blipFill>
        <p:spPr bwMode="auto">
          <a:xfrm>
            <a:off x="1295400" y="4800599"/>
            <a:ext cx="6858000" cy="117565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400" dirty="0" err="1" smtClean="0"/>
              <a:t>Asosiasi</a:t>
            </a:r>
            <a:r>
              <a:rPr lang="en-US" sz="2400" dirty="0" smtClean="0"/>
              <a:t> n – n (</a:t>
            </a:r>
            <a:r>
              <a:rPr lang="en-US" sz="2400" i="1" dirty="0" smtClean="0"/>
              <a:t>many-to-many association) </a:t>
            </a:r>
            <a:endParaRPr lang="id-ID" sz="2400" i="1" dirty="0" smtClean="0"/>
          </a:p>
          <a:p>
            <a:pPr>
              <a:buNone/>
            </a:pPr>
            <a:r>
              <a:rPr lang="id-ID" sz="2400" i="1" dirty="0" smtClean="0"/>
              <a:t>    </a:t>
            </a:r>
            <a:r>
              <a:rPr lang="en-US" sz="2400" i="1" dirty="0" err="1" smtClean="0"/>
              <a:t>Contoh</a:t>
            </a:r>
            <a:r>
              <a:rPr lang="en-US" sz="2400" i="1" dirty="0" smtClean="0"/>
              <a:t>: </a:t>
            </a:r>
            <a:endParaRPr lang="id-ID" sz="2400" i="1" dirty="0" smtClean="0"/>
          </a:p>
          <a:p>
            <a:pPr>
              <a:buNone/>
            </a:pPr>
            <a:endParaRPr lang="id-ID" sz="2400" i="1" dirty="0" smtClean="0"/>
          </a:p>
          <a:p>
            <a:pPr>
              <a:buNone/>
            </a:pPr>
            <a:endParaRPr lang="id-ID" sz="2400" i="1" dirty="0" smtClean="0"/>
          </a:p>
          <a:p>
            <a:pPr>
              <a:buNone/>
            </a:pPr>
            <a:endParaRPr lang="id-ID" sz="2400" i="1" dirty="0" smtClean="0"/>
          </a:p>
          <a:p>
            <a:endParaRPr lang="id-ID" sz="2400" dirty="0" smtClean="0"/>
          </a:p>
          <a:p>
            <a:pPr>
              <a:buNone/>
            </a:pPr>
            <a:r>
              <a:rPr lang="id-ID" sz="2400" i="1" dirty="0" smtClean="0"/>
              <a:t>- Ternary Association</a:t>
            </a:r>
          </a:p>
          <a:p>
            <a:pPr>
              <a:buNone/>
            </a:pPr>
            <a:r>
              <a:rPr lang="id-ID" sz="2400" i="1" dirty="0" smtClean="0"/>
              <a:t>	 Contoh: </a:t>
            </a:r>
          </a:p>
          <a:p>
            <a:pPr>
              <a:buNone/>
            </a:pPr>
            <a:endParaRPr lang="id-ID" sz="2400" i="1" dirty="0" smtClean="0"/>
          </a:p>
          <a:p>
            <a:pPr>
              <a:buNone/>
            </a:pPr>
            <a:endParaRPr lang="id-ID" sz="2400" i="1" dirty="0" smtClean="0"/>
          </a:p>
          <a:p>
            <a:pPr>
              <a:buNone/>
            </a:pPr>
            <a:endParaRPr lang="id-ID" sz="2400" i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5781" t="70000" r="18750" b="15333"/>
          <a:stretch>
            <a:fillRect/>
          </a:stretch>
        </p:blipFill>
        <p:spPr bwMode="auto">
          <a:xfrm>
            <a:off x="914400" y="2285999"/>
            <a:ext cx="7239000" cy="112153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26562" t="27333" r="36719" b="51334"/>
          <a:stretch>
            <a:fillRect/>
          </a:stretch>
        </p:blipFill>
        <p:spPr bwMode="auto">
          <a:xfrm>
            <a:off x="1600200" y="4787630"/>
            <a:ext cx="5410200" cy="184177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400" dirty="0" smtClean="0"/>
              <a:t>- Kualifikasi </a:t>
            </a:r>
          </a:p>
          <a:p>
            <a:pPr>
              <a:buNone/>
            </a:pPr>
            <a:r>
              <a:rPr lang="id-ID" sz="2400" dirty="0" smtClean="0"/>
              <a:t>	Hubungan asosiatif berkualifikasi antara 2 kelas objek. </a:t>
            </a:r>
          </a:p>
          <a:p>
            <a:pPr>
              <a:buNone/>
            </a:pPr>
            <a:r>
              <a:rPr lang="id-ID" sz="2400" dirty="0" smtClean="0"/>
              <a:t>	Contoh: </a:t>
            </a:r>
          </a:p>
          <a:p>
            <a:endParaRPr lang="id-ID" sz="2400" dirty="0" smtClean="0"/>
          </a:p>
          <a:p>
            <a:endParaRPr lang="id-ID" sz="2400" dirty="0" smtClean="0"/>
          </a:p>
          <a:p>
            <a:endParaRPr lang="id-ID" sz="2400" dirty="0" smtClean="0"/>
          </a:p>
          <a:p>
            <a:pPr>
              <a:buNone/>
            </a:pPr>
            <a:r>
              <a:rPr lang="id-ID" sz="2400" dirty="0" smtClean="0"/>
              <a:t>- </a:t>
            </a:r>
            <a:r>
              <a:rPr lang="id-ID" sz="2400" i="1" dirty="0" smtClean="0"/>
              <a:t>Ordering </a:t>
            </a:r>
          </a:p>
          <a:p>
            <a:pPr>
              <a:buNone/>
            </a:pPr>
            <a:r>
              <a:rPr lang="id-ID" sz="2400" dirty="0" smtClean="0"/>
              <a:t>	Hubungan berdasarkan urutan kejadian. </a:t>
            </a:r>
          </a:p>
          <a:p>
            <a:pPr>
              <a:buNone/>
            </a:pPr>
            <a:r>
              <a:rPr lang="id-ID" sz="2400" dirty="0" smtClean="0"/>
              <a:t>	Contoh: </a:t>
            </a:r>
          </a:p>
          <a:p>
            <a:pPr>
              <a:buNone/>
            </a:pPr>
            <a:endParaRPr lang="id-ID" sz="2400" dirty="0" smtClean="0"/>
          </a:p>
          <a:p>
            <a:pPr>
              <a:buNone/>
            </a:pPr>
            <a:endParaRPr lang="id-ID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5781" t="62000" r="36719" b="23333"/>
          <a:stretch>
            <a:fillRect/>
          </a:stretch>
        </p:blipFill>
        <p:spPr bwMode="auto">
          <a:xfrm>
            <a:off x="1447800" y="2670175"/>
            <a:ext cx="5638800" cy="12922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5781" t="67333" r="37500" b="23334"/>
          <a:stretch>
            <a:fillRect/>
          </a:stretch>
        </p:blipFill>
        <p:spPr bwMode="auto">
          <a:xfrm>
            <a:off x="1295400" y="5334000"/>
            <a:ext cx="6172200" cy="91926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Nama hubungan dan garis atau anak panah digunakan untuk menyatakan hubungan antar kelas-kelas tersebut. </a:t>
            </a:r>
          </a:p>
          <a:p>
            <a:pPr>
              <a:buNone/>
            </a:pPr>
            <a:r>
              <a:rPr lang="nn-NO" dirty="0" smtClean="0"/>
              <a:t>• Abaikan asosiasi yang tidak tepat karena: 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fi-FI" dirty="0" smtClean="0"/>
              <a:t>- asosiasi antara kelas yang diabaikan </a:t>
            </a:r>
          </a:p>
          <a:p>
            <a:pPr>
              <a:buNone/>
            </a:pPr>
            <a:r>
              <a:rPr lang="id-ID" dirty="0" smtClean="0"/>
              <a:t>	- asosiasi implementatif atau tidak relevan </a:t>
            </a:r>
          </a:p>
          <a:p>
            <a:pPr>
              <a:buNone/>
            </a:pPr>
            <a:r>
              <a:rPr lang="id-ID" dirty="0" smtClean="0"/>
              <a:t>	- asosiasi yang berupa aksi </a:t>
            </a:r>
          </a:p>
          <a:p>
            <a:pPr>
              <a:buNone/>
            </a:pPr>
            <a:r>
              <a:rPr lang="id-ID" dirty="0" smtClean="0"/>
              <a:t>	- asosiasi ternary </a:t>
            </a:r>
          </a:p>
          <a:p>
            <a:pPr>
              <a:buNone/>
            </a:pPr>
            <a:r>
              <a:rPr lang="id-ID" dirty="0" smtClean="0"/>
              <a:t>	- asosiasi turunan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400" b="1" dirty="0" smtClean="0"/>
              <a:t>Buat Model Perilaku Objek </a:t>
            </a:r>
          </a:p>
          <a:p>
            <a:pPr>
              <a:buNone/>
            </a:pPr>
            <a:r>
              <a:rPr lang="id-ID" sz="2400" dirty="0" smtClean="0"/>
              <a:t>• Menyatakan bagaimana sistem berorientasi objek akan menanggapi kejadian atau stimuli eksternal (memunculkan sifat dinamis objek). </a:t>
            </a:r>
          </a:p>
          <a:p>
            <a:pPr>
              <a:buNone/>
            </a:pPr>
            <a:r>
              <a:rPr lang="id-ID" sz="2400" dirty="0" smtClean="0"/>
              <a:t>• Tahap-tahap untuk membuat model perilaku objek: </a:t>
            </a:r>
          </a:p>
          <a:p>
            <a:pPr lvl="1"/>
            <a:r>
              <a:rPr lang="id-ID" sz="2000" dirty="0" smtClean="0"/>
              <a:t>- evaluasi semua “use-case” untuk memahami urutan interaksi yang ada dalam sistem </a:t>
            </a:r>
          </a:p>
          <a:p>
            <a:pPr lvl="1"/>
            <a:r>
              <a:rPr lang="id-ID" sz="2000" dirty="0" smtClean="0"/>
              <a:t>- identifikasi kejadian yang menggerakkan urutan interaksi, dan pahami bagaimana kejadian-kejadian tersebut berhubungan dengan objek tertentu </a:t>
            </a:r>
          </a:p>
          <a:p>
            <a:pPr lvl="1"/>
            <a:r>
              <a:rPr lang="id-ID" sz="2000" dirty="0" smtClean="0"/>
              <a:t>- buat penelusuran kejadian untuk setiap “use-case” </a:t>
            </a:r>
          </a:p>
          <a:p>
            <a:pPr lvl="1"/>
            <a:r>
              <a:rPr lang="nb-NO" sz="2000" dirty="0" smtClean="0"/>
              <a:t>- buat diagram transisi keadaan untuk sistem </a:t>
            </a:r>
          </a:p>
          <a:p>
            <a:pPr lvl="1"/>
            <a:r>
              <a:rPr lang="id-ID" sz="2000" dirty="0" smtClean="0"/>
              <a:t>- tinjau ulang model perilaku objek untuk verifikasi keakuratan dan konsistensi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/>
              <a:t>Perancangan Berorientasi Objek </a:t>
            </a:r>
          </a:p>
          <a:p>
            <a:pPr>
              <a:buNone/>
            </a:pPr>
            <a:r>
              <a:rPr lang="id-ID" b="1" dirty="0" smtClean="0"/>
              <a:t>Pengertian Dasar </a:t>
            </a:r>
          </a:p>
          <a:p>
            <a:pPr>
              <a:buNone/>
            </a:pPr>
            <a:r>
              <a:rPr lang="id-ID" b="1" dirty="0" smtClean="0"/>
              <a:t>Perancangan </a:t>
            </a:r>
          </a:p>
          <a:p>
            <a:pPr>
              <a:buNone/>
            </a:pPr>
            <a:r>
              <a:rPr lang="id-ID" dirty="0" smtClean="0"/>
              <a:t>• Proses untuk merencanakan atau mengatur segala sesuatu menurut tahapan tertentu, sebelum bertindak, mengerjakan, atau melakukan sesuatu tersebut [KBBI]. </a:t>
            </a:r>
          </a:p>
          <a:p>
            <a:pPr>
              <a:buNone/>
            </a:pPr>
            <a:r>
              <a:rPr lang="id-ID" dirty="0" smtClean="0"/>
              <a:t>• Proses untuk mengaplikasikan berbagai macam teknik dan prinsip untuk tujuan pendefinisian secara rinci suatu perangkat, proses atau sistem agar dapat direalisasikan dalam suatu bentuk fisik [PRE97].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• Membuat solusi logika atau caar bagaimana kebutuhan-kebutuhan yang ada dipenuhi (diselesaikan) oleh sistem [LAR98]. </a:t>
            </a:r>
          </a:p>
          <a:p>
            <a:pPr>
              <a:buNone/>
            </a:pPr>
            <a:r>
              <a:rPr lang="id-ID" dirty="0" smtClean="0"/>
              <a:t>• Pendefinisian arsitektur perangkat lunak, komponen, modul, antarmuka, pendekatan pengujian, dan data untuk memenhui kebutuhan-kebutuhan yang sudah ditentukan sebelumnya [IEEE].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/>
              <a:t>Perancangan Berorientasi Objek </a:t>
            </a:r>
          </a:p>
          <a:p>
            <a:pPr>
              <a:buNone/>
            </a:pPr>
            <a:r>
              <a:rPr lang="id-ID" dirty="0" smtClean="0"/>
              <a:t>• Proses untuk menerjemahkan model analisis hasil OOA menjadi model implementasi yang spesifik yang dapat direalisasi menjadi sebuah perangkat lunak [PRE97]. </a:t>
            </a:r>
          </a:p>
          <a:p>
            <a:pPr>
              <a:buNone/>
            </a:pPr>
            <a:r>
              <a:rPr lang="id-ID" dirty="0" smtClean="0"/>
              <a:t>• Spesifikasi dari solusi perangkat lunak secara logika dalam kerangka objek-objek perangkat lunak, seperti kelas, atribut, metode dan hubungan antar kelas [LAR98]. </a:t>
            </a:r>
          </a:p>
          <a:p>
            <a:pPr>
              <a:buNone/>
            </a:pPr>
            <a:r>
              <a:rPr lang="id-ID" dirty="0" smtClean="0"/>
              <a:t>• Proses pembangunan arsitektur sistem melalui konsep berorientasi objek [MEY97].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Abstraksi dan pemodelan untuk salah satu dari kelima objek tersebut, misalnya untuk objek Dosen adalah: 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1094" t="35333" r="9375" b="26000"/>
          <a:stretch>
            <a:fillRect/>
          </a:stretch>
        </p:blipFill>
        <p:spPr bwMode="auto">
          <a:xfrm>
            <a:off x="1066800" y="2819400"/>
            <a:ext cx="678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/>
              <a:t>Tujuan Perancangan </a:t>
            </a:r>
          </a:p>
          <a:p>
            <a:pPr>
              <a:buNone/>
            </a:pPr>
            <a:r>
              <a:rPr lang="id-ID" dirty="0" smtClean="0"/>
              <a:t>• Secara umum, tujuan perancangan adalah menghasilkan suatu model atau penggambaran dari suatu entitias yang akan dibangun kemudian. </a:t>
            </a:r>
          </a:p>
          <a:p>
            <a:pPr>
              <a:buNone/>
            </a:pPr>
            <a:r>
              <a:rPr lang="id-ID" dirty="0" smtClean="0"/>
              <a:t>• Dalam konteks perancangan berorientasi objek (OOD), tujuan perancangan adalah menurunkan objek-objek dari setiap kelas dan bagaimana mengimplementasikan hubungan, perilaku dan komunikasi antar objek-objek tersebut [PRE97].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b="1" dirty="0" smtClean="0"/>
              <a:t>Proses Perancangan </a:t>
            </a:r>
          </a:p>
          <a:p>
            <a:pPr>
              <a:buNone/>
            </a:pPr>
            <a:r>
              <a:rPr lang="id-ID" sz="2800" dirty="0" smtClean="0"/>
              <a:t>	Merupakan proses kreatif dalam pembangunan perangkat lunak untuk memecahkan suatu persoalan. Model dari proses perancangan secara garis besar terdiri dari empat tahap proses: </a:t>
            </a:r>
          </a:p>
          <a:p>
            <a:pPr lvl="1"/>
            <a:r>
              <a:rPr lang="id-ID" dirty="0" smtClean="0"/>
              <a:t>• Mengemukakan suatu solusi </a:t>
            </a:r>
          </a:p>
          <a:p>
            <a:pPr lvl="1"/>
            <a:r>
              <a:rPr lang="it-IT" dirty="0" smtClean="0"/>
              <a:t>• Membangun model dari solusi tersebut </a:t>
            </a:r>
          </a:p>
          <a:p>
            <a:pPr lvl="1"/>
            <a:r>
              <a:rPr lang="id-ID" dirty="0" smtClean="0"/>
              <a:t>• Evaluasi model terhadap spesifikasi kebutuhan yang telah ada </a:t>
            </a:r>
          </a:p>
          <a:p>
            <a:pPr lvl="1"/>
            <a:r>
              <a:rPr lang="it-IT" dirty="0" smtClean="0"/>
              <a:t>• Menjabarkan rincian spesifikasi dari solusi tersebut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Perancangan yang baik: </a:t>
            </a:r>
          </a:p>
          <a:p>
            <a:pPr>
              <a:buNone/>
            </a:pPr>
            <a:r>
              <a:rPr lang="id-ID" dirty="0" smtClean="0"/>
              <a:t>• Melaksanakan semua kebutuhan dan persyaratan yang tercantum pada dokumen SRS. </a:t>
            </a:r>
          </a:p>
          <a:p>
            <a:pPr>
              <a:buNone/>
            </a:pPr>
            <a:r>
              <a:rPr lang="id-ID" dirty="0" smtClean="0"/>
              <a:t>• Merupakan acuan yang dapat dibaca, dimengerti oleh pembuat program dan penguji perangkat lunak. </a:t>
            </a:r>
          </a:p>
          <a:p>
            <a:pPr>
              <a:buNone/>
            </a:pPr>
            <a:r>
              <a:rPr lang="id-ID" dirty="0" smtClean="0"/>
              <a:t>• Menyediakan gambaran lengkap dari perangkat lunak mencakup data, fungsi, dan tanggapan, dalam perspektif pelaksanaan pembuatan perangkat lunak. </a:t>
            </a:r>
          </a:p>
          <a:p>
            <a:pPr>
              <a:buNone/>
            </a:pPr>
            <a:r>
              <a:rPr lang="id-ID" dirty="0" smtClean="0"/>
              <a:t>• Menghasilkan model atau representasi dari perangkat lunak untuk digunakan dalam proses implementasi atau </a:t>
            </a:r>
            <a:r>
              <a:rPr lang="id-ID" i="1" dirty="0" smtClean="0"/>
              <a:t>coding.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b="1" dirty="0" smtClean="0"/>
              <a:t>Tahap Perancangan </a:t>
            </a:r>
          </a:p>
          <a:p>
            <a:pPr>
              <a:buNone/>
            </a:pPr>
            <a:r>
              <a:rPr lang="id-ID" sz="2800" dirty="0" smtClean="0"/>
              <a:t>Dari sudut pandang manajemen proyek, perancangan terdiri dari dua bagian, yaitu: </a:t>
            </a:r>
          </a:p>
          <a:p>
            <a:pPr lvl="1"/>
            <a:r>
              <a:rPr lang="id-ID" dirty="0" smtClean="0"/>
              <a:t>• Perancangan awal (</a:t>
            </a:r>
            <a:r>
              <a:rPr lang="id-ID" i="1" dirty="0" smtClean="0"/>
              <a:t>preliminary design) </a:t>
            </a:r>
          </a:p>
          <a:p>
            <a:pPr lvl="1"/>
            <a:r>
              <a:rPr lang="id-ID" dirty="0" smtClean="0"/>
              <a:t>Menentukan arsitektur perangkat lunak secara keseluruhan (</a:t>
            </a:r>
            <a:r>
              <a:rPr lang="id-ID" i="1" dirty="0" smtClean="0"/>
              <a:t>preliminary design). </a:t>
            </a:r>
          </a:p>
          <a:p>
            <a:pPr lvl="2"/>
            <a:r>
              <a:rPr lang="id-ID" sz="2400" dirty="0" smtClean="0"/>
              <a:t>- Bagaimanakah lingkungan programnya? </a:t>
            </a:r>
          </a:p>
          <a:p>
            <a:pPr lvl="2"/>
            <a:r>
              <a:rPr lang="id-ID" sz="2400" dirty="0" smtClean="0"/>
              <a:t>- Bagaimana bentuk penyimpanan datanya? </a:t>
            </a:r>
          </a:p>
          <a:p>
            <a:pPr lvl="2"/>
            <a:r>
              <a:rPr lang="id-ID" sz="2400" dirty="0" smtClean="0"/>
              <a:t>- Bagaimana bentuk antarmukanya? </a:t>
            </a:r>
          </a:p>
          <a:p>
            <a:pPr lvl="1"/>
            <a:r>
              <a:rPr lang="id-ID" dirty="0" smtClean="0"/>
              <a:t>• Perancangan rinci (</a:t>
            </a:r>
            <a:r>
              <a:rPr lang="id-ID" i="1" dirty="0" smtClean="0"/>
              <a:t>detailed design) </a:t>
            </a:r>
          </a:p>
          <a:p>
            <a:pPr lvl="1"/>
            <a:r>
              <a:rPr lang="id-ID" dirty="0" smtClean="0"/>
              <a:t>Menentukan modul program (prosedural) yang harus dibuat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dirty="0" smtClean="0"/>
              <a:t>Adapun dari sudut pandang teknis, kegiatan perancangan terdiri dari aktivitas: </a:t>
            </a:r>
          </a:p>
          <a:p>
            <a:pPr>
              <a:buNone/>
            </a:pPr>
            <a:r>
              <a:rPr lang="id-ID" sz="2800" dirty="0" smtClean="0"/>
              <a:t>• Perancangan arsitektural program </a:t>
            </a:r>
          </a:p>
          <a:p>
            <a:pPr lvl="1"/>
            <a:r>
              <a:rPr lang="id-ID" dirty="0" smtClean="0"/>
              <a:t>- arsitektural logika </a:t>
            </a:r>
          </a:p>
          <a:p>
            <a:pPr lvl="1"/>
            <a:r>
              <a:rPr lang="id-ID" dirty="0" smtClean="0"/>
              <a:t>- arsitektural fisik </a:t>
            </a:r>
          </a:p>
          <a:p>
            <a:pPr>
              <a:buNone/>
            </a:pPr>
            <a:r>
              <a:rPr lang="id-ID" sz="2800" dirty="0" smtClean="0"/>
              <a:t>• Perancangan modul program (prosedural) </a:t>
            </a:r>
          </a:p>
          <a:p>
            <a:pPr>
              <a:buNone/>
            </a:pPr>
            <a:r>
              <a:rPr lang="id-ID" sz="2800" dirty="0" smtClean="0"/>
              <a:t>• Perancangan data </a:t>
            </a:r>
          </a:p>
          <a:p>
            <a:pPr lvl="1"/>
            <a:r>
              <a:rPr lang="id-ID" dirty="0" smtClean="0"/>
              <a:t>- struktur data internal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	- struktur data fisik </a:t>
            </a:r>
          </a:p>
          <a:p>
            <a:pPr>
              <a:buNone/>
            </a:pPr>
            <a:r>
              <a:rPr lang="id-ID" dirty="0" smtClean="0"/>
              <a:t>• Perancangan antarmuka </a:t>
            </a:r>
          </a:p>
          <a:p>
            <a:pPr>
              <a:buNone/>
            </a:pPr>
            <a:r>
              <a:rPr lang="id-ID" dirty="0" smtClean="0"/>
              <a:t>	- Perancangan antarmuka antar modul-modul </a:t>
            </a:r>
          </a:p>
          <a:p>
            <a:pPr>
              <a:buNone/>
            </a:pPr>
            <a:r>
              <a:rPr lang="id-ID" dirty="0" smtClean="0"/>
              <a:t>	- Perancangan antarmuka antar perangkat lunak dengan non-humanity (external entity) </a:t>
            </a:r>
          </a:p>
          <a:p>
            <a:pPr>
              <a:buNone/>
            </a:pPr>
            <a:r>
              <a:rPr lang="id-ID" dirty="0" smtClean="0"/>
              <a:t>	- Perancangan antarmuka pemakai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b="1" dirty="0" smtClean="0"/>
              <a:t>Metode Perancangan Berorientasi Objek </a:t>
            </a:r>
          </a:p>
          <a:p>
            <a:pPr>
              <a:buNone/>
            </a:pPr>
            <a:r>
              <a:rPr lang="id-ID" sz="2800" b="1" dirty="0" smtClean="0"/>
              <a:t>Pengertian </a:t>
            </a:r>
          </a:p>
          <a:p>
            <a:pPr lvl="1"/>
            <a:r>
              <a:rPr lang="id-ID" dirty="0" smtClean="0"/>
              <a:t>• Cara kerja yang sistematis untuk mengerjakan tahap perancangan berdasarkan pendekatan objek. </a:t>
            </a:r>
          </a:p>
          <a:p>
            <a:pPr lvl="1"/>
            <a:r>
              <a:rPr lang="id-ID" dirty="0" smtClean="0"/>
              <a:t>• Seperti halnya analisis, perancangan berorientasi objek mempunyai urutan-urutan aktivitas, teknik, dan alat bantu (tools) tertentu untuk memodelkan hasil dari setiap aktivitasnya. </a:t>
            </a:r>
          </a:p>
          <a:p>
            <a:pPr lvl="1"/>
            <a:r>
              <a:rPr lang="id-ID" dirty="0" smtClean="0"/>
              <a:t>• Beberapa metode yang dapat digunakan utnuk melakukan perancangan berorientasi objek diantaranya adalah sebagai berikut.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/>
              <a:t>Metode Coad &amp; Yourdon </a:t>
            </a:r>
          </a:p>
          <a:p>
            <a:pPr>
              <a:buNone/>
            </a:pPr>
            <a:r>
              <a:rPr lang="id-ID" dirty="0" smtClean="0"/>
              <a:t>• </a:t>
            </a:r>
            <a:r>
              <a:rPr lang="id-ID" i="1" dirty="0" smtClean="0"/>
              <a:t>Problem domain component </a:t>
            </a:r>
          </a:p>
          <a:p>
            <a:pPr>
              <a:buNone/>
            </a:pPr>
            <a:r>
              <a:rPr lang="id-ID" dirty="0" smtClean="0"/>
              <a:t>• </a:t>
            </a:r>
            <a:r>
              <a:rPr lang="id-ID" i="1" dirty="0" smtClean="0"/>
              <a:t>Human interaction component </a:t>
            </a:r>
          </a:p>
          <a:p>
            <a:pPr>
              <a:buNone/>
            </a:pPr>
            <a:r>
              <a:rPr lang="id-ID" dirty="0" smtClean="0"/>
              <a:t>• </a:t>
            </a:r>
            <a:r>
              <a:rPr lang="id-ID" i="1" dirty="0" smtClean="0"/>
              <a:t>Task management component </a:t>
            </a:r>
          </a:p>
          <a:p>
            <a:pPr>
              <a:buNone/>
            </a:pPr>
            <a:r>
              <a:rPr lang="id-ID" dirty="0" smtClean="0"/>
              <a:t>• Data </a:t>
            </a:r>
            <a:r>
              <a:rPr lang="id-ID" i="1" dirty="0" smtClean="0"/>
              <a:t>Management component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/>
              <a:t>Metode Rumbaugh </a:t>
            </a:r>
          </a:p>
          <a:p>
            <a:pPr>
              <a:buNone/>
            </a:pPr>
            <a:r>
              <a:rPr lang="id-ID" dirty="0" smtClean="0"/>
              <a:t>• </a:t>
            </a:r>
            <a:r>
              <a:rPr lang="id-ID" i="1" dirty="0" smtClean="0"/>
              <a:t>Perform design system </a:t>
            </a:r>
          </a:p>
          <a:p>
            <a:pPr>
              <a:buNone/>
            </a:pPr>
            <a:r>
              <a:rPr lang="id-ID" dirty="0" smtClean="0"/>
              <a:t>• </a:t>
            </a:r>
            <a:r>
              <a:rPr lang="id-ID" i="1" dirty="0" smtClean="0"/>
              <a:t>Conduct object design 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i="1" dirty="0" smtClean="0"/>
              <a:t>Implement control mechanisms defined in system design 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i="1" dirty="0" smtClean="0"/>
              <a:t>Adjust class structure to strengthen inheritance 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i="1" dirty="0" smtClean="0"/>
              <a:t>Design messaging to implement the object relationship (associations) 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i="1" dirty="0" smtClean="0"/>
              <a:t>Package classes and associations into modules </a:t>
            </a:r>
          </a:p>
          <a:p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400" b="1" dirty="0" smtClean="0"/>
              <a:t>Metode Jacobson 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i="1" dirty="0" smtClean="0"/>
              <a:t>Consider </a:t>
            </a:r>
            <a:r>
              <a:rPr lang="en-US" sz="2400" i="1" dirty="0" err="1" smtClean="0"/>
              <a:t>adaptions</a:t>
            </a:r>
            <a:r>
              <a:rPr lang="en-US" sz="2400" i="1" dirty="0" smtClean="0"/>
              <a:t> to make the idealized analysis model fit the real world environment 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i="1" dirty="0" smtClean="0"/>
              <a:t>Create blocks as the primary design object 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i="1" dirty="0" smtClean="0"/>
              <a:t>Create an interaction diagram shows how stimuli are passed between blocks </a:t>
            </a:r>
          </a:p>
          <a:p>
            <a:pPr>
              <a:buNone/>
            </a:pPr>
            <a:r>
              <a:rPr lang="id-ID" sz="2400" dirty="0" smtClean="0"/>
              <a:t>• </a:t>
            </a:r>
            <a:r>
              <a:rPr lang="id-ID" sz="2400" i="1" dirty="0" smtClean="0"/>
              <a:t>Organize blocks into subsystems </a:t>
            </a:r>
          </a:p>
          <a:p>
            <a:pPr>
              <a:buNone/>
            </a:pPr>
            <a:r>
              <a:rPr lang="id-ID" sz="2400" dirty="0" smtClean="0"/>
              <a:t>• </a:t>
            </a:r>
            <a:r>
              <a:rPr lang="id-ID" sz="2400" i="1" dirty="0" smtClean="0"/>
              <a:t>Review the design work </a:t>
            </a:r>
          </a:p>
          <a:p>
            <a:pPr>
              <a:buNone/>
            </a:pPr>
            <a:r>
              <a:rPr lang="id-ID" sz="2400" b="1" dirty="0" smtClean="0"/>
              <a:t>Metode Booch </a:t>
            </a:r>
          </a:p>
          <a:p>
            <a:pPr>
              <a:buNone/>
            </a:pPr>
            <a:r>
              <a:rPr lang="id-ID" sz="2400" dirty="0" smtClean="0"/>
              <a:t>• </a:t>
            </a:r>
            <a:r>
              <a:rPr lang="id-ID" sz="2400" i="1" dirty="0" smtClean="0"/>
              <a:t>Architectural plannning </a:t>
            </a:r>
          </a:p>
          <a:p>
            <a:pPr>
              <a:buNone/>
            </a:pPr>
            <a:r>
              <a:rPr lang="id-ID" sz="2400" dirty="0" smtClean="0"/>
              <a:t>• </a:t>
            </a:r>
            <a:r>
              <a:rPr lang="id-ID" sz="2400" i="1" dirty="0" smtClean="0"/>
              <a:t>Tactical design </a:t>
            </a:r>
          </a:p>
          <a:p>
            <a:pPr>
              <a:buNone/>
            </a:pPr>
            <a:r>
              <a:rPr lang="id-ID" sz="2400" dirty="0" smtClean="0"/>
              <a:t>• </a:t>
            </a:r>
            <a:r>
              <a:rPr lang="id-ID" sz="2400" i="1" dirty="0" smtClean="0"/>
              <a:t>Release planning </a:t>
            </a:r>
          </a:p>
          <a:p>
            <a:pPr>
              <a:buNone/>
            </a:pPr>
            <a:endParaRPr lang="id-ID" sz="2400" dirty="0" smtClean="0"/>
          </a:p>
          <a:p>
            <a:pPr>
              <a:buNone/>
            </a:pP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Dalam rekayasa perangkat lunak, konsep pendekatan berorientasi objek dapat diterapkan pada tahap analisis, perancangan, pemrograman, dan pengujian perangkat lunak. </a:t>
            </a:r>
            <a:endParaRPr lang="id-ID" dirty="0" smtClean="0"/>
          </a:p>
          <a:p>
            <a:r>
              <a:rPr lang="id-ID" smtClean="0"/>
              <a:t>Ada </a:t>
            </a:r>
            <a:r>
              <a:rPr lang="id-ID" dirty="0" smtClean="0"/>
              <a:t>berbagai teknik yang dapat digunakan pada masing-masing tahap tersebut, dengan aturan dan alat bantu pemodelan tertentu. </a:t>
            </a:r>
          </a:p>
          <a:p>
            <a:pPr>
              <a:buNone/>
            </a:pPr>
            <a:endParaRPr lang="sv-SE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b="1" dirty="0" smtClean="0"/>
              <a:t>Metode Perancangan Secara Umum </a:t>
            </a:r>
          </a:p>
          <a:p>
            <a:pPr>
              <a:buNone/>
            </a:pPr>
            <a:r>
              <a:rPr lang="sv-SE" sz="2800" dirty="0" smtClean="0"/>
              <a:t>• Pada prinsipnya semua metode perancangan berorientasi objek adalah sama. </a:t>
            </a:r>
          </a:p>
          <a:p>
            <a:pPr>
              <a:buNone/>
            </a:pPr>
            <a:r>
              <a:rPr lang="id-ID" sz="2800" dirty="0" smtClean="0"/>
              <a:t>• Tahap pelaksanaan perancangan berorientasi objek secara umum: </a:t>
            </a:r>
          </a:p>
          <a:p>
            <a:pPr lvl="1"/>
            <a:r>
              <a:rPr lang="id-ID" dirty="0" smtClean="0"/>
              <a:t>- Perbaiki dan lengkapi model objek hasil analisis </a:t>
            </a:r>
          </a:p>
          <a:p>
            <a:pPr lvl="1"/>
            <a:r>
              <a:rPr lang="id-ID" dirty="0" smtClean="0"/>
              <a:t>- Perancangan objek </a:t>
            </a:r>
          </a:p>
          <a:p>
            <a:pPr lvl="2"/>
            <a:r>
              <a:rPr lang="it-IT" sz="2400" dirty="0" smtClean="0"/>
              <a:t>• Rancang setiap operasi pada level prosedural </a:t>
            </a:r>
          </a:p>
          <a:p>
            <a:pPr lvl="2"/>
            <a:r>
              <a:rPr lang="id-ID" sz="2400" dirty="0" smtClean="0"/>
              <a:t>• Definisikan kelas-kelas internal </a:t>
            </a:r>
          </a:p>
          <a:p>
            <a:pPr lvl="2"/>
            <a:r>
              <a:rPr lang="id-ID" sz="2400" dirty="0" smtClean="0"/>
              <a:t>• Rancang struktur data internal untuk setiap atribut kelas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d-ID" dirty="0" smtClean="0"/>
              <a:t>- Rancang model pesan berdasarkan kerjasama (kolaborasi) dan hubungan antar objek </a:t>
            </a:r>
          </a:p>
          <a:p>
            <a:pPr lvl="1"/>
            <a:r>
              <a:rPr lang="id-ID" dirty="0" smtClean="0"/>
              <a:t>- Rancang antarmuka pemakai </a:t>
            </a:r>
          </a:p>
          <a:p>
            <a:pPr lvl="1"/>
            <a:r>
              <a:rPr lang="id-ID" dirty="0" smtClean="0"/>
              <a:t>- Kaji ulang model perancangan dan ulangi sesuai kebutuhan.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133600" y="20574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Objek dan Kelas 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200" b="1" dirty="0" smtClean="0"/>
              <a:t>Objek </a:t>
            </a:r>
          </a:p>
          <a:p>
            <a:pPr>
              <a:buNone/>
            </a:pPr>
            <a:r>
              <a:rPr lang="id-ID" sz="2200" dirty="0" smtClean="0"/>
              <a:t> • Objek adalah abstraksi dari sesuatu yang mewakili dunia nyata seperti benda, manusia, satuan organisasi, tempat, kejadian, struktur, status atau hal-hal lain yang bersifat abstrak. </a:t>
            </a:r>
          </a:p>
          <a:p>
            <a:pPr>
              <a:buNone/>
            </a:pPr>
            <a:r>
              <a:rPr lang="id-ID" sz="2200" dirty="0" smtClean="0"/>
              <a:t> • Suatu entitas yang mampu menyimpan informasi (status) dan mempunyai operasi (kelakuan) yang dapat diterapkan atau dapat berpengaruh pada status objeknya. </a:t>
            </a:r>
          </a:p>
          <a:p>
            <a:pPr>
              <a:buNone/>
            </a:pPr>
            <a:r>
              <a:rPr lang="id-ID" sz="2200" dirty="0" smtClean="0"/>
              <a:t> • Dalam konteks OOP, objek adalah instansiasi (yang dibentuk secara seketika) dari kelas pada saat eksekusi (seperti halnya deklerasi variabel pada pemograman prosedural). Jadi semua objek adalah instan dari kelas. </a:t>
            </a:r>
          </a:p>
          <a:p>
            <a:pPr>
              <a:buNone/>
            </a:pPr>
            <a:r>
              <a:rPr lang="id-ID" sz="2200" dirty="0" smtClean="0"/>
              <a:t> • Objek mempunyai siklus hidup: diciptakan, dimanipulasi, dan dihancurkan. </a:t>
            </a:r>
          </a:p>
          <a:p>
            <a:endParaRPr lang="id-ID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Kelas </a:t>
            </a:r>
          </a:p>
          <a:p>
            <a:pPr>
              <a:buNone/>
            </a:pPr>
            <a:r>
              <a:rPr lang="id-ID" dirty="0" smtClean="0"/>
              <a:t>• Kelas adalah kumpulan dari objek-objek dengan karakterikstik yang sama. </a:t>
            </a:r>
          </a:p>
          <a:p>
            <a:pPr>
              <a:buNone/>
            </a:pPr>
            <a:r>
              <a:rPr lang="id-ID" dirty="0" smtClean="0"/>
              <a:t>• Kelas adalah definisi statik dari himpunan objek yang sama yang mungkin lahir atau diciptakan dari kelas tersebut. </a:t>
            </a:r>
          </a:p>
          <a:p>
            <a:pPr>
              <a:buNone/>
            </a:pPr>
            <a:r>
              <a:rPr lang="id-ID" dirty="0" smtClean="0"/>
              <a:t>• Sebuah kelas akan mempunyai sifat (atribut), kelakuan (operasi), hubungan (</a:t>
            </a:r>
            <a:r>
              <a:rPr lang="id-ID" i="1" dirty="0" smtClean="0"/>
              <a:t>relationship) dan arti. </a:t>
            </a:r>
          </a:p>
          <a:p>
            <a:pPr>
              <a:buNone/>
            </a:pPr>
            <a:r>
              <a:rPr lang="sv-SE" dirty="0" smtClean="0"/>
              <a:t>• Suatu kelas dapat diturunkan dari kelas yang lain, dimana atribut dari kelas semula dapat diwariskan ke kelas yang baru.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71l">
  <a:themeElements>
    <a:clrScheme name="170Gp_natural_light 2">
      <a:dk1>
        <a:srgbClr val="000000"/>
      </a:dk1>
      <a:lt1>
        <a:srgbClr val="FFFFFF"/>
      </a:lt1>
      <a:dk2>
        <a:srgbClr val="333399"/>
      </a:dk2>
      <a:lt2>
        <a:srgbClr val="C0C0C0"/>
      </a:lt2>
      <a:accent1>
        <a:srgbClr val="2EA9B6"/>
      </a:accent1>
      <a:accent2>
        <a:srgbClr val="F1900F"/>
      </a:accent2>
      <a:accent3>
        <a:srgbClr val="FFFFFF"/>
      </a:accent3>
      <a:accent4>
        <a:srgbClr val="000000"/>
      </a:accent4>
      <a:accent5>
        <a:srgbClr val="ADD1D7"/>
      </a:accent5>
      <a:accent6>
        <a:srgbClr val="DA820C"/>
      </a:accent6>
      <a:hlink>
        <a:srgbClr val="CC3300"/>
      </a:hlink>
      <a:folHlink>
        <a:srgbClr val="0066CC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2EA9B6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ADD1D7"/>
        </a:accent5>
        <a:accent6>
          <a:srgbClr val="DA820C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E29B3C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ECBAF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cdb2004171l</Template>
  <TotalTime>3052</TotalTime>
  <Words>2862</Words>
  <Application>Microsoft PowerPoint</Application>
  <PresentationFormat>On-screen Show (4:3)</PresentationFormat>
  <Paragraphs>427</Paragraphs>
  <Slides>72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cdb2004171l</vt:lpstr>
      <vt:lpstr>Image</vt:lpstr>
      <vt:lpstr>REKAYASA PERANGKAT LUNAK</vt:lpstr>
      <vt:lpstr>ANALISIS DAN PERANCANGAN BERORIENTASI OBJEK</vt:lpstr>
      <vt:lpstr>Konsep Dasar Pendekatan Objek </vt:lpstr>
      <vt:lpstr>Slide 4</vt:lpstr>
      <vt:lpstr>Slide 5</vt:lpstr>
      <vt:lpstr>Slide 6</vt:lpstr>
      <vt:lpstr>Slide 7</vt:lpstr>
      <vt:lpstr> Objek dan Kelas  </vt:lpstr>
      <vt:lpstr>Slide 9</vt:lpstr>
      <vt:lpstr>Slide 10</vt:lpstr>
      <vt:lpstr>Slide 11</vt:lpstr>
      <vt:lpstr>Slide 12</vt:lpstr>
      <vt:lpstr>Slide 13</vt:lpstr>
      <vt:lpstr>Sistem Berorientasi Objek </vt:lpstr>
      <vt:lpstr>Slide 15</vt:lpstr>
      <vt:lpstr>Slide 16</vt:lpstr>
      <vt:lpstr>Slide 17</vt:lpstr>
      <vt:lpstr>Metodologi Berorientasi Objek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ANALISIS BERORIENTASI OBJEK 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</vt:vector>
  </TitlesOfParts>
  <Company>owner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REKAYASA PERANGKAT LUNAK</dc:title>
  <dc:creator>user</dc:creator>
  <cp:lastModifiedBy>Candra</cp:lastModifiedBy>
  <cp:revision>112</cp:revision>
  <dcterms:created xsi:type="dcterms:W3CDTF">2011-10-05T02:54:33Z</dcterms:created>
  <dcterms:modified xsi:type="dcterms:W3CDTF">2015-09-17T07:25:19Z</dcterms:modified>
</cp:coreProperties>
</file>