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08/03/2018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08/03/2018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08/03/2018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08/03/2018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08/03/2018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8F18-5E1F-4D32-9391-FFE9D110EE6C}" type="datetimeFigureOut">
              <a:rPr lang="id-ID" smtClean="0"/>
              <a:pPr/>
              <a:t>08/03/2018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48F18-5E1F-4D32-9391-FFE9D110EE6C}" type="datetimeFigureOut">
              <a:rPr lang="id-ID" smtClean="0"/>
              <a:pPr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571F6-DA6E-431A-9DB0-79886DDAFE0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Gill Sans MT" pitchFamily="34" charset="0"/>
              </a:rPr>
              <a:t>KONSEP DASAR </a:t>
            </a:r>
            <a:r>
              <a:rPr lang="id-ID" dirty="0" smtClean="0">
                <a:latin typeface="Gill Sans MT" pitchFamily="34" charset="0"/>
              </a:rPr>
              <a:t>INFORMASI</a:t>
            </a:r>
            <a:endParaRPr lang="id-ID" dirty="0">
              <a:latin typeface="Gill Sans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DEFINISI </a:t>
            </a:r>
            <a:r>
              <a:rPr lang="id-ID" dirty="0" smtClean="0">
                <a:latin typeface="Calibri" pitchFamily="34" charset="0"/>
                <a:cs typeface="Calibri" pitchFamily="34" charset="0"/>
              </a:rPr>
              <a:t>INFORMASI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800" dirty="0" smtClean="0">
                <a:solidFill>
                  <a:srgbClr val="FF0000"/>
                </a:solidFill>
                <a:latin typeface="Gill Sans MT" pitchFamily="34" charset="0"/>
              </a:rPr>
              <a:t>Informasi </a:t>
            </a:r>
            <a:r>
              <a:rPr lang="id-ID" sz="2800" dirty="0" smtClean="0">
                <a:latin typeface="Gill Sans MT" pitchFamily="34" charset="0"/>
              </a:rPr>
              <a:t>adalah data yang diolah menjadi bentuk yang lebih berguna dan lebih </a:t>
            </a:r>
            <a:r>
              <a:rPr lang="id-ID" sz="2800" dirty="0" smtClean="0">
                <a:latin typeface="Gill Sans MT" pitchFamily="34" charset="0"/>
              </a:rPr>
              <a:t>berarti bagi  penerimanya</a:t>
            </a:r>
            <a:r>
              <a:rPr lang="id-ID" sz="2800" dirty="0" smtClean="0">
                <a:latin typeface="Gill Sans MT" pitchFamily="34" charset="0"/>
              </a:rPr>
              <a:t>. </a:t>
            </a:r>
            <a:endParaRPr lang="id-ID" sz="2800" dirty="0" smtClean="0">
              <a:latin typeface="Gill Sans MT" pitchFamily="34" charset="0"/>
            </a:endParaRPr>
          </a:p>
          <a:p>
            <a:pPr algn="just"/>
            <a:r>
              <a:rPr lang="id-ID" sz="2800" dirty="0" smtClean="0">
                <a:solidFill>
                  <a:srgbClr val="FF0000"/>
                </a:solidFill>
                <a:latin typeface="Gill Sans MT" pitchFamily="34" charset="0"/>
              </a:rPr>
              <a:t>Sumber </a:t>
            </a:r>
            <a:r>
              <a:rPr lang="id-ID" sz="2800" dirty="0" smtClean="0">
                <a:solidFill>
                  <a:srgbClr val="FF0000"/>
                </a:solidFill>
                <a:latin typeface="Gill Sans MT" pitchFamily="34" charset="0"/>
              </a:rPr>
              <a:t>informasi </a:t>
            </a:r>
            <a:r>
              <a:rPr lang="id-ID" sz="2800" dirty="0" smtClean="0">
                <a:latin typeface="Gill Sans MT" pitchFamily="34" charset="0"/>
              </a:rPr>
              <a:t>adalah data. Data kenyataan yang </a:t>
            </a:r>
            <a:r>
              <a:rPr lang="id-ID" sz="2800" dirty="0" smtClean="0">
                <a:latin typeface="Gill Sans MT" pitchFamily="34" charset="0"/>
              </a:rPr>
              <a:t>menggambarkan suatu </a:t>
            </a:r>
            <a:r>
              <a:rPr lang="id-ID" sz="2800" dirty="0" smtClean="0">
                <a:latin typeface="Gill Sans MT" pitchFamily="34" charset="0"/>
              </a:rPr>
              <a:t>kejadian-kejadian dan kesatuan nyata. Kejadian-kejadian (event) adalah </a:t>
            </a:r>
            <a:r>
              <a:rPr lang="id-ID" sz="2800" dirty="0" smtClean="0">
                <a:latin typeface="Gill Sans MT" pitchFamily="34" charset="0"/>
              </a:rPr>
              <a:t>kejadian </a:t>
            </a:r>
            <a:r>
              <a:rPr lang="fi-FI" sz="2800" dirty="0" smtClean="0">
                <a:latin typeface="Gill Sans MT" pitchFamily="34" charset="0"/>
              </a:rPr>
              <a:t>yang </a:t>
            </a:r>
            <a:r>
              <a:rPr lang="fi-FI" sz="2800" dirty="0" smtClean="0">
                <a:latin typeface="Gill Sans MT" pitchFamily="34" charset="0"/>
              </a:rPr>
              <a:t>terjadi pada saat tertentu.</a:t>
            </a:r>
            <a:endParaRPr lang="id-ID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Gill Sans MT" pitchFamily="34" charset="0"/>
              </a:rPr>
              <a:t>SIKLUS INFORMASI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1800" dirty="0" smtClean="0">
                <a:solidFill>
                  <a:srgbClr val="FF0000"/>
                </a:solidFill>
                <a:latin typeface="Gill Sans MT" pitchFamily="34" charset="0"/>
              </a:rPr>
              <a:t>Data yang diolah untuk menghasilkan informasi </a:t>
            </a:r>
            <a:r>
              <a:rPr lang="id-ID" sz="1800" dirty="0" smtClean="0">
                <a:latin typeface="Gill Sans MT" pitchFamily="34" charset="0"/>
              </a:rPr>
              <a:t>menggunakan model proses yang</a:t>
            </a:r>
          </a:p>
          <a:p>
            <a:pPr algn="just">
              <a:buNone/>
            </a:pPr>
            <a:r>
              <a:rPr lang="id-ID" sz="1800" dirty="0" smtClean="0">
                <a:latin typeface="Gill Sans MT" pitchFamily="34" charset="0"/>
              </a:rPr>
              <a:t>	tertentu. </a:t>
            </a:r>
          </a:p>
          <a:p>
            <a:pPr algn="just">
              <a:buNone/>
            </a:pPr>
            <a:r>
              <a:rPr lang="id-ID" sz="1800" dirty="0" smtClean="0">
                <a:latin typeface="Gill Sans MT" pitchFamily="34" charset="0"/>
              </a:rPr>
              <a:t>	</a:t>
            </a:r>
            <a:r>
              <a:rPr lang="id-ID" sz="1800" dirty="0" smtClean="0">
                <a:solidFill>
                  <a:srgbClr val="00B050"/>
                </a:solidFill>
                <a:latin typeface="Gill Sans MT" pitchFamily="34" charset="0"/>
              </a:rPr>
              <a:t>Misalkan</a:t>
            </a:r>
            <a:r>
              <a:rPr lang="id-ID" sz="1800" dirty="0" smtClean="0">
                <a:latin typeface="Gill Sans MT" pitchFamily="34" charset="0"/>
              </a:rPr>
              <a:t> </a:t>
            </a:r>
            <a:r>
              <a:rPr lang="id-ID" sz="1800" dirty="0" smtClean="0">
                <a:latin typeface="Gill Sans MT" pitchFamily="34" charset="0"/>
              </a:rPr>
              <a:t>suhu dalam fahrenheit diubah ke celcius.</a:t>
            </a:r>
          </a:p>
          <a:p>
            <a:pPr algn="just">
              <a:buNone/>
            </a:pPr>
            <a:r>
              <a:rPr lang="id-ID" sz="1800" dirty="0" smtClean="0">
                <a:latin typeface="Gill Sans MT" pitchFamily="34" charset="0"/>
              </a:rPr>
              <a:t>	Dalam </a:t>
            </a:r>
            <a:r>
              <a:rPr lang="id-ID" sz="1800" dirty="0" smtClean="0">
                <a:latin typeface="Gill Sans MT" pitchFamily="34" charset="0"/>
              </a:rPr>
              <a:t>hal ini digunakan model matematik berupa rumus konversi dari derajat </a:t>
            </a:r>
            <a:r>
              <a:rPr lang="id-ID" sz="1800" dirty="0" smtClean="0">
                <a:latin typeface="Gill Sans MT" pitchFamily="34" charset="0"/>
              </a:rPr>
              <a:t>fahrenheit menjadi </a:t>
            </a:r>
            <a:r>
              <a:rPr lang="id-ID" sz="1800" dirty="0" smtClean="0">
                <a:latin typeface="Gill Sans MT" pitchFamily="34" charset="0"/>
              </a:rPr>
              <a:t>satuan </a:t>
            </a:r>
            <a:r>
              <a:rPr lang="id-ID" sz="1800" dirty="0" smtClean="0">
                <a:latin typeface="Gill Sans MT" pitchFamily="34" charset="0"/>
              </a:rPr>
              <a:t>derajat </a:t>
            </a:r>
            <a:r>
              <a:rPr lang="id-ID" sz="1800" dirty="0" smtClean="0">
                <a:latin typeface="Gill Sans MT" pitchFamily="34" charset="0"/>
              </a:rPr>
              <a:t>celcius</a:t>
            </a:r>
            <a:r>
              <a:rPr lang="id-ID" sz="1800" dirty="0" smtClean="0">
                <a:latin typeface="Gill Sans MT" pitchFamily="34" charset="0"/>
              </a:rPr>
              <a:t>.</a:t>
            </a:r>
          </a:p>
          <a:p>
            <a:pPr algn="just">
              <a:buNone/>
            </a:pPr>
            <a:endParaRPr lang="id-ID" sz="1800" dirty="0" smtClean="0">
              <a:latin typeface="Gill Sans MT" pitchFamily="34" charset="0"/>
            </a:endParaRPr>
          </a:p>
          <a:p>
            <a:pPr algn="just"/>
            <a:r>
              <a:rPr lang="id-ID" sz="1800" dirty="0" smtClean="0">
                <a:solidFill>
                  <a:srgbClr val="FF0000"/>
                </a:solidFill>
              </a:rPr>
              <a:t>Data yang diolah melalui </a:t>
            </a:r>
            <a:r>
              <a:rPr lang="id-ID" sz="1800" dirty="0" smtClean="0"/>
              <a:t>suatu model menjadi informasi</a:t>
            </a:r>
            <a:r>
              <a:rPr lang="id-ID" sz="1800" dirty="0" smtClean="0"/>
              <a:t>, kemudian </a:t>
            </a:r>
            <a:r>
              <a:rPr lang="id-ID" sz="1800" dirty="0" smtClean="0"/>
              <a:t>penerima menerima informasi tersebut, yang berarti menghasilkan </a:t>
            </a:r>
            <a:r>
              <a:rPr lang="id-ID" sz="1800" dirty="0" smtClean="0"/>
              <a:t>keputusan </a:t>
            </a:r>
            <a:r>
              <a:rPr lang="nn-NO" sz="1800" dirty="0" smtClean="0"/>
              <a:t>dan </a:t>
            </a:r>
            <a:r>
              <a:rPr lang="nn-NO" sz="1800" dirty="0" smtClean="0"/>
              <a:t>melakukan tindakan yang lain yang akan membuat sejumlah data kembali. </a:t>
            </a:r>
            <a:r>
              <a:rPr lang="nn-NO" sz="1800" dirty="0" smtClean="0"/>
              <a:t>Data</a:t>
            </a:r>
            <a:r>
              <a:rPr lang="id-ID" sz="1800" dirty="0" smtClean="0"/>
              <a:t> tersebut </a:t>
            </a:r>
            <a:r>
              <a:rPr lang="id-ID" sz="1800" dirty="0" smtClean="0"/>
              <a:t>akan ditangkap sebagai input, diproses kembali lewat suatu model </a:t>
            </a:r>
            <a:r>
              <a:rPr lang="id-ID" sz="1800" dirty="0" smtClean="0"/>
              <a:t>dan seterunya </a:t>
            </a:r>
            <a:r>
              <a:rPr lang="id-ID" sz="1800" dirty="0" smtClean="0"/>
              <a:t>yang disebut dengan siklus informasi (information cycle).</a:t>
            </a:r>
            <a:endParaRPr lang="id-ID" sz="1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Gill Sans MT" pitchFamily="34" charset="0"/>
              </a:rPr>
              <a:t>Bagan Siklus Informasi</a:t>
            </a:r>
            <a:endParaRPr lang="id-ID" dirty="0">
              <a:latin typeface="Gill Sans MT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3483" t="46720" r="33585" b="18555"/>
          <a:stretch>
            <a:fillRect/>
          </a:stretch>
        </p:blipFill>
        <p:spPr bwMode="auto">
          <a:xfrm>
            <a:off x="1357290" y="1714488"/>
            <a:ext cx="585791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id-ID" sz="2000" dirty="0" smtClean="0">
              <a:solidFill>
                <a:srgbClr val="FF0000"/>
              </a:solidFill>
              <a:latin typeface="Gill Sans MT" pitchFamily="34" charset="0"/>
            </a:endParaRPr>
          </a:p>
          <a:p>
            <a:pPr algn="just">
              <a:buNone/>
            </a:pPr>
            <a:r>
              <a:rPr lang="id-ID" sz="2000" dirty="0" smtClean="0">
                <a:solidFill>
                  <a:srgbClr val="FF0000"/>
                </a:solidFill>
                <a:latin typeface="Gill Sans MT" pitchFamily="34" charset="0"/>
              </a:rPr>
              <a:t>1. Informasi harus akurat (accurate)</a:t>
            </a:r>
          </a:p>
          <a:p>
            <a:pPr algn="just">
              <a:buNone/>
            </a:pPr>
            <a:r>
              <a:rPr lang="id-ID" sz="2000" dirty="0" smtClean="0">
                <a:latin typeface="Gill Sans MT" pitchFamily="34" charset="0"/>
              </a:rPr>
              <a:t>	Informasi harus akurat berarti informasi harus bebas dari kesalahan-kesalahan dan 	tidak bias atau menyesatkan.</a:t>
            </a:r>
          </a:p>
          <a:p>
            <a:pPr algn="just">
              <a:buNone/>
            </a:pPr>
            <a:endParaRPr lang="id-ID" sz="2000" dirty="0" smtClean="0">
              <a:latin typeface="Gill Sans MT" pitchFamily="34" charset="0"/>
            </a:endParaRPr>
          </a:p>
          <a:p>
            <a:pPr algn="just">
              <a:buNone/>
            </a:pPr>
            <a:r>
              <a:rPr lang="en-US" sz="2000" dirty="0" smtClean="0">
                <a:solidFill>
                  <a:srgbClr val="FF0000"/>
                </a:solidFill>
                <a:latin typeface="Gill Sans MT" pitchFamily="34" charset="0"/>
              </a:rPr>
              <a:t>2. </a:t>
            </a:r>
            <a:r>
              <a:rPr lang="en-US" sz="2000" dirty="0" err="1" smtClean="0">
                <a:solidFill>
                  <a:srgbClr val="FF0000"/>
                </a:solidFill>
                <a:latin typeface="Gill Sans MT" pitchFamily="34" charset="0"/>
              </a:rPr>
              <a:t>Tepat</a:t>
            </a:r>
            <a:r>
              <a:rPr lang="en-US" sz="2000" dirty="0" smtClean="0">
                <a:solidFill>
                  <a:srgbClr val="FF0000"/>
                </a:solidFill>
                <a:latin typeface="Gill Sans MT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ill Sans MT" pitchFamily="34" charset="0"/>
              </a:rPr>
              <a:t>pada</a:t>
            </a:r>
            <a:r>
              <a:rPr lang="en-US" sz="2000" dirty="0" smtClean="0">
                <a:solidFill>
                  <a:srgbClr val="FF0000"/>
                </a:solidFill>
                <a:latin typeface="Gill Sans MT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Gill Sans MT" pitchFamily="34" charset="0"/>
              </a:rPr>
              <a:t>waktunya</a:t>
            </a:r>
            <a:r>
              <a:rPr lang="en-US" sz="2000" dirty="0" smtClean="0">
                <a:solidFill>
                  <a:srgbClr val="FF0000"/>
                </a:solidFill>
                <a:latin typeface="Gill Sans MT" pitchFamily="34" charset="0"/>
              </a:rPr>
              <a:t> (time </a:t>
            </a:r>
            <a:r>
              <a:rPr lang="en-US" sz="2000" dirty="0" err="1" smtClean="0">
                <a:solidFill>
                  <a:srgbClr val="FF0000"/>
                </a:solidFill>
                <a:latin typeface="Gill Sans MT" pitchFamily="34" charset="0"/>
              </a:rPr>
              <a:t>liness</a:t>
            </a:r>
            <a:r>
              <a:rPr lang="en-US" sz="2000" dirty="0" smtClean="0">
                <a:solidFill>
                  <a:srgbClr val="FF0000"/>
                </a:solidFill>
                <a:latin typeface="Gill Sans MT" pitchFamily="34" charset="0"/>
              </a:rPr>
              <a:t>)</a:t>
            </a:r>
          </a:p>
          <a:p>
            <a:pPr algn="just">
              <a:buNone/>
            </a:pPr>
            <a:r>
              <a:rPr lang="id-ID" sz="2000" dirty="0" smtClean="0">
                <a:latin typeface="Gill Sans MT" pitchFamily="34" charset="0"/>
              </a:rPr>
              <a:t>	Tepat pada waktunya berarti informasi yang datang pada pemerima tidak boleh terlambat. informasi yang sudah usang tidak akan mempunyai nilai lagi.</a:t>
            </a:r>
          </a:p>
          <a:p>
            <a:pPr algn="just">
              <a:buNone/>
            </a:pPr>
            <a:endParaRPr lang="id-ID" sz="2000" dirty="0" smtClean="0">
              <a:latin typeface="Gill Sans MT" pitchFamily="34" charset="0"/>
            </a:endParaRPr>
          </a:p>
          <a:p>
            <a:pPr algn="just">
              <a:buNone/>
            </a:pPr>
            <a:r>
              <a:rPr lang="id-ID" sz="2000" dirty="0" smtClean="0">
                <a:solidFill>
                  <a:srgbClr val="FF0000"/>
                </a:solidFill>
                <a:latin typeface="Gill Sans MT" pitchFamily="34" charset="0"/>
              </a:rPr>
              <a:t>3. Relevan (relevance)</a:t>
            </a:r>
          </a:p>
          <a:p>
            <a:pPr algn="just">
              <a:buNone/>
            </a:pPr>
            <a:r>
              <a:rPr lang="id-ID" sz="2000" dirty="0" smtClean="0">
                <a:latin typeface="Gill Sans MT" pitchFamily="34" charset="0"/>
              </a:rPr>
              <a:t>	Relevan berarti informasi tersebut mempunyai manfaat untuk pemakainya. Relevansi informasi untuk tiap-tiap orang satu dengan yang lainnya berbeda.</a:t>
            </a:r>
            <a:endParaRPr lang="id-ID" sz="2000" dirty="0" smtClean="0">
              <a:latin typeface="Gill Sans MT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KUALITAS INFORMASI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sz="2400" dirty="0" smtClean="0">
                <a:latin typeface="Gill Sans MT" pitchFamily="34" charset="0"/>
              </a:rPr>
              <a:t>	</a:t>
            </a:r>
            <a:r>
              <a:rPr lang="id-ID" sz="2400" dirty="0" smtClean="0">
                <a:solidFill>
                  <a:srgbClr val="FF0000"/>
                </a:solidFill>
                <a:latin typeface="Gill Sans MT" pitchFamily="34" charset="0"/>
              </a:rPr>
              <a:t>Nilai </a:t>
            </a:r>
            <a:r>
              <a:rPr lang="id-ID" sz="2400" dirty="0" smtClean="0">
                <a:solidFill>
                  <a:srgbClr val="FF0000"/>
                </a:solidFill>
                <a:latin typeface="Gill Sans MT" pitchFamily="34" charset="0"/>
              </a:rPr>
              <a:t>informasi </a:t>
            </a:r>
            <a:r>
              <a:rPr lang="id-ID" sz="2400" dirty="0" smtClean="0">
                <a:latin typeface="Gill Sans MT" pitchFamily="34" charset="0"/>
              </a:rPr>
              <a:t>ditentukan oleh dua hal yaitu </a:t>
            </a:r>
            <a:r>
              <a:rPr lang="id-ID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ill Sans MT" pitchFamily="34" charset="0"/>
              </a:rPr>
              <a:t>manfaat dan biaya mendapatkannya</a:t>
            </a:r>
            <a:r>
              <a:rPr lang="id-ID" sz="2400" dirty="0" smtClean="0">
                <a:latin typeface="Gill Sans MT" pitchFamily="34" charset="0"/>
              </a:rPr>
              <a:t>. </a:t>
            </a:r>
            <a:r>
              <a:rPr lang="id-ID" sz="2400" dirty="0" smtClean="0">
                <a:latin typeface="Gill Sans MT" pitchFamily="34" charset="0"/>
              </a:rPr>
              <a:t>Suatu informasi </a:t>
            </a:r>
            <a:r>
              <a:rPr lang="id-ID" sz="2400" dirty="0" smtClean="0">
                <a:latin typeface="Gill Sans MT" pitchFamily="34" charset="0"/>
              </a:rPr>
              <a:t>dikatakan lebih bernilai jika manfaatnya lebih efektif dibandingkan </a:t>
            </a:r>
            <a:r>
              <a:rPr lang="id-ID" sz="2400" dirty="0" smtClean="0">
                <a:latin typeface="Gill Sans MT" pitchFamily="34" charset="0"/>
              </a:rPr>
              <a:t>dengan biaya </a:t>
            </a:r>
            <a:r>
              <a:rPr lang="id-ID" sz="2400" dirty="0" smtClean="0">
                <a:latin typeface="Gill Sans MT" pitchFamily="34" charset="0"/>
              </a:rPr>
              <a:t>mendapatkannya</a:t>
            </a:r>
            <a:r>
              <a:rPr lang="id-ID" sz="2400" dirty="0" smtClean="0">
                <a:latin typeface="Gill Sans MT" pitchFamily="34" charset="0"/>
              </a:rPr>
              <a:t>.</a:t>
            </a:r>
            <a:endParaRPr lang="id-ID" sz="2400" dirty="0" smtClean="0">
              <a:latin typeface="Gill Sans MT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NILAI INFORMASI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75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KONSEP DASAR INFORMASI</vt:lpstr>
      <vt:lpstr>DEFINISI INFORMASI</vt:lpstr>
      <vt:lpstr>SIKLUS INFORMASI</vt:lpstr>
      <vt:lpstr>Bagan Siklus Informasi</vt:lpstr>
      <vt:lpstr>KUALITAS INFORMASI</vt:lpstr>
      <vt:lpstr>NILAI INFORMASI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SISTEM</dc:title>
  <dc:creator>DINUS</dc:creator>
  <cp:lastModifiedBy>DINUS</cp:lastModifiedBy>
  <cp:revision>14</cp:revision>
  <dcterms:created xsi:type="dcterms:W3CDTF">2018-03-08T03:39:32Z</dcterms:created>
  <dcterms:modified xsi:type="dcterms:W3CDTF">2018-03-08T05:40:13Z</dcterms:modified>
</cp:coreProperties>
</file>