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9" r:id="rId5"/>
    <p:sldId id="260" r:id="rId6"/>
    <p:sldId id="280" r:id="rId7"/>
    <p:sldId id="261" r:id="rId8"/>
    <p:sldId id="281" r:id="rId9"/>
    <p:sldId id="282" r:id="rId10"/>
    <p:sldId id="283" r:id="rId11"/>
    <p:sldId id="284" r:id="rId12"/>
    <p:sldId id="263" r:id="rId13"/>
    <p:sldId id="285" r:id="rId14"/>
    <p:sldId id="286" r:id="rId15"/>
    <p:sldId id="287" r:id="rId16"/>
    <p:sldId id="288" r:id="rId17"/>
    <p:sldId id="289" r:id="rId18"/>
    <p:sldId id="293" r:id="rId19"/>
    <p:sldId id="298" r:id="rId20"/>
    <p:sldId id="302" r:id="rId21"/>
    <p:sldId id="305" r:id="rId22"/>
    <p:sldId id="290" r:id="rId23"/>
    <p:sldId id="264" r:id="rId24"/>
    <p:sldId id="308" r:id="rId25"/>
    <p:sldId id="309" r:id="rId26"/>
    <p:sldId id="317" r:id="rId27"/>
    <p:sldId id="327" r:id="rId28"/>
    <p:sldId id="328" r:id="rId29"/>
    <p:sldId id="321" r:id="rId30"/>
    <p:sldId id="322" r:id="rId31"/>
    <p:sldId id="323" r:id="rId32"/>
    <p:sldId id="324" r:id="rId33"/>
    <p:sldId id="266" r:id="rId34"/>
    <p:sldId id="310" r:id="rId35"/>
    <p:sldId id="329" r:id="rId36"/>
    <p:sldId id="319" r:id="rId37"/>
    <p:sldId id="330" r:id="rId38"/>
    <p:sldId id="331" r:id="rId39"/>
    <p:sldId id="320" r:id="rId40"/>
    <p:sldId id="325" r:id="rId41"/>
    <p:sldId id="32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4660"/>
  </p:normalViewPr>
  <p:slideViewPr>
    <p:cSldViewPr>
      <p:cViewPr varScale="1">
        <p:scale>
          <a:sx n="65" d="100"/>
          <a:sy n="65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Grafik Penerimaan Total Perusahaan</a:t>
            </a:r>
            <a:endParaRPr lang="id-ID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TR</c:v>
                </c:pt>
              </c:strCache>
            </c:strRef>
          </c:tx>
          <c:xVal>
            <c:numRef>
              <c:f>Sheet1!$A$4:$A$10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Sheet1!$C$4:$C$10</c:f>
              <c:numCache>
                <c:formatCode>General</c:formatCode>
                <c:ptCount val="7"/>
                <c:pt idx="0">
                  <c:v>0</c:v>
                </c:pt>
                <c:pt idx="1">
                  <c:v>90</c:v>
                </c:pt>
                <c:pt idx="2">
                  <c:v>160</c:v>
                </c:pt>
                <c:pt idx="3">
                  <c:v>210</c:v>
                </c:pt>
                <c:pt idx="4">
                  <c:v>240</c:v>
                </c:pt>
                <c:pt idx="5">
                  <c:v>250</c:v>
                </c:pt>
                <c:pt idx="6">
                  <c:v>240</c:v>
                </c:pt>
              </c:numCache>
            </c:numRef>
          </c:yVal>
          <c:smooth val="1"/>
        </c:ser>
        <c:dLbls>
          <c:showLegendKey val="0"/>
          <c:showVal val="1"/>
          <c:showCatName val="1"/>
          <c:showSerName val="0"/>
          <c:showPercent val="0"/>
          <c:showBubbleSize val="0"/>
        </c:dLbls>
        <c:axId val="66204032"/>
        <c:axId val="66205952"/>
      </c:scatterChart>
      <c:valAx>
        <c:axId val="66204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</a:t>
                </a:r>
                <a:endParaRPr lang="id-ID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6205952"/>
        <c:crosses val="autoZero"/>
        <c:crossBetween val="midCat"/>
      </c:valAx>
      <c:valAx>
        <c:axId val="662059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Total Revenue</a:t>
                </a:r>
                <a:endParaRPr lang="id-ID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62040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8575-8548-4C4E-BD9A-FEFA21306C6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08BF-8193-4BDB-9719-596CCC911C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8575-8548-4C4E-BD9A-FEFA21306C6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08BF-8193-4BDB-9719-596CCC911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8575-8548-4C4E-BD9A-FEFA21306C6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08BF-8193-4BDB-9719-596CCC911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8575-8548-4C4E-BD9A-FEFA21306C6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08BF-8193-4BDB-9719-596CCC911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8575-8548-4C4E-BD9A-FEFA21306C6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08BF-8193-4BDB-9719-596CCC911C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8575-8548-4C4E-BD9A-FEFA21306C6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08BF-8193-4BDB-9719-596CCC911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8575-8548-4C4E-BD9A-FEFA21306C6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08BF-8193-4BDB-9719-596CCC911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8575-8548-4C4E-BD9A-FEFA21306C6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E608BF-8193-4BDB-9719-596CCC911C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8575-8548-4C4E-BD9A-FEFA21306C6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08BF-8193-4BDB-9719-596CCC911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8575-8548-4C4E-BD9A-FEFA21306C6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8E608BF-8193-4BDB-9719-596CCC911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2958575-8548-4C4E-BD9A-FEFA21306C6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08BF-8193-4BDB-9719-596CCC911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958575-8548-4C4E-BD9A-FEFA21306C6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E608BF-8193-4BDB-9719-596CCC911C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543800" cy="3355975"/>
          </a:xfrm>
        </p:spPr>
        <p:txBody>
          <a:bodyPr/>
          <a:lstStyle/>
          <a:p>
            <a:pPr algn="l"/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Optimisasi</a:t>
            </a:r>
            <a:r>
              <a:rPr lang="en-US" dirty="0" smtClean="0"/>
              <a:t> &amp;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2667000"/>
            <a:ext cx="6480048" cy="17526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ke-2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 </a:t>
            </a:r>
            <a:r>
              <a:rPr lang="en-US" sz="4000" dirty="0" err="1" smtClean="0"/>
              <a:t>Analisis</a:t>
            </a:r>
            <a:r>
              <a:rPr lang="en-US" sz="4000" dirty="0" smtClean="0"/>
              <a:t> </a:t>
            </a:r>
            <a:r>
              <a:rPr lang="en-US" sz="4000" dirty="0" err="1" smtClean="0"/>
              <a:t>Optimasi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Optimasi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proses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output yang </a:t>
            </a:r>
            <a:r>
              <a:rPr lang="en-US" dirty="0" err="1"/>
              <a:t>memaksimumkan</a:t>
            </a:r>
            <a:r>
              <a:rPr lang="en-US" dirty="0"/>
              <a:t> </a:t>
            </a:r>
            <a:r>
              <a:rPr lang="en-US" dirty="0" err="1"/>
              <a:t>laba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Maksimisasi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Total &amp; </a:t>
            </a:r>
            <a:r>
              <a:rPr lang="en-US" dirty="0" err="1"/>
              <a:t>Biaya</a:t>
            </a:r>
            <a:r>
              <a:rPr lang="en-US" dirty="0"/>
              <a:t> Total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Optimasi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Marginal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Optimasi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Kalkulus</a:t>
            </a:r>
            <a:r>
              <a:rPr lang="en-US" dirty="0"/>
              <a:t> </a:t>
            </a:r>
            <a:r>
              <a:rPr lang="en-US" dirty="0" err="1"/>
              <a:t>Diferensial</a:t>
            </a:r>
            <a:r>
              <a:rPr lang="en-US" dirty="0"/>
              <a:t> (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Diferensial</a:t>
            </a:r>
            <a:r>
              <a:rPr lang="en-US" dirty="0"/>
              <a:t> &amp; </a:t>
            </a:r>
            <a:r>
              <a:rPr lang="en-US" dirty="0" err="1"/>
              <a:t>Turunan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en-US" sz="3200" dirty="0" err="1" smtClean="0"/>
              <a:t>Pendekatan</a:t>
            </a:r>
            <a:r>
              <a:rPr lang="en-US" sz="3200" dirty="0" smtClean="0"/>
              <a:t> TR </a:t>
            </a:r>
            <a:r>
              <a:rPr lang="en-US" sz="3200" dirty="0"/>
              <a:t>vs TC </a:t>
            </a:r>
            <a:br>
              <a:rPr lang="en-US" sz="3200" dirty="0"/>
            </a:br>
            <a:r>
              <a:rPr lang="en-US" sz="3200" dirty="0" smtClean="0"/>
              <a:t>&amp; </a:t>
            </a:r>
            <a:r>
              <a:rPr lang="en-US" sz="3200" dirty="0" err="1" smtClean="0"/>
              <a:t>Pendekatan</a:t>
            </a:r>
            <a:r>
              <a:rPr lang="en-US" sz="3200" dirty="0" smtClean="0"/>
              <a:t> </a:t>
            </a:r>
            <a:r>
              <a:rPr lang="en-US" sz="3200" dirty="0" err="1" smtClean="0"/>
              <a:t>Analisis</a:t>
            </a:r>
            <a:r>
              <a:rPr lang="en-US" sz="3200" dirty="0" smtClean="0"/>
              <a:t> </a:t>
            </a:r>
            <a:r>
              <a:rPr lang="en-US" sz="3200" dirty="0"/>
              <a:t>Marginal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" y="1435100"/>
                <a:ext cx="4229100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buFont typeface="+mj-lt"/>
                  <a:buAutoNum type="arabicPeriod"/>
                </a:pPr>
                <a:r>
                  <a:rPr lang="en-US" b="1" dirty="0" smtClean="0"/>
                  <a:t>Maksimisasi </a:t>
                </a:r>
                <a:r>
                  <a:rPr lang="en-US" b="1" dirty="0" err="1" smtClean="0"/>
                  <a:t>Laba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dengan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pendekatan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Penerimaan</a:t>
                </a:r>
                <a:r>
                  <a:rPr lang="en-US" b="1" dirty="0" smtClean="0"/>
                  <a:t> Total &amp; </a:t>
                </a:r>
                <a:r>
                  <a:rPr lang="en-US" b="1" dirty="0" err="1" smtClean="0"/>
                  <a:t>Biaya</a:t>
                </a:r>
                <a:r>
                  <a:rPr lang="en-US" b="1" dirty="0" smtClean="0"/>
                  <a:t> Total</a:t>
                </a:r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𝑻𝑹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𝑻𝑪</m:t>
                      </m:r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   =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𝑳𝒂𝒃𝒂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𝑻𝒐𝒕𝒂𝒍</m:t>
                      </m:r>
                    </m:oMath>
                  </m:oMathPara>
                </a14:m>
                <a:endParaRPr lang="en-US" sz="1600" b="1" dirty="0" smtClean="0">
                  <a:ea typeface="Cambria Math"/>
                </a:endParaRPr>
              </a:p>
              <a:p>
                <a:r>
                  <a:rPr lang="en-US" sz="1600" b="1" dirty="0" smtClean="0"/>
                  <a:t>TR = </a:t>
                </a:r>
                <a:r>
                  <a:rPr lang="en-US" sz="1600" b="1" dirty="0" err="1" smtClean="0"/>
                  <a:t>Pendapatan</a:t>
                </a:r>
                <a:r>
                  <a:rPr lang="en-US" sz="1600" b="1" dirty="0" smtClean="0"/>
                  <a:t> Total</a:t>
                </a:r>
              </a:p>
              <a:p>
                <a:r>
                  <a:rPr lang="en-US" sz="1600" b="1" dirty="0" smtClean="0"/>
                  <a:t>TC = </a:t>
                </a:r>
                <a:r>
                  <a:rPr lang="en-US" sz="1600" b="1" dirty="0" err="1" smtClean="0"/>
                  <a:t>Biaya</a:t>
                </a:r>
                <a:r>
                  <a:rPr lang="en-US" sz="1600" b="1" dirty="0" smtClean="0"/>
                  <a:t> Total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435100"/>
                <a:ext cx="4229100" cy="2092881"/>
              </a:xfrm>
              <a:prstGeom prst="rect">
                <a:avLst/>
              </a:prstGeom>
              <a:blipFill rotWithShape="1">
                <a:blip r:embed="rId2"/>
                <a:stretch>
                  <a:fillRect l="-865" t="-1453" b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1"/>
            <a:ext cx="50292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3733800"/>
                <a:ext cx="42672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/>
                <a:r>
                  <a:rPr lang="en-US" b="1" dirty="0" smtClean="0"/>
                  <a:t>2. </a:t>
                </a:r>
                <a:r>
                  <a:rPr lang="en-US" b="1" dirty="0" err="1" smtClean="0"/>
                  <a:t>Optimasi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Dengan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Analisis</a:t>
                </a:r>
                <a:r>
                  <a:rPr lang="en-US" b="1" dirty="0" smtClean="0"/>
                  <a:t> Marginal:</a:t>
                </a:r>
              </a:p>
              <a:p>
                <a:pPr marL="177800" indent="-177800">
                  <a:buFont typeface="Arial" pitchFamily="34" charset="0"/>
                  <a:buChar char="•"/>
                </a:pPr>
                <a:r>
                  <a:rPr lang="en-US" dirty="0" smtClean="0"/>
                  <a:t>Perusahaan </a:t>
                </a:r>
                <a:r>
                  <a:rPr lang="en-US" b="1" dirty="0" err="1" smtClean="0"/>
                  <a:t>memaksimumkan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laba</a:t>
                </a:r>
                <a:r>
                  <a:rPr lang="en-US" b="1" dirty="0" smtClean="0"/>
                  <a:t> total </a:t>
                </a:r>
                <a:r>
                  <a:rPr lang="en-US" dirty="0" err="1" smtClean="0"/>
                  <a:t>pada</a:t>
                </a:r>
                <a:r>
                  <a:rPr lang="en-US" dirty="0" smtClean="0"/>
                  <a:t> Q=3, </a:t>
                </a:r>
                <a:r>
                  <a:rPr lang="en-US" dirty="0" err="1" smtClean="0"/>
                  <a:t>dimana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selisih</a:t>
                </a:r>
                <a:r>
                  <a:rPr lang="en-US" dirty="0" smtClean="0"/>
                  <a:t> TR &amp; TC </a:t>
                </a:r>
                <a:r>
                  <a:rPr lang="en-US" dirty="0" err="1" smtClean="0"/>
                  <a:t>terbesar</a:t>
                </a:r>
                <a:r>
                  <a:rPr lang="en-US" dirty="0" smtClean="0"/>
                  <a:t> , </a:t>
                </a:r>
                <a:r>
                  <a:rPr lang="en-US" sz="2000" b="1" dirty="0" smtClean="0"/>
                  <a:t>MR = MC</a:t>
                </a:r>
                <a:r>
                  <a:rPr lang="en-US" sz="2000" dirty="0" smtClean="0"/>
                  <a:t>, </a:t>
                </a:r>
                <a:endParaRPr lang="en-US" dirty="0" smtClean="0"/>
              </a:p>
              <a:p>
                <a:pPr marL="177800" indent="-177800">
                  <a:buFont typeface="Arial" pitchFamily="34" charset="0"/>
                  <a:buChar char="•"/>
                </a:pPr>
                <a:r>
                  <a:rPr lang="en-US" sz="2000" dirty="0" err="1"/>
                  <a:t>d</a:t>
                </a:r>
                <a:r>
                  <a:rPr lang="en-US" sz="2000" dirty="0" err="1" smtClean="0"/>
                  <a:t>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fungsi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berada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pada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titik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tertinggi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33800"/>
                <a:ext cx="4267200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143" t="-1437"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4. </a:t>
            </a:r>
            <a:r>
              <a:rPr lang="en-US" sz="4000" dirty="0" err="1" smtClean="0"/>
              <a:t>Kalkulus</a:t>
            </a:r>
            <a:r>
              <a:rPr lang="en-US" sz="4000" dirty="0" smtClean="0"/>
              <a:t> </a:t>
            </a:r>
            <a:r>
              <a:rPr lang="en-US" sz="4000" dirty="0" err="1" smtClean="0"/>
              <a:t>Diferensial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optimisasi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kalkulus</a:t>
            </a:r>
            <a:r>
              <a:rPr lang="en-US" dirty="0" smtClean="0"/>
              <a:t> </a:t>
            </a:r>
            <a:r>
              <a:rPr lang="en-US" dirty="0" err="1" smtClean="0"/>
              <a:t>diferensial</a:t>
            </a:r>
            <a:r>
              <a:rPr lang="en-US" dirty="0" smtClean="0"/>
              <a:t>, yang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optimisasi</a:t>
            </a:r>
            <a:r>
              <a:rPr lang="en-US" dirty="0"/>
              <a:t> </a:t>
            </a:r>
            <a:r>
              <a:rPr lang="en-US" dirty="0" err="1"/>
              <a:t>terkendala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/>
              <a:t>Y = f(X)</a:t>
            </a:r>
          </a:p>
          <a:p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l-GR" dirty="0"/>
              <a:t>Δ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X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Marginal </a:t>
                </a:r>
              </a:p>
              <a:p>
                <a:pPr marL="0" indent="0">
                  <a:buNone/>
                </a:pPr>
                <a:r>
                  <a:rPr lang="en-US" dirty="0"/>
                  <a:t>Y = ∆Y - ∆X</a:t>
                </a:r>
              </a:p>
              <a:p>
                <a:pPr marL="0" indent="0">
                  <a:buNone/>
                </a:pPr>
                <a:r>
                  <a:rPr lang="en-US" dirty="0"/>
                  <a:t>∆Y - ∆X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</a:rPr>
                          <m:t>2−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2 −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Diturunkan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5146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6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Diferensial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3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Konstan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467600" cy="32305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r>
              <a:rPr lang="en-US" sz="3200" b="1" dirty="0" err="1">
                <a:latin typeface="Arial Rounded MT Bold" pitchFamily="34" charset="0"/>
              </a:rPr>
              <a:t>Contoh</a:t>
            </a:r>
            <a:r>
              <a:rPr lang="en-US" sz="3200" b="1" dirty="0" smtClean="0">
                <a:latin typeface="Arial Rounded MT Bold" pitchFamily="34" charset="0"/>
              </a:rPr>
              <a:t>: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endParaRPr lang="en-US" sz="3200" b="1" dirty="0">
              <a:latin typeface="Arial Rounded MT Bold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r>
              <a:rPr lang="en-US" sz="3200" b="1" dirty="0" err="1">
                <a:latin typeface="Arial Rounded MT Bold" pitchFamily="34" charset="0"/>
              </a:rPr>
              <a:t>Tentukan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turunan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pertama</a:t>
            </a:r>
            <a:r>
              <a:rPr lang="en-US" sz="3200" b="1" dirty="0">
                <a:latin typeface="Arial Rounded MT Bold" pitchFamily="34" charset="0"/>
              </a:rPr>
              <a:t>(</a:t>
            </a:r>
            <a:r>
              <a:rPr lang="en-US" sz="3200" b="1" dirty="0" err="1">
                <a:latin typeface="Arial Rounded MT Bold" pitchFamily="34" charset="0"/>
              </a:rPr>
              <a:t>dy</a:t>
            </a:r>
            <a:r>
              <a:rPr lang="en-US" sz="3200" b="1" dirty="0">
                <a:latin typeface="Arial Rounded MT Bold" pitchFamily="34" charset="0"/>
              </a:rPr>
              <a:t>/dx) </a:t>
            </a:r>
            <a:r>
              <a:rPr lang="en-US" sz="3200" b="1" dirty="0" err="1">
                <a:latin typeface="Arial Rounded MT Bold" pitchFamily="34" charset="0"/>
              </a:rPr>
              <a:t>dari</a:t>
            </a:r>
            <a:r>
              <a:rPr lang="en-US" sz="3200" b="1" dirty="0">
                <a:latin typeface="Arial Rounded MT Bold" pitchFamily="34" charset="0"/>
              </a:rPr>
              <a:t> :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endParaRPr lang="en-US" sz="3200" b="1" dirty="0">
              <a:latin typeface="Arial Rounded MT Bold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r>
              <a:rPr lang="en-US" sz="3200" b="1" dirty="0">
                <a:latin typeface="Arial Rounded MT Bold" pitchFamily="34" charset="0"/>
              </a:rPr>
              <a:t>1.Y = 3 </a:t>
            </a:r>
            <a:r>
              <a:rPr lang="en-US" sz="3200" b="1" dirty="0" err="1">
                <a:latin typeface="Arial Rounded MT Bold" pitchFamily="34" charset="0"/>
              </a:rPr>
              <a:t>maka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dy</a:t>
            </a:r>
            <a:r>
              <a:rPr lang="en-US" sz="3200" b="1" dirty="0">
                <a:latin typeface="Arial Rounded MT Bold" pitchFamily="34" charset="0"/>
              </a:rPr>
              <a:t>/dx = 0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endParaRPr lang="en-US" sz="3200" b="1" dirty="0">
              <a:latin typeface="Arial Rounded MT Bold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r>
              <a:rPr lang="en-US" sz="3200" b="1" dirty="0">
                <a:latin typeface="Arial Rounded MT Bold" pitchFamily="34" charset="0"/>
              </a:rPr>
              <a:t>2.Y = -5 </a:t>
            </a:r>
            <a:r>
              <a:rPr lang="en-US" sz="3200" b="1" dirty="0" err="1">
                <a:latin typeface="Arial Rounded MT Bold" pitchFamily="34" charset="0"/>
              </a:rPr>
              <a:t>maka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dy</a:t>
            </a:r>
            <a:r>
              <a:rPr lang="en-US" sz="3200" b="1" dirty="0">
                <a:latin typeface="Arial Rounded MT Bold" pitchFamily="34" charset="0"/>
              </a:rPr>
              <a:t>/dx = 0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endParaRPr lang="en-US" sz="3200" b="1" dirty="0">
              <a:latin typeface="Arial Rounded MT Bold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r>
              <a:rPr lang="en-US" sz="3200" b="1" dirty="0">
                <a:latin typeface="Arial Rounded MT Bold" pitchFamily="34" charset="0"/>
              </a:rPr>
              <a:t>3.Y = 2/3 </a:t>
            </a:r>
            <a:r>
              <a:rPr lang="en-US" sz="3200" b="1" dirty="0" err="1">
                <a:latin typeface="Arial Rounded MT Bold" pitchFamily="34" charset="0"/>
              </a:rPr>
              <a:t>maka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dy</a:t>
            </a:r>
            <a:r>
              <a:rPr lang="en-US" sz="3200" b="1" dirty="0">
                <a:latin typeface="Arial Rounded MT Bold" pitchFamily="34" charset="0"/>
              </a:rPr>
              <a:t>/dx = 0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endParaRPr lang="en-US" sz="3200" b="1" dirty="0">
              <a:latin typeface="Arial Rounded MT Bold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r>
              <a:rPr lang="en-US" sz="3200" b="1" dirty="0">
                <a:latin typeface="Arial Rounded MT Bold" pitchFamily="34" charset="0"/>
              </a:rPr>
              <a:t>4.Y = 5³ </a:t>
            </a:r>
            <a:r>
              <a:rPr lang="en-US" sz="3200" b="1" dirty="0" err="1">
                <a:latin typeface="Arial Rounded MT Bold" pitchFamily="34" charset="0"/>
              </a:rPr>
              <a:t>maka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dy</a:t>
            </a:r>
            <a:r>
              <a:rPr lang="en-US" sz="3200" b="1" dirty="0">
                <a:latin typeface="Arial Rounded MT Bold" pitchFamily="34" charset="0"/>
              </a:rPr>
              <a:t>/dx = </a:t>
            </a:r>
            <a:r>
              <a:rPr lang="en-US" sz="3200" b="1" dirty="0" smtClean="0">
                <a:latin typeface="Arial Rounded MT Bold" pitchFamily="34" charset="0"/>
              </a:rPr>
              <a:t>0</a:t>
            </a:r>
            <a:endParaRPr lang="en-US" sz="3200" b="1" dirty="0">
              <a:latin typeface="Arial Rounded MT Bold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163"/>
              </p:ext>
            </p:extLst>
          </p:nvPr>
        </p:nvGraphicFramePr>
        <p:xfrm>
          <a:off x="690563" y="1447800"/>
          <a:ext cx="39735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1282680" imgH="393480" progId="Equation.3">
                  <p:embed/>
                </p:oleObj>
              </mc:Choice>
              <mc:Fallback>
                <p:oleObj name="Equation" r:id="rId3" imgW="1282680" imgH="393480" progId="Equation.3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447800"/>
                        <a:ext cx="3973512" cy="1219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8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Pangkat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467600" cy="32305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dirty="0"/>
              <a:t> </a:t>
            </a:r>
            <a:r>
              <a:rPr lang="en-US" sz="3200" b="1" dirty="0" err="1"/>
              <a:t>Contoh</a:t>
            </a:r>
            <a:r>
              <a:rPr lang="en-US" sz="3200" b="1" dirty="0"/>
              <a:t>: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sz="3200" b="1" dirty="0"/>
              <a:t>Y = 5x³    </a:t>
            </a:r>
            <a:r>
              <a:rPr lang="en-US" sz="3200" b="1" dirty="0" err="1"/>
              <a:t>maka</a:t>
            </a:r>
            <a:r>
              <a:rPr lang="en-US" sz="3200" b="1" dirty="0"/>
              <a:t> </a:t>
            </a:r>
            <a:r>
              <a:rPr lang="en-US" sz="3200" b="1" dirty="0" err="1"/>
              <a:t>dy</a:t>
            </a:r>
            <a:r>
              <a:rPr lang="en-US" sz="3200" b="1" dirty="0"/>
              <a:t>/dx = 5.3x³ˉ¹</a:t>
            </a:r>
          </a:p>
          <a:p>
            <a:pPr marL="36576" indent="0"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b="1" dirty="0"/>
              <a:t>                               </a:t>
            </a:r>
            <a:r>
              <a:rPr lang="en-US" sz="3200" b="1" dirty="0" err="1"/>
              <a:t>dy</a:t>
            </a:r>
            <a:r>
              <a:rPr lang="en-US" sz="3200" b="1" dirty="0"/>
              <a:t>/dx = 15x²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</a:pPr>
            <a:endParaRPr lang="en-US" sz="3200" b="1" dirty="0"/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b="1" dirty="0"/>
              <a:t>2. Y = 12x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⁸    </a:t>
            </a:r>
            <a:r>
              <a:rPr lang="en-US" sz="32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maka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/>
              <a:t>dy</a:t>
            </a:r>
            <a:r>
              <a:rPr lang="en-US" sz="3200" b="1" dirty="0"/>
              <a:t>/dx = 96x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⁷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Y = 4x⁶     </a:t>
            </a:r>
            <a:r>
              <a:rPr lang="en-US" sz="32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maka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/>
              <a:t>dy</a:t>
            </a:r>
            <a:r>
              <a:rPr lang="en-US" sz="3200" b="1" dirty="0"/>
              <a:t>/dx = 24x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⁵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59805496"/>
              </p:ext>
            </p:extLst>
          </p:nvPr>
        </p:nvGraphicFramePr>
        <p:xfrm>
          <a:off x="760413" y="1417638"/>
          <a:ext cx="5792787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1942920" imgH="393480" progId="Equation.3">
                  <p:embed/>
                </p:oleObj>
              </mc:Choice>
              <mc:Fallback>
                <p:oleObj name="Equation" r:id="rId3" imgW="1942920" imgH="39348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417638"/>
                        <a:ext cx="5792787" cy="11731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3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Pertambahan</a:t>
            </a:r>
            <a:r>
              <a:rPr lang="en-US" b="1" dirty="0"/>
              <a:t> &amp; </a:t>
            </a:r>
            <a:r>
              <a:rPr lang="en-US" b="1" dirty="0" err="1" smtClean="0"/>
              <a:t>Pengurangan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r>
              <a:rPr lang="en-US" sz="3200" dirty="0" err="1"/>
              <a:t>Tentukan</a:t>
            </a:r>
            <a:r>
              <a:rPr lang="en-US" sz="3200" dirty="0"/>
              <a:t> </a:t>
            </a:r>
            <a:r>
              <a:rPr lang="en-US" sz="3200" dirty="0" err="1"/>
              <a:t>turunan</a:t>
            </a:r>
            <a:r>
              <a:rPr lang="en-US" sz="3200" dirty="0"/>
              <a:t> </a:t>
            </a:r>
            <a:r>
              <a:rPr lang="en-US" sz="3200" dirty="0" err="1"/>
              <a:t>pertama</a:t>
            </a:r>
            <a:r>
              <a:rPr lang="en-US" sz="3200" dirty="0"/>
              <a:t> (</a:t>
            </a:r>
            <a:r>
              <a:rPr lang="en-US" sz="3200" dirty="0" err="1"/>
              <a:t>dy</a:t>
            </a:r>
            <a:r>
              <a:rPr lang="en-US" sz="3200" dirty="0"/>
              <a:t>/dx)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Y </a:t>
            </a:r>
            <a:r>
              <a:rPr lang="en-US" sz="3200" dirty="0"/>
              <a:t>= 2X</a:t>
            </a:r>
            <a:r>
              <a:rPr lang="en-US" sz="3200" baseline="30000" dirty="0"/>
              <a:t>3</a:t>
            </a:r>
            <a:r>
              <a:rPr lang="en-US" sz="3200" dirty="0"/>
              <a:t> + 5X</a:t>
            </a:r>
            <a:r>
              <a:rPr lang="en-US" sz="3200" baseline="30000" dirty="0"/>
              <a:t>2</a:t>
            </a:r>
            <a:r>
              <a:rPr lang="en-US" sz="3200" dirty="0"/>
              <a:t> – 6X - 8</a:t>
            </a:r>
          </a:p>
          <a:p>
            <a:endParaRPr lang="en-US" dirty="0" smtClean="0"/>
          </a:p>
          <a:p>
            <a:r>
              <a:rPr lang="en-US" dirty="0" err="1" smtClean="0"/>
              <a:t>Jawab</a:t>
            </a:r>
            <a:r>
              <a:rPr lang="en-US" dirty="0" smtClean="0"/>
              <a:t>:</a:t>
            </a:r>
          </a:p>
          <a:p>
            <a:pPr marL="36576" indent="0">
              <a:buNone/>
            </a:pPr>
            <a:r>
              <a:rPr lang="en-US" sz="2800" dirty="0" err="1" smtClean="0"/>
              <a:t>dy</a:t>
            </a:r>
            <a:r>
              <a:rPr lang="en-US" sz="2800" dirty="0" smtClean="0"/>
              <a:t>/dx </a:t>
            </a:r>
            <a:r>
              <a:rPr lang="en-US" sz="2800" dirty="0"/>
              <a:t>= 6X</a:t>
            </a:r>
            <a:r>
              <a:rPr lang="en-US" sz="2800" baseline="30000" dirty="0"/>
              <a:t>2</a:t>
            </a:r>
            <a:r>
              <a:rPr lang="en-US" sz="2800" dirty="0"/>
              <a:t> + 10X</a:t>
            </a:r>
            <a:r>
              <a:rPr lang="en-US" sz="2800" baseline="30000" dirty="0"/>
              <a:t>1</a:t>
            </a:r>
            <a:r>
              <a:rPr lang="en-US" sz="2800" dirty="0"/>
              <a:t> – 6X</a:t>
            </a:r>
            <a:r>
              <a:rPr lang="en-US" sz="2800" baseline="30000" dirty="0"/>
              <a:t>0</a:t>
            </a:r>
            <a:r>
              <a:rPr lang="en-US" sz="2800" dirty="0"/>
              <a:t> - 0 </a:t>
            </a:r>
            <a:endParaRPr lang="en-US" sz="2800" baseline="30000" dirty="0"/>
          </a:p>
          <a:p>
            <a:pPr marL="36576" indent="0">
              <a:buNone/>
            </a:pPr>
            <a:r>
              <a:rPr lang="en-US" sz="2800" dirty="0" err="1" smtClean="0"/>
              <a:t>dY</a:t>
            </a:r>
            <a:r>
              <a:rPr lang="en-US" sz="2800" dirty="0" smtClean="0"/>
              <a:t>/</a:t>
            </a:r>
            <a:r>
              <a:rPr lang="en-US" sz="2800" dirty="0" err="1" smtClean="0"/>
              <a:t>dX</a:t>
            </a:r>
            <a:r>
              <a:rPr lang="en-US" sz="2800" dirty="0" smtClean="0"/>
              <a:t> </a:t>
            </a:r>
            <a:r>
              <a:rPr lang="en-US" sz="2800" dirty="0"/>
              <a:t>= 6X</a:t>
            </a:r>
            <a:r>
              <a:rPr lang="en-US" sz="2800" baseline="30000" dirty="0"/>
              <a:t>2</a:t>
            </a:r>
            <a:r>
              <a:rPr lang="en-US" sz="2800" dirty="0"/>
              <a:t>  + 10X - 6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Fungsi</a:t>
            </a:r>
            <a:r>
              <a:rPr lang="en-US" sz="4000" b="1" dirty="0"/>
              <a:t> </a:t>
            </a:r>
            <a:r>
              <a:rPr lang="en-US" sz="4000" b="1" dirty="0" err="1"/>
              <a:t>Perkalian</a:t>
            </a:r>
            <a:r>
              <a:rPr lang="en-US" sz="4000" b="1" dirty="0"/>
              <a:t>/</a:t>
            </a:r>
            <a:r>
              <a:rPr lang="en-US" sz="4000" b="1" dirty="0" err="1"/>
              <a:t>Hasil</a:t>
            </a:r>
            <a:r>
              <a:rPr lang="en-US" sz="4000" b="1" dirty="0"/>
              <a:t> </a:t>
            </a:r>
            <a:r>
              <a:rPr lang="en-US" sz="4000" b="1" dirty="0" err="1"/>
              <a:t>Dua</a:t>
            </a:r>
            <a:r>
              <a:rPr lang="en-US" sz="4000" b="1" dirty="0"/>
              <a:t> </a:t>
            </a:r>
            <a:r>
              <a:rPr lang="en-US" sz="4000" b="1" dirty="0" err="1"/>
              <a:t>Fungsi</a:t>
            </a:r>
            <a:endParaRPr lang="en-US" sz="4000" b="1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19051805"/>
              </p:ext>
            </p:extLst>
          </p:nvPr>
        </p:nvGraphicFramePr>
        <p:xfrm>
          <a:off x="1509713" y="1295400"/>
          <a:ext cx="5729287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3" imgW="2184120" imgH="634680" progId="Equation.3">
                  <p:embed/>
                </p:oleObj>
              </mc:Choice>
              <mc:Fallback>
                <p:oleObj name="Equation" r:id="rId3" imgW="2184120" imgH="63468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295400"/>
                        <a:ext cx="5729287" cy="1665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6477000" cy="292576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00000"/>
              <a:buNone/>
            </a:pPr>
            <a:r>
              <a:rPr lang="en-US" sz="1800" dirty="0" err="1" smtClean="0"/>
              <a:t>Contoh</a:t>
            </a:r>
            <a:r>
              <a:rPr lang="en-US" sz="1800" dirty="0" smtClean="0"/>
              <a:t>: </a:t>
            </a:r>
            <a:r>
              <a:rPr lang="en-US" sz="1800" dirty="0" smtClean="0">
                <a:latin typeface="Arial Rounded MT Bold" pitchFamily="34" charset="0"/>
              </a:rPr>
              <a:t>Y = 2X</a:t>
            </a:r>
            <a:r>
              <a:rPr lang="en-US" sz="1800" baseline="30000" dirty="0" smtClean="0">
                <a:latin typeface="Arial Rounded MT Bold" pitchFamily="34" charset="0"/>
              </a:rPr>
              <a:t>2</a:t>
            </a:r>
            <a:r>
              <a:rPr lang="en-US" sz="1800" dirty="0" smtClean="0">
                <a:latin typeface="Arial Rounded MT Bold" pitchFamily="34" charset="0"/>
              </a:rPr>
              <a:t>.(5X + 2)</a:t>
            </a:r>
            <a:endParaRPr lang="en-US" sz="1800" baseline="30000" dirty="0" smtClean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SzPct val="100000"/>
              <a:buNone/>
            </a:pPr>
            <a:endParaRPr lang="en-US" sz="18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1800" dirty="0" err="1" smtClean="0">
                <a:ea typeface="Arial Unicode MS" pitchFamily="34" charset="-128"/>
                <a:cs typeface="Arial Unicode MS" pitchFamily="34" charset="-128"/>
              </a:rPr>
              <a:t>Maka</a:t>
            </a: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U	= </a:t>
            </a:r>
            <a:r>
              <a:rPr lang="en-US" sz="1800" dirty="0" smtClean="0">
                <a:latin typeface="Arial Rounded MT Bold" pitchFamily="34" charset="0"/>
              </a:rPr>
              <a:t>2X</a:t>
            </a:r>
            <a:r>
              <a:rPr lang="en-US" sz="1800" baseline="30000" dirty="0" smtClean="0">
                <a:latin typeface="Arial Rounded MT Bold" pitchFamily="34" charset="0"/>
              </a:rPr>
              <a:t>2</a:t>
            </a: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               	V  = </a:t>
            </a:r>
            <a:r>
              <a:rPr lang="en-US" sz="1800" dirty="0" smtClean="0">
                <a:latin typeface="Arial Rounded MT Bold" pitchFamily="34" charset="0"/>
              </a:rPr>
              <a:t>(5X + 2)</a:t>
            </a:r>
            <a:endParaRPr lang="en-US" sz="18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du	= 4X         		dv = 5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en-US" sz="1800" dirty="0" smtClean="0">
              <a:ea typeface="Arial Unicode MS" pitchFamily="34" charset="-128"/>
              <a:cs typeface="Arial Unicode MS" pitchFamily="34" charset="-128"/>
            </a:endParaRPr>
          </a:p>
          <a:p>
            <a:pPr marL="36576" indent="0">
              <a:buClr>
                <a:schemeClr val="tx1"/>
              </a:buClr>
              <a:buSzPct val="100000"/>
              <a:buNone/>
            </a:pPr>
            <a:r>
              <a:rPr lang="en-US" sz="1800" dirty="0" err="1" smtClean="0">
                <a:latin typeface="Arial Rounded MT Bold" pitchFamily="34" charset="0"/>
              </a:rPr>
              <a:t>dy</a:t>
            </a:r>
            <a:r>
              <a:rPr lang="en-US" sz="1800" dirty="0" smtClean="0">
                <a:latin typeface="Arial Rounded MT Bold" pitchFamily="34" charset="0"/>
              </a:rPr>
              <a:t>/dx = 2X</a:t>
            </a:r>
            <a:r>
              <a:rPr lang="en-US" sz="1800" baseline="30000" dirty="0" smtClean="0">
                <a:latin typeface="Arial Rounded MT Bold" pitchFamily="34" charset="0"/>
              </a:rPr>
              <a:t>2</a:t>
            </a:r>
            <a:r>
              <a:rPr lang="en-US" sz="1800" dirty="0" smtClean="0">
                <a:latin typeface="Arial Rounded MT Bold" pitchFamily="34" charset="0"/>
              </a:rPr>
              <a:t>.5 + (5X + 2).4X</a:t>
            </a:r>
          </a:p>
          <a:p>
            <a:pPr>
              <a:buClr>
                <a:schemeClr val="tx1"/>
              </a:buClr>
              <a:buSzPct val="100000"/>
            </a:pPr>
            <a:endParaRPr lang="en-US" sz="1800" dirty="0" smtClean="0">
              <a:latin typeface="Arial Rounded MT Bold" pitchFamily="34" charset="0"/>
            </a:endParaRPr>
          </a:p>
          <a:p>
            <a:pPr marL="36576" indent="0">
              <a:buClr>
                <a:schemeClr val="tx1"/>
              </a:buClr>
              <a:buSzPct val="100000"/>
              <a:buNone/>
            </a:pPr>
            <a:r>
              <a:rPr lang="en-US" sz="1800" dirty="0" err="1" smtClean="0">
                <a:latin typeface="Arial Rounded MT Bold" pitchFamily="34" charset="0"/>
              </a:rPr>
              <a:t>dy</a:t>
            </a:r>
            <a:r>
              <a:rPr lang="en-US" sz="1800" dirty="0" smtClean="0">
                <a:latin typeface="Arial Rounded MT Bold" pitchFamily="34" charset="0"/>
              </a:rPr>
              <a:t>/dx = 10X</a:t>
            </a:r>
            <a:r>
              <a:rPr lang="en-US" sz="1800" baseline="30000" dirty="0" smtClean="0">
                <a:latin typeface="Arial Rounded MT Bold" pitchFamily="34" charset="0"/>
              </a:rPr>
              <a:t>2</a:t>
            </a:r>
            <a:r>
              <a:rPr lang="en-US" sz="1800" dirty="0" smtClean="0">
                <a:latin typeface="Arial Rounded MT Bold" pitchFamily="34" charset="0"/>
              </a:rPr>
              <a:t> + 20X</a:t>
            </a:r>
            <a:r>
              <a:rPr lang="en-US" sz="1800" baseline="30000" dirty="0" smtClean="0">
                <a:latin typeface="Arial Rounded MT Bold" pitchFamily="34" charset="0"/>
              </a:rPr>
              <a:t>2</a:t>
            </a:r>
            <a:r>
              <a:rPr lang="en-US" sz="1800" dirty="0" smtClean="0">
                <a:latin typeface="Arial Rounded MT Bold" pitchFamily="34" charset="0"/>
              </a:rPr>
              <a:t> + 8X</a:t>
            </a:r>
          </a:p>
          <a:p>
            <a:pPr>
              <a:buClr>
                <a:schemeClr val="tx1"/>
              </a:buClr>
              <a:buSzPct val="100000"/>
            </a:pPr>
            <a:endParaRPr lang="en-US" sz="1800" dirty="0" smtClean="0">
              <a:latin typeface="Arial Rounded MT Bold" pitchFamily="34" charset="0"/>
            </a:endParaRPr>
          </a:p>
          <a:p>
            <a:pPr marL="36576" indent="0">
              <a:buClr>
                <a:schemeClr val="tx1"/>
              </a:buClr>
              <a:buSzPct val="100000"/>
              <a:buNone/>
            </a:pPr>
            <a:r>
              <a:rPr lang="en-US" sz="1800" dirty="0" err="1" smtClean="0">
                <a:latin typeface="Arial Rounded MT Bold" pitchFamily="34" charset="0"/>
              </a:rPr>
              <a:t>dy</a:t>
            </a:r>
            <a:r>
              <a:rPr lang="en-US" sz="1800" dirty="0" smtClean="0">
                <a:latin typeface="Arial Rounded MT Bold" pitchFamily="34" charset="0"/>
              </a:rPr>
              <a:t>/dx = 30X</a:t>
            </a:r>
            <a:r>
              <a:rPr lang="en-US" sz="1800" baseline="30000" dirty="0" smtClean="0">
                <a:latin typeface="Arial Rounded MT Bold" pitchFamily="34" charset="0"/>
              </a:rPr>
              <a:t>2</a:t>
            </a:r>
            <a:r>
              <a:rPr lang="en-US" sz="1800" dirty="0" smtClean="0">
                <a:latin typeface="Arial Rounded MT Bold" pitchFamily="34" charset="0"/>
              </a:rPr>
              <a:t> + 8X</a:t>
            </a:r>
            <a:endParaRPr lang="en-US" sz="1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4038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dirty="0" err="1" smtClean="0">
                <a:latin typeface="Arial Rounded MT Bold" pitchFamily="34" charset="0"/>
              </a:rPr>
              <a:t>Contoh</a:t>
            </a:r>
            <a:r>
              <a:rPr lang="en-US" sz="3200" dirty="0" smtClean="0">
                <a:latin typeface="Arial Rounded MT Bold" pitchFamily="34" charset="0"/>
              </a:rPr>
              <a:t>: Y </a:t>
            </a:r>
            <a:r>
              <a:rPr lang="en-US" sz="3200" dirty="0">
                <a:latin typeface="Arial Rounded MT Bold" pitchFamily="34" charset="0"/>
              </a:rPr>
              <a:t>= </a:t>
            </a:r>
            <a:r>
              <a:rPr lang="en-US" sz="3200" u="sng" dirty="0">
                <a:latin typeface="Arial Rounded MT Bold" pitchFamily="34" charset="0"/>
              </a:rPr>
              <a:t>2x-5</a:t>
            </a:r>
            <a:endParaRPr lang="en-US" sz="3200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dirty="0">
                <a:latin typeface="Arial Rounded MT Bold" pitchFamily="34" charset="0"/>
              </a:rPr>
              <a:t>         </a:t>
            </a:r>
            <a:r>
              <a:rPr lang="en-US" sz="3200" dirty="0" smtClean="0">
                <a:latin typeface="Arial Rounded MT Bold" pitchFamily="34" charset="0"/>
              </a:rPr>
              <a:t>              4x+1</a:t>
            </a:r>
            <a:endParaRPr lang="en-US" sz="3200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endParaRPr lang="en-US" sz="3200" dirty="0" smtClean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dirty="0" err="1" smtClean="0">
                <a:latin typeface="Arial Rounded MT Bold" pitchFamily="34" charset="0"/>
              </a:rPr>
              <a:t>Misal</a:t>
            </a:r>
            <a:r>
              <a:rPr lang="en-US" sz="3200" dirty="0">
                <a:latin typeface="Arial Rounded MT Bold" pitchFamily="34" charset="0"/>
              </a:rPr>
              <a:t>: </a:t>
            </a:r>
            <a:r>
              <a:rPr lang="en-US" sz="3200" dirty="0" smtClean="0">
                <a:latin typeface="Arial Rounded MT Bold" pitchFamily="34" charset="0"/>
              </a:rPr>
              <a:t>	U=2X-5      	V=4X+1</a:t>
            </a:r>
            <a:endParaRPr lang="en-US" sz="3200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dirty="0">
                <a:latin typeface="Arial Rounded MT Bold" pitchFamily="34" charset="0"/>
              </a:rPr>
              <a:t>          </a:t>
            </a:r>
            <a:r>
              <a:rPr lang="en-US" sz="3200" dirty="0" smtClean="0">
                <a:latin typeface="Arial Rounded MT Bold" pitchFamily="34" charset="0"/>
              </a:rPr>
              <a:t>		du=2 		dv=4</a:t>
            </a:r>
            <a:endParaRPr lang="en-US" sz="3200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endParaRPr lang="en-US" sz="3200" dirty="0" smtClean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dirty="0" err="1" smtClean="0">
                <a:latin typeface="Arial Rounded MT Bold" pitchFamily="34" charset="0"/>
              </a:rPr>
              <a:t>dy</a:t>
            </a:r>
            <a:r>
              <a:rPr lang="en-US" sz="3200" dirty="0" smtClean="0">
                <a:latin typeface="Arial Rounded MT Bold" pitchFamily="34" charset="0"/>
              </a:rPr>
              <a:t>/dx	= </a:t>
            </a:r>
            <a:r>
              <a:rPr lang="en-US" sz="3200" u="sng" dirty="0" smtClean="0">
                <a:latin typeface="Arial Rounded MT Bold" pitchFamily="34" charset="0"/>
              </a:rPr>
              <a:t>(</a:t>
            </a:r>
            <a:r>
              <a:rPr lang="en-US" sz="3200" u="sng" dirty="0">
                <a:latin typeface="Arial Rounded MT Bold" pitchFamily="34" charset="0"/>
              </a:rPr>
              <a:t>4x+1).2 – (2x-5).4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dirty="0">
                <a:latin typeface="Arial Rounded MT Bold" pitchFamily="34" charset="0"/>
              </a:rPr>
              <a:t>                  </a:t>
            </a:r>
            <a:r>
              <a:rPr lang="en-US" sz="3200" dirty="0" smtClean="0">
                <a:latin typeface="Arial Rounded MT Bold" pitchFamily="34" charset="0"/>
              </a:rPr>
              <a:t>	         	    (</a:t>
            </a:r>
            <a:r>
              <a:rPr lang="en-US" sz="3200" dirty="0">
                <a:latin typeface="Arial Rounded MT Bold" pitchFamily="34" charset="0"/>
              </a:rPr>
              <a:t>4x+1)²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dirty="0">
                <a:latin typeface="Arial Rounded MT Bold" pitchFamily="34" charset="0"/>
              </a:rPr>
              <a:t>         </a:t>
            </a:r>
            <a:r>
              <a:rPr lang="en-US" sz="3200" dirty="0" smtClean="0">
                <a:latin typeface="Arial Rounded MT Bold" pitchFamily="34" charset="0"/>
              </a:rPr>
              <a:t>		= </a:t>
            </a:r>
            <a:r>
              <a:rPr lang="en-US" sz="3200" u="sng" dirty="0">
                <a:latin typeface="Arial Rounded MT Bold" pitchFamily="34" charset="0"/>
              </a:rPr>
              <a:t>8x+2 – 8x + 20</a:t>
            </a:r>
            <a:endParaRPr lang="en-US" sz="3200" u="sng" dirty="0">
              <a:latin typeface="Arial Rounded MT Bold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dirty="0">
                <a:latin typeface="Arial Rounded MT Bold" pitchFamily="34" charset="0"/>
              </a:rPr>
              <a:t>              </a:t>
            </a:r>
            <a:r>
              <a:rPr lang="en-US" sz="3200" dirty="0" smtClean="0">
                <a:latin typeface="Arial Rounded MT Bold" pitchFamily="34" charset="0"/>
              </a:rPr>
              <a:t>	        16x²+8x+1</a:t>
            </a:r>
            <a:endParaRPr lang="en-US" sz="3200" u="sng" dirty="0">
              <a:latin typeface="Arial Rounded MT Bold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dirty="0">
                <a:latin typeface="Arial Rounded MT Bold" pitchFamily="34" charset="0"/>
              </a:rPr>
              <a:t>         </a:t>
            </a:r>
            <a:r>
              <a:rPr lang="en-US" sz="3200" dirty="0" smtClean="0">
                <a:latin typeface="Arial Rounded MT Bold" pitchFamily="34" charset="0"/>
              </a:rPr>
              <a:t>		=     </a:t>
            </a:r>
            <a:r>
              <a:rPr lang="en-US" sz="3200" u="sng" dirty="0" smtClean="0">
                <a:latin typeface="Arial Rounded MT Bold" pitchFamily="34" charset="0"/>
              </a:rPr>
              <a:t>       22</a:t>
            </a:r>
            <a:r>
              <a:rPr lang="en-US" sz="600" u="sng" dirty="0" smtClean="0">
                <a:latin typeface="Arial Rounded MT Bold" pitchFamily="34" charset="0"/>
              </a:rPr>
              <a:t>………………………………</a:t>
            </a:r>
            <a:endParaRPr lang="en-US" sz="3200" u="sng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200" dirty="0">
                <a:latin typeface="Arial Rounded MT Bold" pitchFamily="34" charset="0"/>
              </a:rPr>
              <a:t>               </a:t>
            </a:r>
            <a:r>
              <a:rPr lang="en-US" sz="3200" dirty="0" smtClean="0">
                <a:latin typeface="Arial Rounded MT Bold" pitchFamily="34" charset="0"/>
              </a:rPr>
              <a:t>	        16x²+8x+1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endParaRPr lang="en-US" sz="3200" dirty="0">
              <a:latin typeface="Arial Rounded MT Bold" pitchFamily="34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45318959"/>
              </p:ext>
            </p:extLst>
          </p:nvPr>
        </p:nvGraphicFramePr>
        <p:xfrm>
          <a:off x="609600" y="1389063"/>
          <a:ext cx="57912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3" imgW="2171520" imgH="393480" progId="Equation.3">
                  <p:embed/>
                </p:oleObj>
              </mc:Choice>
              <mc:Fallback>
                <p:oleObj name="Equation" r:id="rId3" imgW="2171520" imgH="39348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89063"/>
                        <a:ext cx="5791200" cy="10493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7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Mahasiswa mampu </a:t>
            </a:r>
            <a:r>
              <a:rPr lang="fi-FI" sz="3600" dirty="0"/>
              <a:t>memahami berbagai teknik optimisasi atau metode untuk memaksimimkan atau meminimimkan fungsi tujuan perusahaan atau organisasi lain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67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382000" cy="3200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r>
              <a:rPr lang="en-US" sz="2400" b="1" dirty="0" err="1">
                <a:latin typeface="Arial Rounded MT Bold" pitchFamily="34" charset="0"/>
              </a:rPr>
              <a:t>Contoh</a:t>
            </a:r>
            <a:r>
              <a:rPr lang="en-US" sz="2400" b="1" dirty="0">
                <a:latin typeface="Arial Rounded MT Bold" pitchFamily="34" charset="0"/>
              </a:rPr>
              <a:t> :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sz="2400" b="1" dirty="0">
                <a:latin typeface="Arial Rounded MT Bold" pitchFamily="34" charset="0"/>
              </a:rPr>
              <a:t>Y = 5 ( 3x – 6 ) </a:t>
            </a:r>
            <a:r>
              <a:rPr lang="en-US" sz="2400" b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⁶                         </a:t>
            </a:r>
            <a:r>
              <a:rPr lang="en-US" sz="2400" b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b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. y = 5(x²-3x+2)⁶</a:t>
            </a:r>
          </a:p>
          <a:p>
            <a:pPr marL="36576" indent="0"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r>
              <a:rPr lang="en-US" sz="2400" b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2400" b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misal</a:t>
            </a:r>
            <a:r>
              <a:rPr lang="en-US" sz="2400" b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: u = 3x – 6                           </a:t>
            </a:r>
            <a:r>
              <a:rPr lang="en-US" sz="2400" b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misal</a:t>
            </a:r>
            <a:r>
              <a:rPr lang="en-US" sz="2400" b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: u=x²-3x+2</a:t>
            </a:r>
          </a:p>
          <a:p>
            <a:pPr marL="36576" indent="0"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r>
              <a:rPr lang="en-US" sz="2400" b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                 du</a:t>
            </a:r>
            <a:r>
              <a:rPr lang="en-US" sz="2400" b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= 3                                              </a:t>
            </a:r>
            <a:r>
              <a:rPr lang="en-US" sz="2400" b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du=2x-3</a:t>
            </a:r>
            <a:endParaRPr lang="en-US" sz="24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" indent="0"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endParaRPr lang="en-US" sz="2400" b="1" dirty="0" smtClean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" indent="0"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r>
              <a:rPr lang="en-US" sz="2400" b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dy</a:t>
            </a:r>
            <a:r>
              <a:rPr lang="en-US" sz="2400" b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/dx </a:t>
            </a:r>
            <a:r>
              <a:rPr lang="en-US" sz="2400" b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= 6.5(3x – 6)⁵.(3)               </a:t>
            </a:r>
            <a:r>
              <a:rPr lang="en-US" sz="2400" b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dy</a:t>
            </a:r>
            <a:r>
              <a:rPr lang="en-US" sz="2400" b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/dx=30(x²-3x+2)⁵.(2x-3)</a:t>
            </a:r>
          </a:p>
          <a:p>
            <a:pPr marL="36576" indent="0"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endParaRPr lang="en-US" sz="2400" b="1" dirty="0" smtClean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" indent="0"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r>
              <a:rPr lang="en-US" sz="2400" b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dy</a:t>
            </a:r>
            <a:r>
              <a:rPr lang="en-US" sz="2400" b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/dx </a:t>
            </a:r>
            <a:r>
              <a:rPr lang="en-US" sz="2400" b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= 90(3x – 6) ⁵                      </a:t>
            </a:r>
            <a:r>
              <a:rPr lang="en-US" sz="2400" b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dy</a:t>
            </a:r>
            <a:r>
              <a:rPr lang="en-US" sz="2400" b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/dx= (60x-90)(x²-3x+2) </a:t>
            </a:r>
            <a:r>
              <a:rPr lang="en-US" sz="2400" b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⁵</a:t>
            </a:r>
            <a:endParaRPr lang="en-US" sz="2400" b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59459820"/>
              </p:ext>
            </p:extLst>
          </p:nvPr>
        </p:nvGraphicFramePr>
        <p:xfrm>
          <a:off x="552450" y="1447800"/>
          <a:ext cx="78105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3" imgW="2209680" imgH="634680" progId="Equation.3">
                  <p:embed/>
                </p:oleObj>
              </mc:Choice>
              <mc:Fallback>
                <p:oleObj name="Equation" r:id="rId3" imgW="2209680" imgH="63468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447800"/>
                        <a:ext cx="7810500" cy="1524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2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Berantai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0"/>
            <a:ext cx="7467600" cy="35814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00000"/>
              <a:buNone/>
            </a:pPr>
            <a:r>
              <a:rPr lang="en-US" sz="2400" dirty="0"/>
              <a:t>CONTOH </a:t>
            </a:r>
            <a:r>
              <a:rPr lang="en-US" sz="2400" dirty="0" smtClean="0"/>
              <a:t>: Y </a:t>
            </a:r>
            <a:r>
              <a:rPr lang="en-US" sz="2400" dirty="0"/>
              <a:t>= t</a:t>
            </a:r>
            <a:r>
              <a:rPr lang="en-US" sz="2400" baseline="30000" dirty="0"/>
              <a:t>2</a:t>
            </a:r>
            <a:r>
              <a:rPr lang="en-US" sz="2400" dirty="0"/>
              <a:t> + t + 3   </a:t>
            </a:r>
            <a:r>
              <a:rPr lang="en-US" sz="2400" dirty="0" err="1"/>
              <a:t>dimana</a:t>
            </a:r>
            <a:r>
              <a:rPr lang="en-US" sz="2400" dirty="0"/>
              <a:t>   t = 2x + 1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2400" dirty="0" smtClean="0"/>
              <a:t>		        </a:t>
            </a:r>
            <a:r>
              <a:rPr lang="en-US" sz="2400" dirty="0" err="1" smtClean="0"/>
              <a:t>dy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 </a:t>
            </a:r>
            <a:r>
              <a:rPr lang="en-US" sz="2400" dirty="0"/>
              <a:t>= 2t + 1  </a:t>
            </a:r>
            <a:r>
              <a:rPr lang="en-US" sz="2400" dirty="0" smtClean="0"/>
              <a:t>      ;        </a:t>
            </a:r>
            <a:r>
              <a:rPr lang="en-US" sz="2400" dirty="0" err="1" smtClean="0"/>
              <a:t>dt</a:t>
            </a:r>
            <a:r>
              <a:rPr lang="en-US" sz="2400" dirty="0" smtClean="0"/>
              <a:t>/dx </a:t>
            </a:r>
            <a:r>
              <a:rPr lang="en-US" sz="2400" dirty="0"/>
              <a:t>= 2                  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en-US" sz="2400" dirty="0"/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2400" dirty="0" err="1"/>
              <a:t>dy</a:t>
            </a:r>
            <a:r>
              <a:rPr lang="en-US" sz="2400" dirty="0"/>
              <a:t>/dx = </a:t>
            </a:r>
            <a:r>
              <a:rPr lang="en-US" sz="2400" dirty="0" err="1"/>
              <a:t>dy</a:t>
            </a:r>
            <a:r>
              <a:rPr lang="en-US" sz="2400" dirty="0"/>
              <a:t>/</a:t>
            </a:r>
            <a:r>
              <a:rPr lang="en-US" sz="2400" dirty="0" err="1"/>
              <a:t>dt</a:t>
            </a:r>
            <a:r>
              <a:rPr lang="en-US" sz="2400" dirty="0"/>
              <a:t> .</a:t>
            </a:r>
            <a:r>
              <a:rPr lang="en-US" sz="2400" dirty="0" err="1"/>
              <a:t>dt</a:t>
            </a:r>
            <a:r>
              <a:rPr lang="en-US" sz="2400" dirty="0"/>
              <a:t>/dx 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2400" dirty="0" err="1"/>
              <a:t>dy</a:t>
            </a:r>
            <a:r>
              <a:rPr lang="en-US" sz="2400" dirty="0"/>
              <a:t>/dx = </a:t>
            </a:r>
            <a:r>
              <a:rPr lang="en-US" sz="2400" dirty="0" smtClean="0"/>
              <a:t>(2t </a:t>
            </a:r>
            <a:r>
              <a:rPr lang="en-US" sz="2400" dirty="0"/>
              <a:t>+ 1).2                                           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2400" dirty="0"/>
              <a:t>          = 4t + 2                                                  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2400" dirty="0"/>
              <a:t>          = 4(2x + 1) + 2 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2400" dirty="0"/>
              <a:t> </a:t>
            </a:r>
            <a:r>
              <a:rPr lang="en-US" sz="2400" dirty="0" err="1"/>
              <a:t>dy</a:t>
            </a:r>
            <a:r>
              <a:rPr lang="en-US" sz="2400" dirty="0"/>
              <a:t>/dx= 8x + </a:t>
            </a:r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61025416"/>
              </p:ext>
            </p:extLst>
          </p:nvPr>
        </p:nvGraphicFramePr>
        <p:xfrm>
          <a:off x="990600" y="1463675"/>
          <a:ext cx="708660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3" imgW="1917360" imgH="634680" progId="Equation.3">
                  <p:embed/>
                </p:oleObj>
              </mc:Choice>
              <mc:Fallback>
                <p:oleObj name="Equation" r:id="rId3" imgW="1917360" imgH="63468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63675"/>
                        <a:ext cx="7086600" cy="1438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2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MANDIRI 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diferensial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marL="550926" indent="-514350">
              <a:buAutoNum type="arabicParenBoth"/>
            </a:pPr>
            <a:r>
              <a:rPr lang="en-US" sz="2800" dirty="0" smtClean="0"/>
              <a:t>Y </a:t>
            </a:r>
            <a:r>
              <a:rPr lang="en-US" sz="2800" dirty="0"/>
              <a:t>= 6X</a:t>
            </a:r>
            <a:r>
              <a:rPr lang="en-US" sz="2800" baseline="30000" dirty="0"/>
              <a:t>5</a:t>
            </a:r>
            <a:r>
              <a:rPr lang="en-US" sz="2800" dirty="0"/>
              <a:t> - X</a:t>
            </a:r>
            <a:r>
              <a:rPr lang="en-US" sz="2800" baseline="30000" dirty="0"/>
              <a:t>2</a:t>
            </a:r>
            <a:r>
              <a:rPr lang="en-US" sz="2800" dirty="0"/>
              <a:t> – 2X + </a:t>
            </a:r>
            <a:r>
              <a:rPr lang="en-US" sz="2800" dirty="0" smtClean="0"/>
              <a:t>5</a:t>
            </a:r>
          </a:p>
          <a:p>
            <a:pPr marL="550926" indent="-514350">
              <a:buAutoNum type="arabicParenBoth"/>
            </a:pPr>
            <a:r>
              <a:rPr lang="en-US" sz="2800" dirty="0"/>
              <a:t>Y = -2X</a:t>
            </a:r>
            <a:r>
              <a:rPr lang="en-US" sz="2800" baseline="30000" dirty="0"/>
              <a:t>3</a:t>
            </a:r>
            <a:r>
              <a:rPr lang="en-US" sz="2800" dirty="0"/>
              <a:t> - 5X – 6X</a:t>
            </a:r>
            <a:r>
              <a:rPr lang="en-US" sz="2800" baseline="30000" dirty="0"/>
              <a:t>2 </a:t>
            </a:r>
            <a:r>
              <a:rPr lang="en-US" sz="2800" dirty="0"/>
              <a:t>+ </a:t>
            </a:r>
            <a:r>
              <a:rPr lang="en-US" sz="2800" dirty="0" smtClean="0"/>
              <a:t>1</a:t>
            </a:r>
          </a:p>
          <a:p>
            <a:pPr marL="550926" indent="-514350">
              <a:buAutoNum type="arabicParenBoth"/>
            </a:pPr>
            <a:r>
              <a:rPr lang="en-US" sz="2800" dirty="0" smtClean="0"/>
              <a:t>Y </a:t>
            </a:r>
            <a:r>
              <a:rPr lang="en-US" sz="2800" dirty="0"/>
              <a:t>= 3X</a:t>
            </a:r>
            <a:r>
              <a:rPr lang="en-US" sz="2800" baseline="30000" dirty="0"/>
              <a:t>2</a:t>
            </a:r>
            <a:r>
              <a:rPr lang="en-US" sz="2800" dirty="0"/>
              <a:t>.(4X + </a:t>
            </a:r>
            <a:r>
              <a:rPr lang="en-US" sz="2800" dirty="0" smtClean="0"/>
              <a:t>1)</a:t>
            </a:r>
            <a:endParaRPr lang="en-US" sz="2800" baseline="30000" dirty="0" smtClean="0"/>
          </a:p>
          <a:p>
            <a:pPr marL="550926" indent="-514350">
              <a:buAutoNum type="arabicParenBoth"/>
            </a:pPr>
            <a:r>
              <a:rPr lang="en-US" sz="2800" dirty="0" smtClean="0"/>
              <a:t>Y </a:t>
            </a:r>
            <a:r>
              <a:rPr lang="en-US" sz="2800" dirty="0"/>
              <a:t>= 4x</a:t>
            </a:r>
            <a:r>
              <a:rPr lang="en-US" sz="2800" baseline="30000" dirty="0"/>
              <a:t>2</a:t>
            </a:r>
            <a:r>
              <a:rPr lang="en-US" sz="2800" dirty="0"/>
              <a:t>.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3x+7)</a:t>
            </a:r>
          </a:p>
          <a:p>
            <a:pPr marL="550926" indent="-514350">
              <a:buAutoNum type="arabicParenBoth"/>
            </a:pPr>
            <a:r>
              <a:rPr lang="en-US" sz="2800" dirty="0" smtClean="0"/>
              <a:t>Y </a:t>
            </a:r>
            <a:r>
              <a:rPr lang="en-US" sz="2800" dirty="0"/>
              <a:t>=  </a:t>
            </a:r>
            <a:r>
              <a:rPr lang="en-US" sz="2800" dirty="0" smtClean="0"/>
              <a:t>(5X </a:t>
            </a:r>
            <a:r>
              <a:rPr lang="en-US" sz="2800" dirty="0"/>
              <a:t>+ </a:t>
            </a:r>
            <a:r>
              <a:rPr lang="en-US" sz="2800" dirty="0" smtClean="0"/>
              <a:t>3) / (X </a:t>
            </a:r>
            <a:r>
              <a:rPr lang="en-US" sz="2800" dirty="0"/>
              <a:t>– </a:t>
            </a:r>
            <a:r>
              <a:rPr lang="en-US" sz="2800" dirty="0" smtClean="0"/>
              <a:t>4) </a:t>
            </a:r>
          </a:p>
          <a:p>
            <a:pPr marL="550926" indent="-514350">
              <a:buAutoNum type="arabicParenBoth"/>
            </a:pPr>
            <a:r>
              <a:rPr lang="en-US" sz="2800" dirty="0" smtClean="0"/>
              <a:t>Y </a:t>
            </a:r>
            <a:r>
              <a:rPr lang="en-US" sz="2800" dirty="0"/>
              <a:t>= </a:t>
            </a:r>
            <a:r>
              <a:rPr lang="en-US" sz="2800" dirty="0" smtClean="0"/>
              <a:t>(6 </a:t>
            </a:r>
            <a:r>
              <a:rPr lang="en-US" sz="2800" dirty="0"/>
              <a:t>– </a:t>
            </a:r>
            <a:r>
              <a:rPr lang="en-US" sz="2800" dirty="0" smtClean="0"/>
              <a:t>3X) / (2X </a:t>
            </a:r>
            <a:r>
              <a:rPr lang="en-US" sz="2800" dirty="0"/>
              <a:t>+ </a:t>
            </a:r>
            <a:r>
              <a:rPr lang="en-US" sz="2800" dirty="0" smtClean="0"/>
              <a:t>5) </a:t>
            </a:r>
          </a:p>
          <a:p>
            <a:pPr marL="550926" indent="-514350">
              <a:buAutoNum type="arabicParenBoth"/>
            </a:pPr>
            <a:r>
              <a:rPr lang="en-US" sz="2800" dirty="0"/>
              <a:t>Y = 3(x</a:t>
            </a:r>
            <a:r>
              <a:rPr lang="en-US" sz="2800" baseline="30000" dirty="0"/>
              <a:t>2</a:t>
            </a:r>
            <a:r>
              <a:rPr lang="en-US" sz="2800" dirty="0"/>
              <a:t> – 5x + </a:t>
            </a:r>
            <a:r>
              <a:rPr lang="en-US" sz="2800" dirty="0" smtClean="0"/>
              <a:t>1)</a:t>
            </a:r>
            <a:r>
              <a:rPr lang="en-US" sz="2800" baseline="30000" dirty="0" smtClean="0"/>
              <a:t>5</a:t>
            </a:r>
          </a:p>
          <a:p>
            <a:pPr marL="550926" indent="-514350">
              <a:buFont typeface="Wingdings 2"/>
              <a:buAutoNum type="arabicParenBoth"/>
            </a:pPr>
            <a:r>
              <a:rPr lang="en-US" sz="2800" dirty="0"/>
              <a:t>Y = 4(5X – 3X</a:t>
            </a:r>
            <a:r>
              <a:rPr lang="en-US" sz="2800" baseline="30000" dirty="0"/>
              <a:t>2</a:t>
            </a:r>
            <a:r>
              <a:rPr lang="en-US" sz="2800" dirty="0"/>
              <a:t> ) </a:t>
            </a:r>
            <a:r>
              <a:rPr lang="en-US" sz="2800" baseline="30000" dirty="0"/>
              <a:t>3</a:t>
            </a:r>
          </a:p>
          <a:p>
            <a:pPr marL="550926" indent="-514350">
              <a:buFont typeface="Wingdings 2"/>
              <a:buAutoNum type="arabicParenBoth"/>
            </a:pPr>
            <a:r>
              <a:rPr lang="en-US" sz="2800" dirty="0"/>
              <a:t>Y = 3t</a:t>
            </a:r>
            <a:r>
              <a:rPr lang="en-US" sz="2800" baseline="30000" dirty="0"/>
              <a:t>2</a:t>
            </a:r>
            <a:r>
              <a:rPr lang="en-US" sz="2800" dirty="0"/>
              <a:t> – 5t – 12  </a:t>
            </a:r>
            <a:r>
              <a:rPr lang="en-US" sz="2800" dirty="0" smtClean="0"/>
              <a:t>	</a:t>
            </a:r>
            <a:r>
              <a:rPr lang="en-US" sz="2800" dirty="0" err="1" smtClean="0"/>
              <a:t>dimana</a:t>
            </a:r>
            <a:r>
              <a:rPr lang="en-US" sz="2800" dirty="0" smtClean="0"/>
              <a:t>    </a:t>
            </a:r>
            <a:r>
              <a:rPr lang="en-US" sz="2800" dirty="0"/>
              <a:t>t = 6x + 3</a:t>
            </a:r>
          </a:p>
          <a:p>
            <a:pPr marL="550926" indent="-514350">
              <a:buAutoNum type="arabicParenBoth"/>
            </a:pPr>
            <a:r>
              <a:rPr lang="en-US" sz="2800" dirty="0"/>
              <a:t>Y = 3 – 2t – 3t</a:t>
            </a:r>
            <a:r>
              <a:rPr lang="en-US" sz="2800" baseline="30000" dirty="0"/>
              <a:t>2</a:t>
            </a:r>
            <a:r>
              <a:rPr lang="en-US" sz="2800" dirty="0"/>
              <a:t>    </a:t>
            </a:r>
            <a:r>
              <a:rPr lang="en-US" sz="2800" dirty="0" smtClean="0"/>
              <a:t>	</a:t>
            </a:r>
            <a:r>
              <a:rPr lang="en-US" sz="2800" dirty="0" err="1" smtClean="0"/>
              <a:t>dimana</a:t>
            </a:r>
            <a:r>
              <a:rPr lang="en-US" sz="2800" dirty="0" smtClean="0"/>
              <a:t>     </a:t>
            </a:r>
            <a:r>
              <a:rPr lang="en-US" sz="2800" dirty="0"/>
              <a:t>t = 2 – 3x</a:t>
            </a:r>
          </a:p>
        </p:txBody>
      </p:sp>
    </p:spTree>
    <p:extLst>
      <p:ext uri="{BB962C8B-B14F-4D97-AF65-F5344CB8AC3E}">
        <p14:creationId xmlns:p14="http://schemas.microsoft.com/office/powerpoint/2010/main" val="1002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Optimasi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Kalkulus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proses </a:t>
            </a:r>
            <a:r>
              <a:rPr lang="en-US" dirty="0" err="1" smtClean="0"/>
              <a:t>optimisasi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kalkulus</a:t>
            </a:r>
            <a:r>
              <a:rPr lang="en-US" dirty="0" smtClean="0"/>
              <a:t>, </a:t>
            </a:r>
            <a:r>
              <a:rPr lang="en-US" dirty="0" err="1" smtClean="0"/>
              <a:t>mula-mula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:</a:t>
            </a:r>
          </a:p>
          <a:p>
            <a:pPr marL="550926" indent="-514350">
              <a:buAutoNum type="arabicParenBoth"/>
            </a:pPr>
            <a:r>
              <a:rPr lang="en-US" dirty="0" err="1"/>
              <a:t>M</a:t>
            </a:r>
            <a:r>
              <a:rPr lang="en-US" dirty="0" err="1" smtClean="0"/>
              <a:t>enentukan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di mana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/ minimum,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b="1" dirty="0" err="1" smtClean="0"/>
              <a:t>turunan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dirty="0" smtClean="0"/>
              <a:t>. </a:t>
            </a:r>
          </a:p>
          <a:p>
            <a:pPr marL="550926" indent="-514350">
              <a:buAutoNum type="arabicParenBoth"/>
            </a:pPr>
            <a:r>
              <a:rPr lang="en-US" dirty="0" err="1"/>
              <a:t>M</a:t>
            </a:r>
            <a:r>
              <a:rPr lang="en-US" dirty="0" err="1" smtClean="0"/>
              <a:t>embedakan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minimum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b="1" dirty="0" err="1" smtClean="0"/>
              <a:t>turunan</a:t>
            </a:r>
            <a:r>
              <a:rPr lang="en-US" b="1" dirty="0" smtClean="0"/>
              <a:t> </a:t>
            </a:r>
            <a:r>
              <a:rPr lang="en-US" b="1" dirty="0" err="1" smtClean="0"/>
              <a:t>kedua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err="1" smtClean="0"/>
              <a:t>Optimasi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Kalkulus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Aturannya</a:t>
            </a:r>
            <a:r>
              <a:rPr lang="en-US" b="1" dirty="0"/>
              <a:t>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dirty="0" err="1" smtClean="0"/>
              <a:t>edua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minimum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 smtClean="0"/>
              <a:t>maksimum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Soal</a:t>
            </a:r>
            <a:r>
              <a:rPr lang="en-US" sz="3200" dirty="0" smtClean="0"/>
              <a:t> “</a:t>
            </a:r>
            <a:r>
              <a:rPr lang="en-US" sz="3200" dirty="0" err="1" smtClean="0"/>
              <a:t>Menentukan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Maksimum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Minimum”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1)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    P = 1000 – Q </a:t>
            </a:r>
            <a:r>
              <a:rPr lang="en-US" dirty="0" err="1" smtClean="0"/>
              <a:t>dan</a:t>
            </a:r>
            <a:r>
              <a:rPr lang="en-US" dirty="0" smtClean="0"/>
              <a:t> TC = 50000 + 100.Q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dirty="0" err="1" smtClean="0"/>
              <a:t>Tentukan</a:t>
            </a:r>
            <a:r>
              <a:rPr lang="en-US" dirty="0" smtClean="0"/>
              <a:t>:</a:t>
            </a:r>
          </a:p>
          <a:p>
            <a:pPr marL="550926" indent="-514350">
              <a:buAutoNum type="alphaLcPeriod"/>
            </a:pPr>
            <a:r>
              <a:rPr lang="en-US" dirty="0" smtClean="0"/>
              <a:t>Q, P,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output yang </a:t>
            </a:r>
            <a:r>
              <a:rPr lang="en-US" dirty="0" err="1" smtClean="0"/>
              <a:t>memaksimalkan</a:t>
            </a:r>
            <a:r>
              <a:rPr lang="en-US" dirty="0" smtClean="0"/>
              <a:t> TR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 smtClean="0"/>
          </a:p>
          <a:p>
            <a:pPr marL="550926" indent="-514350">
              <a:buAutoNum type="alphaLcPeriod"/>
            </a:pPr>
            <a:r>
              <a:rPr lang="en-US" dirty="0" smtClean="0"/>
              <a:t>Q, P,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output yang </a:t>
            </a:r>
            <a:r>
              <a:rPr lang="en-US" dirty="0" err="1" smtClean="0"/>
              <a:t>memaksimalkan</a:t>
            </a:r>
            <a:r>
              <a:rPr lang="en-US" dirty="0" smtClean="0"/>
              <a:t> 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 smtClean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Soal</a:t>
            </a:r>
            <a:r>
              <a:rPr lang="en-US" sz="3200" dirty="0"/>
              <a:t> “</a:t>
            </a:r>
            <a:r>
              <a:rPr lang="en-US" sz="3200" dirty="0" err="1"/>
              <a:t>Menentukan</a:t>
            </a:r>
            <a:r>
              <a:rPr lang="en-US" sz="3200" dirty="0"/>
              <a:t> </a:t>
            </a:r>
            <a:r>
              <a:rPr lang="en-US" sz="3200" dirty="0" err="1"/>
              <a:t>Maksimum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Minimum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23123" cy="4525963"/>
          </a:xfrm>
        </p:spPr>
        <p:txBody>
          <a:bodyPr>
            <a:normAutofit fontScale="85000" lnSpcReduction="20000"/>
          </a:bodyPr>
          <a:lstStyle/>
          <a:p>
            <a:pPr marL="550926" indent="-514350">
              <a:buAutoNum type="alphaLcParenR"/>
            </a:pPr>
            <a:r>
              <a:rPr lang="en-US" dirty="0" smtClean="0"/>
              <a:t>TR = P.Q = 1.000Q – Q</a:t>
            </a:r>
            <a:r>
              <a:rPr lang="en-US" baseline="30000" dirty="0" smtClean="0"/>
              <a:t>2</a:t>
            </a:r>
          </a:p>
          <a:p>
            <a:pPr marL="338328" lvl="1" indent="0">
              <a:buNone/>
            </a:pP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TR Marginal = 1000 – 2Q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Q = 500</a:t>
            </a:r>
          </a:p>
          <a:p>
            <a:pPr marL="338328" lvl="1" indent="0">
              <a:buNone/>
            </a:pPr>
            <a:r>
              <a:rPr lang="en-US" dirty="0" smtClean="0"/>
              <a:t>P = 1000 – Q = 1000 – 500 = 500</a:t>
            </a:r>
          </a:p>
          <a:p>
            <a:pPr marL="338328" lvl="1" indent="0">
              <a:buNone/>
            </a:pPr>
            <a:r>
              <a:rPr lang="el-GR" dirty="0" smtClean="0"/>
              <a:t>π </a:t>
            </a:r>
            <a:r>
              <a:rPr lang="en-US" dirty="0" smtClean="0"/>
              <a:t>= [1000 (500) – 500</a:t>
            </a:r>
            <a:r>
              <a:rPr lang="en-US" baseline="30000" dirty="0" smtClean="0"/>
              <a:t>2</a:t>
            </a:r>
            <a:r>
              <a:rPr lang="en-US" dirty="0" smtClean="0"/>
              <a:t>] </a:t>
            </a:r>
            <a:r>
              <a:rPr lang="en-US" dirty="0" smtClean="0"/>
              <a:t>– [50.000 + 100 (500)]</a:t>
            </a:r>
          </a:p>
          <a:p>
            <a:pPr marL="338328" lvl="1" indent="0">
              <a:buNone/>
            </a:pPr>
            <a:r>
              <a:rPr lang="en-US" dirty="0" smtClean="0"/>
              <a:t>    = 500.000 – 250.000 – 50.000 – 50.000</a:t>
            </a:r>
          </a:p>
          <a:p>
            <a:pPr marL="338328" lvl="1" indent="0">
              <a:buNone/>
            </a:pPr>
            <a:r>
              <a:rPr lang="en-US" dirty="0" smtClean="0"/>
              <a:t>    = </a:t>
            </a:r>
            <a:r>
              <a:rPr lang="en-US" b="1" u="sng" dirty="0" smtClean="0"/>
              <a:t>150.000</a:t>
            </a:r>
          </a:p>
          <a:p>
            <a:pPr marL="338328" lvl="1" indent="0">
              <a:buNone/>
            </a:pPr>
            <a:endParaRPr lang="en-US" dirty="0" smtClean="0"/>
          </a:p>
          <a:p>
            <a:pPr marL="550926" indent="-514350">
              <a:buAutoNum type="alphaLcParenR"/>
            </a:pPr>
            <a:r>
              <a:rPr lang="el-GR" dirty="0" smtClean="0"/>
              <a:t>π</a:t>
            </a:r>
            <a:r>
              <a:rPr lang="en-US" dirty="0" smtClean="0"/>
              <a:t> = TR – TC</a:t>
            </a:r>
          </a:p>
          <a:p>
            <a:pPr marL="338328" lvl="1" indent="0">
              <a:buNone/>
            </a:pPr>
            <a:r>
              <a:rPr lang="en-US" dirty="0"/>
              <a:t>	</a:t>
            </a:r>
            <a:r>
              <a:rPr lang="en-US" dirty="0" smtClean="0"/>
              <a:t>= [</a:t>
            </a:r>
            <a:r>
              <a:rPr lang="en-US" dirty="0" smtClean="0"/>
              <a:t>1000Q </a:t>
            </a:r>
            <a:r>
              <a:rPr lang="en-US" dirty="0" smtClean="0"/>
              <a:t>– Q</a:t>
            </a:r>
            <a:r>
              <a:rPr lang="en-US" baseline="30000" dirty="0" smtClean="0"/>
              <a:t>2</a:t>
            </a:r>
            <a:r>
              <a:rPr lang="en-US" dirty="0" smtClean="0"/>
              <a:t>] – [50.000 </a:t>
            </a:r>
            <a:r>
              <a:rPr lang="en-US" dirty="0" smtClean="0"/>
              <a:t>+ </a:t>
            </a:r>
            <a:r>
              <a:rPr lang="en-US" dirty="0" smtClean="0"/>
              <a:t>100Q]</a:t>
            </a:r>
          </a:p>
          <a:p>
            <a:pPr marL="338328" lvl="1" indent="0">
              <a:buNone/>
            </a:pPr>
            <a:r>
              <a:rPr lang="en-US" dirty="0"/>
              <a:t>	</a:t>
            </a:r>
            <a:r>
              <a:rPr lang="en-US" dirty="0" smtClean="0"/>
              <a:t>= 900Q – Q</a:t>
            </a:r>
            <a:r>
              <a:rPr lang="en-US" baseline="30000" dirty="0"/>
              <a:t>2</a:t>
            </a:r>
            <a:r>
              <a:rPr lang="en-US" dirty="0" smtClean="0"/>
              <a:t> </a:t>
            </a:r>
            <a:r>
              <a:rPr lang="en-US" smtClean="0"/>
              <a:t>– </a:t>
            </a:r>
            <a:r>
              <a:rPr lang="en-US" smtClean="0"/>
              <a:t>50.000</a:t>
            </a:r>
            <a:endParaRPr lang="en-US" dirty="0" smtClean="0"/>
          </a:p>
          <a:p>
            <a:pPr marL="338328" lvl="1" indent="0">
              <a:buNone/>
            </a:pP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π</a:t>
            </a:r>
            <a:r>
              <a:rPr lang="en-US" dirty="0" smtClean="0"/>
              <a:t> Marginal = 900 – 2Q </a:t>
            </a:r>
            <a:r>
              <a:rPr lang="en-US" dirty="0" smtClean="0">
                <a:sym typeface="Wingdings" panose="05000000000000000000" pitchFamily="2" charset="2"/>
              </a:rPr>
              <a:t> Q = 450</a:t>
            </a:r>
          </a:p>
          <a:p>
            <a:pPr marL="338328" lvl="1" indent="0">
              <a:buNone/>
            </a:pPr>
            <a:r>
              <a:rPr lang="en-US" dirty="0" smtClean="0"/>
              <a:t>   </a:t>
            </a:r>
            <a:r>
              <a:rPr lang="el-GR" dirty="0" smtClean="0"/>
              <a:t>π</a:t>
            </a:r>
            <a:r>
              <a:rPr lang="en-US" dirty="0" smtClean="0"/>
              <a:t> 	= (900 x 450) – (450)</a:t>
            </a:r>
            <a:r>
              <a:rPr lang="en-US" baseline="30000" dirty="0" smtClean="0"/>
              <a:t>2</a:t>
            </a:r>
            <a:r>
              <a:rPr lang="en-US" dirty="0" smtClean="0"/>
              <a:t> – 50.000</a:t>
            </a:r>
          </a:p>
          <a:p>
            <a:pPr marL="338328" lvl="1" indent="0">
              <a:buNone/>
            </a:pPr>
            <a:r>
              <a:rPr lang="en-US" dirty="0"/>
              <a:t>	</a:t>
            </a:r>
            <a:r>
              <a:rPr lang="en-US" dirty="0" smtClean="0"/>
              <a:t>= 405.000 – 202.500 – 50.000 = </a:t>
            </a:r>
            <a:r>
              <a:rPr lang="en-US" b="1" u="sng" dirty="0" smtClean="0"/>
              <a:t>152.500</a:t>
            </a:r>
          </a:p>
        </p:txBody>
      </p:sp>
    </p:spTree>
    <p:extLst>
      <p:ext uri="{BB962C8B-B14F-4D97-AF65-F5344CB8AC3E}">
        <p14:creationId xmlns:p14="http://schemas.microsoft.com/office/powerpoint/2010/main" val="38578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2800" b="1" dirty="0" err="1"/>
              <a:t>Contoh</a:t>
            </a:r>
            <a:r>
              <a:rPr lang="en-US" sz="2800" b="1" dirty="0"/>
              <a:t> </a:t>
            </a:r>
            <a:r>
              <a:rPr lang="en-US" sz="2800" b="1" dirty="0" err="1"/>
              <a:t>Soal</a:t>
            </a:r>
            <a:r>
              <a:rPr lang="en-US" sz="2800" b="1" dirty="0"/>
              <a:t> “</a:t>
            </a:r>
            <a:r>
              <a:rPr lang="en-US" sz="2800" b="1" dirty="0" err="1"/>
              <a:t>Membedakan</a:t>
            </a:r>
            <a:r>
              <a:rPr lang="en-US" sz="2800" b="1" dirty="0"/>
              <a:t> </a:t>
            </a:r>
            <a:r>
              <a:rPr lang="en-US" sz="2800" b="1" dirty="0" err="1"/>
              <a:t>Maksimum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Minimum”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en-US" dirty="0" smtClean="0"/>
              <a:t>2) </a:t>
            </a:r>
            <a:r>
              <a:rPr lang="en-US" dirty="0" err="1" smtClean="0"/>
              <a:t>Diketahui</a:t>
            </a:r>
            <a:r>
              <a:rPr lang="en-US" dirty="0" smtClean="0"/>
              <a:t>: </a:t>
            </a:r>
          </a:p>
          <a:p>
            <a:pPr marL="36576" indent="0">
              <a:buNone/>
            </a:pPr>
            <a:r>
              <a:rPr lang="en-US" dirty="0" smtClean="0"/>
              <a:t>TR = 41,5Q – 1,1Q</a:t>
            </a:r>
            <a:r>
              <a:rPr lang="en-US" baseline="30000" dirty="0"/>
              <a:t>2</a:t>
            </a: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TC = 150 + 10Q – 0,5Q</a:t>
            </a:r>
            <a:r>
              <a:rPr lang="en-US" baseline="30000" dirty="0" smtClean="0"/>
              <a:t>2</a:t>
            </a:r>
            <a:r>
              <a:rPr lang="en-US" dirty="0" smtClean="0"/>
              <a:t> – 0,02Q</a:t>
            </a:r>
            <a:r>
              <a:rPr lang="en-US" baseline="30000" dirty="0" smtClean="0"/>
              <a:t>3</a:t>
            </a:r>
          </a:p>
          <a:p>
            <a:pPr marL="36576" indent="0">
              <a:buNone/>
            </a:pP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/>
              <a:t>= TR – </a:t>
            </a:r>
            <a:r>
              <a:rPr lang="en-US" dirty="0" smtClean="0"/>
              <a:t>TC</a:t>
            </a:r>
            <a:endParaRPr lang="en-US" dirty="0"/>
          </a:p>
          <a:p>
            <a:pPr marL="36576" indent="0">
              <a:buNone/>
            </a:pPr>
            <a:r>
              <a:rPr lang="el-GR" dirty="0" smtClean="0"/>
              <a:t>π</a:t>
            </a:r>
            <a:r>
              <a:rPr lang="en-US" dirty="0" smtClean="0"/>
              <a:t> = -150 + 31,5Q – 0,6Q</a:t>
            </a:r>
            <a:r>
              <a:rPr lang="en-US" baseline="30000" dirty="0"/>
              <a:t>2</a:t>
            </a:r>
            <a:r>
              <a:rPr lang="en-US" dirty="0" smtClean="0"/>
              <a:t> – 0,02Q</a:t>
            </a:r>
            <a:r>
              <a:rPr lang="en-US" baseline="30000" dirty="0"/>
              <a:t>3</a:t>
            </a: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(profit </a:t>
            </a:r>
            <a:r>
              <a:rPr lang="en-US" dirty="0" err="1" smtClean="0"/>
              <a:t>marjinal</a:t>
            </a:r>
            <a:r>
              <a:rPr lang="en-US" dirty="0" smtClean="0"/>
              <a:t>)</a:t>
            </a:r>
          </a:p>
          <a:p>
            <a:pPr marL="36576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31,5 – 1,2Q – 0,06Q</a:t>
            </a:r>
            <a:r>
              <a:rPr lang="en-US" baseline="30000" dirty="0"/>
              <a:t>2</a:t>
            </a:r>
            <a:endParaRPr lang="en-US" dirty="0" smtClean="0">
              <a:sym typeface="Wingdings" panose="05000000000000000000" pitchFamily="2" charset="2"/>
            </a:endParaRP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u="sng" dirty="0" err="1" smtClean="0"/>
              <a:t>Petunjuk</a:t>
            </a:r>
            <a:r>
              <a:rPr lang="en-US" dirty="0" smtClean="0"/>
              <a:t>: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minimum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“profit </a:t>
            </a:r>
            <a:r>
              <a:rPr lang="en-US" dirty="0" err="1" smtClean="0"/>
              <a:t>marjinal</a:t>
            </a:r>
            <a:r>
              <a:rPr lang="en-US" dirty="0" smtClean="0"/>
              <a:t> = 0”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2800" b="1" dirty="0" err="1"/>
              <a:t>Contoh</a:t>
            </a:r>
            <a:r>
              <a:rPr lang="en-US" sz="2800" b="1" dirty="0"/>
              <a:t> </a:t>
            </a:r>
            <a:r>
              <a:rPr lang="en-US" sz="2800" b="1" dirty="0" err="1"/>
              <a:t>Soal</a:t>
            </a:r>
            <a:r>
              <a:rPr lang="en-US" sz="2800" b="1" dirty="0"/>
              <a:t> “</a:t>
            </a:r>
            <a:r>
              <a:rPr lang="en-US" sz="2800" b="1" dirty="0" err="1"/>
              <a:t>Membedakan</a:t>
            </a:r>
            <a:r>
              <a:rPr lang="en-US" sz="2800" b="1" dirty="0"/>
              <a:t> </a:t>
            </a:r>
            <a:r>
              <a:rPr lang="en-US" sz="2800" b="1" dirty="0" err="1"/>
              <a:t>Maksimum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Minimum”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7924800" cy="5334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ym typeface="Wingdings" panose="05000000000000000000" pitchFamily="2" charset="2"/>
                  </a:rPr>
                  <a:t>31,5 – 1,2Q – 0,06Q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0</a:t>
                </a:r>
              </a:p>
              <a:p>
                <a:r>
                  <a:rPr lang="en-US" dirty="0" err="1" smtClean="0"/>
                  <a:t>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opsi</a:t>
                </a:r>
                <a:r>
                  <a:rPr lang="en-US" dirty="0" smtClean="0"/>
                  <a:t> Q yang </a:t>
                </a:r>
                <a:r>
                  <a:rPr lang="en-US" dirty="0" err="1" smtClean="0"/>
                  <a:t>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dapat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dicari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rumus</a:t>
                </a:r>
                <a:r>
                  <a:rPr lang="en-US" dirty="0" smtClean="0"/>
                  <a:t>:</a:t>
                </a:r>
              </a:p>
              <a:p>
                <a:pPr marL="36576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 ± 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b="0" i="1" baseline="30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−4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 -35 unit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Q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15 unit</a:t>
                </a:r>
              </a:p>
              <a:p>
                <a:endParaRPr lang="en-US" dirty="0" smtClean="0"/>
              </a:p>
              <a:p>
                <a:r>
                  <a:rPr lang="en-US" dirty="0" err="1" smtClean="0"/>
                  <a:t>Turunan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kedua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turunan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profit </a:t>
                </a:r>
                <a:r>
                  <a:rPr lang="en-US" dirty="0" err="1" smtClean="0"/>
                  <a:t>marjinal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menjadi</a:t>
                </a:r>
                <a:r>
                  <a:rPr lang="en-US" dirty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1,2 – 0,12Q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 err="1" smtClean="0">
                    <a:sym typeface="Wingdings" panose="05000000000000000000" pitchFamily="2" charset="2"/>
                  </a:rPr>
                  <a:t>Subtitusikan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kedua</a:t>
                </a:r>
                <a:r>
                  <a:rPr lang="en-US" dirty="0" smtClean="0">
                    <a:sym typeface="Wingdings" panose="05000000000000000000" pitchFamily="2" charset="2"/>
                  </a:rPr>
                  <a:t> Q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yg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ada</a:t>
                </a: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  <a:p>
                <a:pPr marL="36576" indent="0">
                  <a:buNone/>
                </a:pPr>
                <a:r>
                  <a:rPr lang="en-US" dirty="0"/>
                  <a:t>Q</a:t>
                </a:r>
                <a:r>
                  <a:rPr lang="en-US" baseline="-25000" dirty="0"/>
                  <a:t>1</a:t>
                </a:r>
                <a:r>
                  <a:rPr lang="en-US" dirty="0"/>
                  <a:t>= -</a:t>
                </a:r>
                <a:r>
                  <a:rPr lang="en-US" dirty="0" smtClean="0"/>
                  <a:t>35 </a:t>
                </a:r>
                <a:r>
                  <a:rPr lang="en-US" dirty="0" smtClean="0">
                    <a:sym typeface="Wingdings" panose="05000000000000000000" pitchFamily="2" charset="2"/>
                  </a:rPr>
                  <a:t> 1,2 – 0,12(-35)  5,4 (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maksimum</a:t>
                </a:r>
                <a:r>
                  <a:rPr lang="en-US" dirty="0" smtClean="0">
                    <a:sym typeface="Wingdings" panose="05000000000000000000" pitchFamily="2" charset="2"/>
                  </a:rPr>
                  <a:t>)</a:t>
                </a:r>
                <a:endParaRPr lang="en-US" dirty="0" smtClean="0"/>
              </a:p>
              <a:p>
                <a:pPr marL="36576" indent="0">
                  <a:buNone/>
                </a:pPr>
                <a:r>
                  <a:rPr lang="en-US" dirty="0"/>
                  <a:t>Q</a:t>
                </a:r>
                <a:r>
                  <a:rPr lang="en-US" baseline="-25000" dirty="0"/>
                  <a:t>2</a:t>
                </a:r>
                <a:r>
                  <a:rPr lang="en-US" dirty="0"/>
                  <a:t> = </a:t>
                </a:r>
                <a:r>
                  <a:rPr lang="en-US" dirty="0" smtClean="0"/>
                  <a:t>15 </a:t>
                </a:r>
                <a:r>
                  <a:rPr lang="en-US" dirty="0" smtClean="0">
                    <a:sym typeface="Wingdings" panose="05000000000000000000" pitchFamily="2" charset="2"/>
                  </a:rPr>
                  <a:t> 1,2 – 0,12(15)  -0,6 (minimum)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7924800" cy="5334000"/>
              </a:xfrm>
              <a:blipFill rotWithShape="1">
                <a:blip r:embed="rId2"/>
                <a:stretch>
                  <a:fillRect l="-846" t="-2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4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Optimisasi</a:t>
            </a:r>
            <a:r>
              <a:rPr lang="en-US" dirty="0" smtClean="0"/>
              <a:t> </a:t>
            </a:r>
            <a:r>
              <a:rPr lang="en-US" dirty="0" err="1" smtClean="0"/>
              <a:t>Multivariat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u="sng" dirty="0" err="1" smtClean="0"/>
              <a:t>turunan</a:t>
            </a:r>
            <a:r>
              <a:rPr lang="en-US" u="sng" dirty="0" smtClean="0"/>
              <a:t> </a:t>
            </a:r>
            <a:r>
              <a:rPr lang="en-US" u="sng" dirty="0" err="1" smtClean="0"/>
              <a:t>parsial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dianalisis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secara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terpisah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dilambangkan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notasi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id-ID" b="1" dirty="0"/>
              <a:t>∂</a:t>
            </a:r>
          </a:p>
          <a:p>
            <a:endParaRPr lang="en-US" dirty="0" smtClean="0"/>
          </a:p>
          <a:p>
            <a:r>
              <a:rPr lang="en-US" dirty="0" err="1" smtClean="0"/>
              <a:t>Misalkan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total (</a:t>
            </a:r>
            <a:r>
              <a:rPr lang="el-GR" dirty="0" smtClean="0"/>
              <a:t>π</a:t>
            </a:r>
            <a:r>
              <a:rPr lang="en-US" dirty="0" smtClean="0"/>
              <a:t>)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2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r>
              <a:rPr lang="en-US" dirty="0" smtClean="0"/>
              <a:t> “X” </a:t>
            </a:r>
            <a:r>
              <a:rPr lang="en-US" dirty="0" err="1" smtClean="0"/>
              <a:t>dan</a:t>
            </a:r>
            <a:r>
              <a:rPr lang="en-US" dirty="0" smtClean="0"/>
              <a:t> “Y”.</a:t>
            </a:r>
          </a:p>
          <a:p>
            <a:endParaRPr lang="en-US" dirty="0" smtClean="0"/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l-GR" sz="2400" dirty="0" smtClean="0"/>
              <a:t>π</a:t>
            </a:r>
            <a:r>
              <a:rPr lang="en-US" sz="2400" dirty="0" smtClean="0"/>
              <a:t> = f (X,Y) = 80X – 2X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– XY – 3Y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+ 100Y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153400" cy="4525963"/>
          </a:xfrm>
        </p:spPr>
        <p:txBody>
          <a:bodyPr>
            <a:noAutofit/>
          </a:bodyPr>
          <a:lstStyle/>
          <a:p>
            <a:pPr lvl="0"/>
            <a:r>
              <a:rPr lang="fi-FI" sz="2000" dirty="0"/>
              <a:t>Pemahaman atas hubungan ekonomi antar variabel independen dan dependen dalam bentuk tabel, persamaan dan grafik seperti konsep total, rata-rata dan marjinal.</a:t>
            </a:r>
            <a:endParaRPr lang="en-US" sz="2000" dirty="0"/>
          </a:p>
          <a:p>
            <a:pPr lvl="0"/>
            <a:endParaRPr lang="fi-FI" sz="2000" dirty="0" smtClean="0"/>
          </a:p>
          <a:p>
            <a:pPr lvl="0"/>
            <a:r>
              <a:rPr lang="fi-FI" sz="2000" dirty="0" smtClean="0"/>
              <a:t>Pemahaman </a:t>
            </a:r>
            <a:r>
              <a:rPr lang="fi-FI" sz="2000" dirty="0"/>
              <a:t>atas penghitungan penerimaan, produk, biaya dan laba.</a:t>
            </a:r>
            <a:endParaRPr lang="en-US" sz="2000" dirty="0"/>
          </a:p>
          <a:p>
            <a:pPr lvl="0"/>
            <a:endParaRPr lang="fi-FI" sz="2000" dirty="0" smtClean="0"/>
          </a:p>
          <a:p>
            <a:pPr lvl="0"/>
            <a:r>
              <a:rPr lang="fi-FI" sz="2000" dirty="0" smtClean="0"/>
              <a:t>Pemahaman </a:t>
            </a:r>
            <a:r>
              <a:rPr lang="fi-FI" sz="2000" dirty="0"/>
              <a:t>atas penerapan kalkulus diferensial untuk menemukan pemecahan optimal bagi masalah optimisasi terkendala dan tanpa </a:t>
            </a:r>
            <a:r>
              <a:rPr lang="fi-FI" sz="2000" dirty="0" smtClean="0"/>
              <a:t>kendala</a:t>
            </a:r>
          </a:p>
          <a:p>
            <a:pPr lvl="0"/>
            <a:endParaRPr lang="en-US" sz="2000" dirty="0"/>
          </a:p>
          <a:p>
            <a:r>
              <a:rPr lang="fi-FI" sz="2000" dirty="0"/>
              <a:t>Pemahaman atas peralatan manajemen baru yang mengubah secara cepat cara pengelolaan </a:t>
            </a:r>
            <a:r>
              <a:rPr lang="fi-FI" sz="2000" dirty="0" smtClean="0"/>
              <a:t>perusahaan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77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Optimisasi</a:t>
            </a:r>
            <a:r>
              <a:rPr lang="en-US" dirty="0"/>
              <a:t> </a:t>
            </a:r>
            <a:r>
              <a:rPr lang="en-US" dirty="0" err="1"/>
              <a:t>Multivariat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</a:t>
            </a:r>
            <a:r>
              <a:rPr lang="en-US" sz="2800" dirty="0"/>
              <a:t> = f (X,Y) = 80X – 2X</a:t>
            </a:r>
            <a:r>
              <a:rPr lang="en-US" sz="2800" baseline="30000" dirty="0"/>
              <a:t>2</a:t>
            </a:r>
            <a:r>
              <a:rPr lang="en-US" sz="2800" dirty="0"/>
              <a:t> – XY – 3Y</a:t>
            </a:r>
            <a:r>
              <a:rPr lang="en-US" sz="2800" baseline="30000" dirty="0"/>
              <a:t>2</a:t>
            </a:r>
            <a:r>
              <a:rPr lang="en-US" sz="2800" dirty="0"/>
              <a:t> + </a:t>
            </a:r>
            <a:r>
              <a:rPr lang="en-US" sz="2800" dirty="0" smtClean="0"/>
              <a:t>100Y</a:t>
            </a:r>
          </a:p>
          <a:p>
            <a:pPr marL="3657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Diturunkan</a:t>
            </a:r>
            <a:r>
              <a:rPr lang="en-US" sz="2800" dirty="0" smtClean="0"/>
              <a:t> </a:t>
            </a:r>
            <a:r>
              <a:rPr lang="en-US" sz="2800" dirty="0" err="1" smtClean="0"/>
              <a:t>parsial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,</a:t>
            </a:r>
            <a:endParaRPr lang="en-US" sz="2800" dirty="0"/>
          </a:p>
          <a:p>
            <a:pPr marL="36576" indent="0" algn="ctr">
              <a:buNone/>
            </a:pPr>
            <a:r>
              <a:rPr lang="id-ID" sz="2800" dirty="0" smtClean="0"/>
              <a:t>∂</a:t>
            </a:r>
            <a:r>
              <a:rPr lang="el-GR" sz="2800" dirty="0" smtClean="0"/>
              <a:t>π</a:t>
            </a:r>
            <a:r>
              <a:rPr lang="en-US" sz="2800" dirty="0" smtClean="0"/>
              <a:t>/</a:t>
            </a:r>
            <a:r>
              <a:rPr lang="id-ID" sz="2800" dirty="0" smtClean="0"/>
              <a:t>∂</a:t>
            </a:r>
            <a:r>
              <a:rPr lang="en-US" sz="2800" dirty="0" smtClean="0"/>
              <a:t>X = 80 – 4X – Y</a:t>
            </a:r>
          </a:p>
          <a:p>
            <a:pPr marL="36576" indent="0" algn="ctr">
              <a:buNone/>
            </a:pPr>
            <a:r>
              <a:rPr lang="id-ID" sz="2800" dirty="0" smtClean="0"/>
              <a:t>∂</a:t>
            </a:r>
            <a:r>
              <a:rPr lang="el-GR" sz="2800" dirty="0"/>
              <a:t>π</a:t>
            </a:r>
            <a:r>
              <a:rPr lang="en-US" sz="2800" dirty="0"/>
              <a:t>/</a:t>
            </a:r>
            <a:r>
              <a:rPr lang="id-ID" sz="2800" dirty="0" smtClean="0"/>
              <a:t>∂</a:t>
            </a:r>
            <a:r>
              <a:rPr lang="en-US" sz="2800" dirty="0" smtClean="0"/>
              <a:t>Y </a:t>
            </a:r>
            <a:r>
              <a:rPr lang="en-US" sz="2800" dirty="0"/>
              <a:t>= </a:t>
            </a:r>
            <a:r>
              <a:rPr lang="en-US" sz="2800" dirty="0" smtClean="0"/>
              <a:t>-X – 6Y + 100</a:t>
            </a:r>
          </a:p>
          <a:p>
            <a:pPr marL="36576" indent="0" algn="just">
              <a:buNone/>
            </a:pPr>
            <a:endParaRPr lang="en-US" sz="2800" dirty="0"/>
          </a:p>
          <a:p>
            <a:pPr algn="just"/>
            <a:r>
              <a:rPr lang="en-US" sz="2800" dirty="0" err="1" smtClean="0"/>
              <a:t>Berapa</a:t>
            </a:r>
            <a:r>
              <a:rPr lang="en-US" sz="2800" dirty="0" smtClean="0"/>
              <a:t> </a:t>
            </a:r>
            <a:r>
              <a:rPr lang="en-US" sz="2800" dirty="0" err="1" smtClean="0"/>
              <a:t>merek</a:t>
            </a:r>
            <a:r>
              <a:rPr lang="en-US" sz="2800" dirty="0" smtClean="0"/>
              <a:t> “X” </a:t>
            </a:r>
            <a:r>
              <a:rPr lang="en-US" sz="2800" dirty="0" err="1" smtClean="0"/>
              <a:t>dan</a:t>
            </a:r>
            <a:r>
              <a:rPr lang="en-US" sz="2800" dirty="0" smtClean="0"/>
              <a:t> “Y” yang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terjual</a:t>
            </a:r>
            <a:r>
              <a:rPr lang="en-US" sz="2800" dirty="0" smtClean="0"/>
              <a:t>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ingin</a:t>
            </a:r>
            <a:r>
              <a:rPr lang="en-US" sz="2800" dirty="0" smtClean="0"/>
              <a:t> </a:t>
            </a:r>
            <a:r>
              <a:rPr lang="en-US" sz="2800" dirty="0" err="1" smtClean="0"/>
              <a:t>penjualan</a:t>
            </a:r>
            <a:r>
              <a:rPr lang="en-US" sz="2800" dirty="0" smtClean="0"/>
              <a:t> </a:t>
            </a:r>
            <a:r>
              <a:rPr lang="en-US" sz="2800" dirty="0" err="1" smtClean="0"/>
              <a:t>maksimal</a:t>
            </a:r>
            <a:r>
              <a:rPr lang="en-US" sz="2800" dirty="0" smtClean="0"/>
              <a:t>? Dan </a:t>
            </a:r>
            <a:r>
              <a:rPr lang="en-US" sz="2800" dirty="0" err="1" smtClean="0"/>
              <a:t>berapa</a:t>
            </a:r>
            <a:r>
              <a:rPr lang="en-US" sz="2800" dirty="0" smtClean="0"/>
              <a:t> </a:t>
            </a:r>
            <a:r>
              <a:rPr lang="en-US" sz="2800" dirty="0" err="1" smtClean="0"/>
              <a:t>laba</a:t>
            </a:r>
            <a:r>
              <a:rPr lang="en-US" sz="2800" dirty="0" smtClean="0"/>
              <a:t> total yang </a:t>
            </a:r>
            <a:r>
              <a:rPr lang="en-US" sz="2800" dirty="0" err="1" smtClean="0"/>
              <a:t>maksimal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12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Optimisasi</a:t>
            </a:r>
            <a:r>
              <a:rPr lang="en-US" dirty="0"/>
              <a:t> </a:t>
            </a:r>
            <a:r>
              <a:rPr lang="en-US" dirty="0" err="1"/>
              <a:t>Multivariat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id-ID" sz="2400" dirty="0"/>
              <a:t>∂</a:t>
            </a:r>
            <a:r>
              <a:rPr lang="el-GR" sz="2400" dirty="0"/>
              <a:t>π</a:t>
            </a:r>
            <a:r>
              <a:rPr lang="en-US" sz="2400" dirty="0"/>
              <a:t>/</a:t>
            </a:r>
            <a:r>
              <a:rPr lang="id-ID" sz="2400" dirty="0"/>
              <a:t>∂</a:t>
            </a:r>
            <a:r>
              <a:rPr lang="en-US" sz="2400" dirty="0"/>
              <a:t>X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80 – </a:t>
            </a:r>
            <a:r>
              <a:rPr lang="en-US" sz="2400" dirty="0"/>
              <a:t>4X – </a:t>
            </a:r>
            <a:r>
              <a:rPr lang="en-US" sz="2400" dirty="0" smtClean="0"/>
              <a:t>Y = 0</a:t>
            </a:r>
            <a:endParaRPr lang="en-US" sz="2400" dirty="0"/>
          </a:p>
          <a:p>
            <a:pPr marL="36576" indent="0" algn="just">
              <a:buNone/>
            </a:pPr>
            <a:r>
              <a:rPr lang="id-ID" sz="2400" dirty="0"/>
              <a:t>∂</a:t>
            </a:r>
            <a:r>
              <a:rPr lang="el-GR" sz="2400" dirty="0"/>
              <a:t>π</a:t>
            </a:r>
            <a:r>
              <a:rPr lang="en-US" sz="2400" dirty="0"/>
              <a:t>/</a:t>
            </a:r>
            <a:r>
              <a:rPr lang="id-ID" sz="2400" dirty="0"/>
              <a:t>∂</a:t>
            </a:r>
            <a:r>
              <a:rPr lang="en-US" sz="2400" dirty="0"/>
              <a:t>Y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-X – 6Y + </a:t>
            </a:r>
            <a:r>
              <a:rPr lang="en-US" sz="2400" dirty="0" smtClean="0"/>
              <a:t>100 = 0</a:t>
            </a:r>
          </a:p>
          <a:p>
            <a:pPr marL="36576" indent="0" algn="just">
              <a:buNone/>
            </a:pPr>
            <a:endParaRPr lang="en-US" sz="2400" dirty="0" smtClean="0"/>
          </a:p>
          <a:p>
            <a:pPr marL="36576" indent="0" algn="just">
              <a:buNone/>
            </a:pPr>
            <a:r>
              <a:rPr lang="en-US" sz="2400" dirty="0" err="1" smtClean="0"/>
              <a:t>Kalikan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-6 (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mengeliminasi</a:t>
            </a:r>
            <a:r>
              <a:rPr lang="en-US" sz="2400" dirty="0" smtClean="0"/>
              <a:t> Y)</a:t>
            </a:r>
          </a:p>
          <a:p>
            <a:pPr marL="36576" indent="0" algn="just">
              <a:buNone/>
            </a:pPr>
            <a:endParaRPr lang="en-US" sz="2400" dirty="0" smtClean="0"/>
          </a:p>
          <a:p>
            <a:pPr marL="36576" indent="0" algn="just">
              <a:buNone/>
            </a:pPr>
            <a:r>
              <a:rPr lang="en-US" sz="2400" dirty="0" smtClean="0"/>
              <a:t>-480 + 24X + 6Y </a:t>
            </a:r>
            <a:r>
              <a:rPr lang="en-US" sz="2400" dirty="0"/>
              <a:t>= 0</a:t>
            </a:r>
          </a:p>
          <a:p>
            <a:pPr marL="36576" indent="0" algn="just">
              <a:buNone/>
            </a:pPr>
            <a:r>
              <a:rPr lang="en-US" sz="2400" u="sng" dirty="0" smtClean="0"/>
              <a:t>100  –     X – </a:t>
            </a:r>
            <a:r>
              <a:rPr lang="en-US" sz="2400" u="sng" dirty="0"/>
              <a:t>6Y </a:t>
            </a:r>
            <a:r>
              <a:rPr lang="en-US" sz="2400" u="sng" dirty="0" smtClean="0"/>
              <a:t>= 0</a:t>
            </a:r>
          </a:p>
          <a:p>
            <a:pPr marL="36576" indent="0" algn="just">
              <a:buNone/>
            </a:pPr>
            <a:r>
              <a:rPr lang="en-US" sz="2400" dirty="0" smtClean="0"/>
              <a:t>-380 + 23 X        = 0</a:t>
            </a:r>
          </a:p>
          <a:p>
            <a:pPr marL="36576" indent="0" algn="just">
              <a:buNone/>
            </a:pPr>
            <a:endParaRPr lang="en-US" sz="2400" dirty="0"/>
          </a:p>
          <a:p>
            <a:pPr marL="36576" indent="0" algn="just">
              <a:buNone/>
            </a:pPr>
            <a:r>
              <a:rPr lang="en-US" sz="2400" dirty="0" err="1" smtClean="0"/>
              <a:t>Sehingga</a:t>
            </a:r>
            <a:r>
              <a:rPr lang="en-US" sz="2400" dirty="0" smtClean="0"/>
              <a:t> X = 380/23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b="1" dirty="0" smtClean="0"/>
              <a:t>X = 16,52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07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Optimisasi</a:t>
            </a:r>
            <a:r>
              <a:rPr lang="en-US" dirty="0"/>
              <a:t> </a:t>
            </a:r>
            <a:r>
              <a:rPr lang="en-US" dirty="0" err="1"/>
              <a:t>Multivariat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Subtitusikan</a:t>
            </a:r>
            <a:r>
              <a:rPr lang="en-US" dirty="0" smtClean="0"/>
              <a:t> X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,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80 – 4(16,52) – Y = 0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80 – 66,08 = Y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Y = 13,92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Subtitusikan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Y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total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optimal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 algn="ctr">
              <a:buNone/>
            </a:pPr>
            <a:r>
              <a:rPr lang="el-GR" sz="2200" dirty="0"/>
              <a:t>π</a:t>
            </a:r>
            <a:r>
              <a:rPr lang="en-US" sz="2200" dirty="0"/>
              <a:t> = </a:t>
            </a:r>
            <a:r>
              <a:rPr lang="en-US" sz="2200" dirty="0" smtClean="0"/>
              <a:t>80(16,52) </a:t>
            </a:r>
            <a:r>
              <a:rPr lang="en-US" sz="2200" dirty="0"/>
              <a:t>– </a:t>
            </a:r>
            <a:r>
              <a:rPr lang="en-US" sz="2200" dirty="0" smtClean="0"/>
              <a:t>2(16,52)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/>
              <a:t>– </a:t>
            </a:r>
            <a:r>
              <a:rPr lang="en-US" sz="2200" dirty="0" smtClean="0"/>
              <a:t>(16,52)(13,92) </a:t>
            </a:r>
            <a:r>
              <a:rPr lang="en-US" sz="2200" dirty="0"/>
              <a:t>– </a:t>
            </a:r>
            <a:r>
              <a:rPr lang="en-US" sz="2200" dirty="0" smtClean="0"/>
              <a:t>3(13,92)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/>
              <a:t>+ </a:t>
            </a:r>
            <a:r>
              <a:rPr lang="en-US" sz="2200" dirty="0" smtClean="0"/>
              <a:t>100(13,92)</a:t>
            </a:r>
            <a:endParaRPr lang="en-US" sz="1800" dirty="0" smtClean="0"/>
          </a:p>
          <a:p>
            <a:pPr marL="36576" indent="0" algn="ctr">
              <a:buNone/>
            </a:pPr>
            <a:r>
              <a:rPr lang="el-GR" sz="3500" b="1" dirty="0"/>
              <a:t>π</a:t>
            </a:r>
            <a:r>
              <a:rPr lang="en-US" sz="3500" b="1" dirty="0"/>
              <a:t> </a:t>
            </a:r>
            <a:r>
              <a:rPr lang="en-US" sz="3500" b="1" dirty="0" smtClean="0"/>
              <a:t>= 1.356,52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826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en-US" dirty="0" err="1" smtClean="0"/>
              <a:t>Optimasi</a:t>
            </a:r>
            <a:r>
              <a:rPr lang="en-US" dirty="0" smtClean="0"/>
              <a:t> </a:t>
            </a:r>
            <a:r>
              <a:rPr lang="en-US" dirty="0" err="1" smtClean="0"/>
              <a:t>Terkendala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waktunya</a:t>
            </a:r>
            <a:r>
              <a:rPr lang="en-US" dirty="0" smtClean="0"/>
              <a:t>,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kendala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optimisasi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u="sng" dirty="0" err="1" smtClean="0"/>
              <a:t>kapasitas</a:t>
            </a:r>
            <a:r>
              <a:rPr lang="en-US" u="sng" dirty="0" smtClean="0"/>
              <a:t> </a:t>
            </a:r>
            <a:r>
              <a:rPr lang="en-US" u="sng" dirty="0" err="1" smtClean="0"/>
              <a:t>produksinya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u="sng" dirty="0" err="1" smtClean="0"/>
              <a:t>ketersediaan</a:t>
            </a:r>
            <a:r>
              <a:rPr lang="en-US" u="sng" dirty="0" smtClean="0"/>
              <a:t> </a:t>
            </a:r>
            <a:r>
              <a:rPr lang="en-US" u="sng" dirty="0" err="1" smtClean="0"/>
              <a:t>tenaga</a:t>
            </a:r>
            <a:r>
              <a:rPr lang="en-US" u="sng" dirty="0" smtClean="0"/>
              <a:t> </a:t>
            </a:r>
            <a:r>
              <a:rPr lang="en-US" u="sng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u="sng" dirty="0" err="1" smtClean="0"/>
              <a:t>bahan</a:t>
            </a:r>
            <a:r>
              <a:rPr lang="en-US" u="sng" dirty="0" smtClean="0"/>
              <a:t> </a:t>
            </a:r>
            <a:r>
              <a:rPr lang="en-US" u="sng" dirty="0" err="1" smtClean="0"/>
              <a:t>mentah</a:t>
            </a:r>
            <a:r>
              <a:rPr lang="en-US" u="sng" dirty="0" smtClean="0"/>
              <a:t> yang </a:t>
            </a:r>
            <a:r>
              <a:rPr lang="en-US" u="sng" dirty="0" err="1" smtClean="0"/>
              <a:t>penting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kendala</a:t>
            </a:r>
            <a:r>
              <a:rPr lang="en-US" dirty="0" smtClean="0"/>
              <a:t> </a:t>
            </a:r>
            <a:r>
              <a:rPr lang="en-US" u="sng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u="sng" dirty="0" err="1" smtClean="0"/>
              <a:t>lingkungan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649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en-US" dirty="0" err="1" smtClean="0"/>
              <a:t>Optimasi</a:t>
            </a:r>
            <a:r>
              <a:rPr lang="en-US" dirty="0" smtClean="0"/>
              <a:t> </a:t>
            </a:r>
            <a:r>
              <a:rPr lang="en-US" dirty="0" err="1" smtClean="0"/>
              <a:t>Terkendala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Masalah</a:t>
            </a:r>
            <a:r>
              <a:rPr lang="en-US" sz="3200" dirty="0" smtClean="0"/>
              <a:t> </a:t>
            </a:r>
            <a:r>
              <a:rPr lang="en-US" sz="3200" dirty="0" err="1"/>
              <a:t>Optimasi</a:t>
            </a:r>
            <a:r>
              <a:rPr lang="en-US" sz="3200" dirty="0"/>
              <a:t> </a:t>
            </a:r>
            <a:r>
              <a:rPr lang="en-US" sz="3200" dirty="0" err="1"/>
              <a:t>terkendala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dipecahkan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Optimasi</a:t>
            </a:r>
            <a:r>
              <a:rPr lang="en-US" sz="3200" dirty="0"/>
              <a:t> </a:t>
            </a:r>
            <a:r>
              <a:rPr lang="en-US" sz="3200" dirty="0" err="1"/>
              <a:t>Terkendala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Subtitusi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Optimasi</a:t>
            </a:r>
            <a:r>
              <a:rPr lang="en-US" sz="3200" dirty="0"/>
              <a:t> </a:t>
            </a:r>
            <a:r>
              <a:rPr lang="en-US" sz="3200" dirty="0" err="1"/>
              <a:t>Terkendala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</a:t>
            </a:r>
            <a:r>
              <a:rPr lang="en-US" sz="3200" dirty="0" err="1"/>
              <a:t>Pengali</a:t>
            </a:r>
            <a:r>
              <a:rPr lang="en-US" sz="3200" dirty="0"/>
              <a:t> Lagrange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/>
              <a:t>O</a:t>
            </a:r>
            <a:r>
              <a:rPr lang="en-US" sz="2800" b="1" dirty="0" err="1" smtClean="0"/>
              <a:t>ptimasi</a:t>
            </a:r>
            <a:r>
              <a:rPr lang="en-US" sz="2800" b="1" dirty="0" smtClean="0"/>
              <a:t> </a:t>
            </a:r>
            <a:r>
              <a:rPr lang="en-US" sz="2800" b="1" dirty="0" err="1"/>
              <a:t>T</a:t>
            </a:r>
            <a:r>
              <a:rPr lang="en-US" sz="2800" b="1" dirty="0" err="1" smtClean="0"/>
              <a:t>erkendala</a:t>
            </a:r>
            <a:r>
              <a:rPr lang="en-US" sz="2800" b="1" dirty="0" smtClean="0"/>
              <a:t> </a:t>
            </a:r>
            <a:r>
              <a:rPr lang="en-US" sz="2800" b="1" dirty="0" err="1"/>
              <a:t>D</a:t>
            </a:r>
            <a:r>
              <a:rPr lang="en-US" sz="2800" b="1" dirty="0" err="1" smtClean="0"/>
              <a:t>engan</a:t>
            </a:r>
            <a:r>
              <a:rPr lang="en-US" sz="2800" b="1" dirty="0" smtClean="0"/>
              <a:t> </a:t>
            </a:r>
            <a:r>
              <a:rPr lang="en-US" sz="2800" b="1" dirty="0" err="1"/>
              <a:t>S</a:t>
            </a:r>
            <a:r>
              <a:rPr lang="en-US" sz="2800" b="1" dirty="0" err="1" smtClean="0"/>
              <a:t>ubstitusi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pabriknya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TC </a:t>
            </a:r>
            <a:r>
              <a:rPr lang="en-US" dirty="0"/>
              <a:t>= 3X</a:t>
            </a:r>
            <a:r>
              <a:rPr lang="en-US" baseline="30000" dirty="0"/>
              <a:t>2</a:t>
            </a:r>
            <a:r>
              <a:rPr lang="en-US" dirty="0"/>
              <a:t> + 6Y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– XY</a:t>
            </a:r>
          </a:p>
          <a:p>
            <a:endParaRPr lang="en-US" dirty="0" smtClean="0"/>
          </a:p>
          <a:p>
            <a:r>
              <a:rPr lang="en-US" dirty="0" err="1" smtClean="0"/>
              <a:t>Diketahui</a:t>
            </a:r>
            <a:r>
              <a:rPr lang="en-US" dirty="0" smtClean="0"/>
              <a:t>: 	X = output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 smtClean="0"/>
          </a:p>
          <a:p>
            <a:pPr marL="36576" indent="0">
              <a:buNone/>
            </a:pPr>
            <a:r>
              <a:rPr lang="en-US" dirty="0"/>
              <a:t>		</a:t>
            </a:r>
            <a:r>
              <a:rPr lang="en-US" dirty="0" smtClean="0"/>
              <a:t>Y = </a:t>
            </a:r>
            <a:r>
              <a:rPr lang="en-US" dirty="0"/>
              <a:t>output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 smtClean="0"/>
              <a:t>kedua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Kendala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/>
              <a:t>total </a:t>
            </a:r>
            <a:r>
              <a:rPr lang="en-US" dirty="0" smtClean="0"/>
              <a:t>(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Y)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/>
              <a:t>sebesar</a:t>
            </a:r>
            <a:r>
              <a:rPr lang="en-US" dirty="0"/>
              <a:t> 20 </a:t>
            </a:r>
            <a:r>
              <a:rPr lang="en-US" dirty="0" smtClean="0"/>
              <a:t>unit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X + Y = </a:t>
            </a:r>
            <a:r>
              <a:rPr lang="en-US" dirty="0" smtClean="0"/>
              <a:t>20</a:t>
            </a:r>
          </a:p>
          <a:p>
            <a:endParaRPr lang="en-US" dirty="0" smtClean="0"/>
          </a:p>
          <a:p>
            <a:r>
              <a:rPr lang="en-US" dirty="0" err="1" smtClean="0"/>
              <a:t>Ditanya</a:t>
            </a:r>
            <a:r>
              <a:rPr lang="en-US" dirty="0" smtClean="0"/>
              <a:t>: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Y </a:t>
            </a:r>
            <a:r>
              <a:rPr lang="en-US" dirty="0" err="1" smtClean="0"/>
              <a:t>supaya</a:t>
            </a:r>
            <a:r>
              <a:rPr lang="en-US" dirty="0" smtClean="0"/>
              <a:t> minimum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produksinya</a:t>
            </a:r>
            <a:r>
              <a:rPr lang="en-US" dirty="0" smtClean="0"/>
              <a:t>? Dan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produksinya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72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/>
              <a:t>O</a:t>
            </a:r>
            <a:r>
              <a:rPr lang="en-US" sz="2800" b="1" dirty="0" err="1" smtClean="0"/>
              <a:t>ptimasi</a:t>
            </a:r>
            <a:r>
              <a:rPr lang="en-US" sz="2800" b="1" dirty="0" smtClean="0"/>
              <a:t> </a:t>
            </a:r>
            <a:r>
              <a:rPr lang="en-US" sz="2800" b="1" dirty="0" err="1"/>
              <a:t>T</a:t>
            </a:r>
            <a:r>
              <a:rPr lang="en-US" sz="2800" b="1" dirty="0" err="1" smtClean="0"/>
              <a:t>erkendala</a:t>
            </a:r>
            <a:r>
              <a:rPr lang="en-US" sz="2800" b="1" dirty="0" smtClean="0"/>
              <a:t> </a:t>
            </a:r>
            <a:r>
              <a:rPr lang="en-US" sz="2800" b="1" dirty="0" err="1"/>
              <a:t>D</a:t>
            </a:r>
            <a:r>
              <a:rPr lang="en-US" sz="2800" b="1" dirty="0" err="1" smtClean="0"/>
              <a:t>engan</a:t>
            </a:r>
            <a:r>
              <a:rPr lang="en-US" sz="2800" b="1" dirty="0" smtClean="0"/>
              <a:t> </a:t>
            </a:r>
            <a:r>
              <a:rPr lang="en-US" sz="2800" b="1" dirty="0" err="1"/>
              <a:t>S</a:t>
            </a:r>
            <a:r>
              <a:rPr lang="en-US" sz="2800" b="1" dirty="0" err="1" smtClean="0"/>
              <a:t>ubstitusi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TC = 3(20 – Y)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/>
              <a:t>+ 6Y</a:t>
            </a:r>
            <a:r>
              <a:rPr lang="en-US" sz="1800" baseline="30000" dirty="0"/>
              <a:t>2</a:t>
            </a:r>
            <a:r>
              <a:rPr lang="en-US" sz="1800" dirty="0"/>
              <a:t> – </a:t>
            </a:r>
            <a:r>
              <a:rPr lang="en-US" sz="1800" dirty="0" smtClean="0"/>
              <a:t>(20 – Y)Y</a:t>
            </a:r>
          </a:p>
          <a:p>
            <a:r>
              <a:rPr lang="en-US" sz="1800" dirty="0" smtClean="0"/>
              <a:t>TC = 3(400 – 40 Y + Y</a:t>
            </a:r>
            <a:r>
              <a:rPr lang="en-US" sz="1800" baseline="30000" dirty="0"/>
              <a:t>2</a:t>
            </a:r>
            <a:r>
              <a:rPr lang="en-US" sz="1800" dirty="0" smtClean="0"/>
              <a:t>) + 6Y</a:t>
            </a:r>
            <a:r>
              <a:rPr lang="en-US" sz="1800" baseline="30000" dirty="0"/>
              <a:t>2</a:t>
            </a:r>
            <a:r>
              <a:rPr lang="en-US" sz="1800" dirty="0" smtClean="0"/>
              <a:t> – 20Y + Y</a:t>
            </a:r>
            <a:r>
              <a:rPr lang="en-US" sz="1800" baseline="30000" dirty="0"/>
              <a:t>2</a:t>
            </a:r>
            <a:endParaRPr lang="en-US" sz="1800" dirty="0" smtClean="0"/>
          </a:p>
          <a:p>
            <a:r>
              <a:rPr lang="en-US" sz="1800" dirty="0" smtClean="0"/>
              <a:t>TC = 1200 – 120Y + 3Y</a:t>
            </a:r>
            <a:r>
              <a:rPr lang="en-US" sz="1800" baseline="30000" dirty="0"/>
              <a:t>2</a:t>
            </a:r>
            <a:r>
              <a:rPr lang="en-US" sz="1800" dirty="0" smtClean="0"/>
              <a:t> + 6Y</a:t>
            </a:r>
            <a:r>
              <a:rPr lang="en-US" sz="1800" baseline="30000" dirty="0"/>
              <a:t>2</a:t>
            </a:r>
            <a:r>
              <a:rPr lang="en-US" sz="1800" dirty="0" smtClean="0"/>
              <a:t> – 20Y + Y</a:t>
            </a:r>
            <a:r>
              <a:rPr lang="en-US" sz="1800" baseline="30000" dirty="0"/>
              <a:t>2</a:t>
            </a:r>
            <a:endParaRPr lang="en-US" sz="1800" dirty="0" smtClean="0"/>
          </a:p>
          <a:p>
            <a:r>
              <a:rPr lang="en-US" sz="1800" dirty="0" smtClean="0"/>
              <a:t>TC = 1200 – 140Y + 10Y</a:t>
            </a:r>
            <a:r>
              <a:rPr lang="en-US" sz="1800" baseline="30000" dirty="0"/>
              <a:t>2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Turunan</a:t>
            </a:r>
            <a:r>
              <a:rPr lang="en-US" sz="1800" dirty="0" smtClean="0"/>
              <a:t> </a:t>
            </a:r>
            <a:r>
              <a:rPr lang="en-US" sz="1800" dirty="0" err="1" smtClean="0"/>
              <a:t>pertama</a:t>
            </a:r>
            <a:r>
              <a:rPr lang="en-US" sz="1800" dirty="0" smtClean="0"/>
              <a:t> (total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marjinal</a:t>
            </a:r>
            <a:r>
              <a:rPr lang="en-US" sz="1800" dirty="0" smtClean="0"/>
              <a:t>)</a:t>
            </a:r>
          </a:p>
          <a:p>
            <a:pPr marL="36576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 -140 + 20Y = 0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20Y = 140  </a:t>
            </a:r>
            <a:r>
              <a:rPr lang="en-US" sz="1800" b="1" dirty="0" smtClean="0">
                <a:sym typeface="Wingdings" panose="05000000000000000000" pitchFamily="2" charset="2"/>
              </a:rPr>
              <a:t>Y = 7</a:t>
            </a:r>
          </a:p>
          <a:p>
            <a:r>
              <a:rPr lang="en-US" sz="1800" dirty="0" err="1" smtClean="0">
                <a:sym typeface="Wingdings" panose="05000000000000000000" pitchFamily="2" charset="2"/>
              </a:rPr>
              <a:t>Subtitusikan</a:t>
            </a:r>
            <a:r>
              <a:rPr lang="en-US" sz="1800" dirty="0" smtClean="0">
                <a:sym typeface="Wingdings" panose="05000000000000000000" pitchFamily="2" charset="2"/>
              </a:rPr>
              <a:t> Y </a:t>
            </a:r>
            <a:r>
              <a:rPr lang="en-US" sz="1800" dirty="0" err="1" smtClean="0">
                <a:sym typeface="Wingdings" panose="05000000000000000000" pitchFamily="2" charset="2"/>
              </a:rPr>
              <a:t>ke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dalam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persamaan</a:t>
            </a:r>
            <a:r>
              <a:rPr lang="en-US" sz="1800" dirty="0" smtClean="0">
                <a:sym typeface="Wingdings" panose="05000000000000000000" pitchFamily="2" charset="2"/>
              </a:rPr>
              <a:t> ‘</a:t>
            </a:r>
            <a:r>
              <a:rPr lang="en-US" sz="1800" dirty="0" err="1" smtClean="0">
                <a:sym typeface="Wingdings" panose="05000000000000000000" pitchFamily="2" charset="2"/>
              </a:rPr>
              <a:t>kendala</a:t>
            </a:r>
            <a:r>
              <a:rPr lang="en-US" sz="1800" dirty="0" smtClean="0">
                <a:sym typeface="Wingdings" panose="05000000000000000000" pitchFamily="2" charset="2"/>
              </a:rPr>
              <a:t>’</a:t>
            </a:r>
          </a:p>
          <a:p>
            <a:pPr marL="36576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 X + 7 = 20  </a:t>
            </a:r>
            <a:r>
              <a:rPr lang="en-US" sz="1800" b="1" dirty="0" smtClean="0">
                <a:sym typeface="Wingdings" panose="05000000000000000000" pitchFamily="2" charset="2"/>
              </a:rPr>
              <a:t>X = 13</a:t>
            </a:r>
          </a:p>
          <a:p>
            <a:endParaRPr lang="en-US" sz="1800" b="1" dirty="0">
              <a:sym typeface="Wingdings" panose="05000000000000000000" pitchFamily="2" charset="2"/>
            </a:endParaRPr>
          </a:p>
          <a:p>
            <a:r>
              <a:rPr lang="en-US" sz="1800" dirty="0" err="1" smtClean="0">
                <a:sym typeface="Wingdings" panose="05000000000000000000" pitchFamily="2" charset="2"/>
              </a:rPr>
              <a:t>Terakhir</a:t>
            </a:r>
            <a:r>
              <a:rPr lang="en-US" sz="1800" dirty="0" smtClean="0">
                <a:sym typeface="Wingdings" panose="05000000000000000000" pitchFamily="2" charset="2"/>
              </a:rPr>
              <a:t>, </a:t>
            </a:r>
            <a:r>
              <a:rPr lang="en-US" sz="1800" dirty="0" err="1" smtClean="0">
                <a:sym typeface="Wingdings" panose="05000000000000000000" pitchFamily="2" charset="2"/>
              </a:rPr>
              <a:t>substitusikan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lah</a:t>
            </a:r>
            <a:r>
              <a:rPr lang="en-US" sz="1800" dirty="0" smtClean="0">
                <a:sym typeface="Wingdings" panose="05000000000000000000" pitchFamily="2" charset="2"/>
              </a:rPr>
              <a:t> X </a:t>
            </a:r>
            <a:r>
              <a:rPr lang="en-US" sz="1800" dirty="0" err="1" smtClean="0">
                <a:sym typeface="Wingdings" panose="05000000000000000000" pitchFamily="2" charset="2"/>
              </a:rPr>
              <a:t>dan</a:t>
            </a:r>
            <a:r>
              <a:rPr lang="en-US" sz="1800" dirty="0" smtClean="0">
                <a:sym typeface="Wingdings" panose="05000000000000000000" pitchFamily="2" charset="2"/>
              </a:rPr>
              <a:t> Y yang paling optimal </a:t>
            </a:r>
            <a:r>
              <a:rPr lang="en-US" sz="1800" dirty="0" err="1" smtClean="0">
                <a:sym typeface="Wingdings" panose="05000000000000000000" pitchFamily="2" charset="2"/>
              </a:rPr>
              <a:t>supaya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biaya</a:t>
            </a:r>
            <a:r>
              <a:rPr lang="en-US" sz="1800" dirty="0" smtClean="0">
                <a:sym typeface="Wingdings" panose="05000000000000000000" pitchFamily="2" charset="2"/>
              </a:rPr>
              <a:t> minimum </a:t>
            </a:r>
            <a:r>
              <a:rPr lang="en-US" sz="1800" dirty="0" err="1" smtClean="0">
                <a:sym typeface="Wingdings" panose="05000000000000000000" pitchFamily="2" charset="2"/>
              </a:rPr>
              <a:t>ini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ke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dalam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persamaan</a:t>
            </a:r>
            <a:r>
              <a:rPr lang="en-US" sz="1800" dirty="0" smtClean="0">
                <a:sym typeface="Wingdings" panose="05000000000000000000" pitchFamily="2" charset="2"/>
              </a:rPr>
              <a:t> TC yang paling </a:t>
            </a:r>
            <a:r>
              <a:rPr lang="en-US" sz="1800" dirty="0" err="1" smtClean="0">
                <a:sym typeface="Wingdings" panose="05000000000000000000" pitchFamily="2" charset="2"/>
              </a:rPr>
              <a:t>awal</a:t>
            </a:r>
            <a:r>
              <a:rPr lang="en-US" sz="1800" dirty="0" smtClean="0">
                <a:sym typeface="Wingdings" panose="05000000000000000000" pitchFamily="2" charset="2"/>
              </a:rPr>
              <a:t> (</a:t>
            </a:r>
            <a:r>
              <a:rPr lang="en-US" sz="1800" dirty="0" err="1" smtClean="0">
                <a:sym typeface="Wingdings" panose="05000000000000000000" pitchFamily="2" charset="2"/>
              </a:rPr>
              <a:t>belum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diturunkan</a:t>
            </a:r>
            <a:r>
              <a:rPr lang="en-US" sz="1800" dirty="0" smtClean="0">
                <a:sym typeface="Wingdings" panose="05000000000000000000" pitchFamily="2" charset="2"/>
              </a:rPr>
              <a:t>)</a:t>
            </a:r>
          </a:p>
          <a:p>
            <a:pPr marL="36576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	TC = </a:t>
            </a:r>
            <a:r>
              <a:rPr lang="en-US" sz="1800" dirty="0" smtClean="0"/>
              <a:t>3(13)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/>
              <a:t>+ </a:t>
            </a:r>
            <a:r>
              <a:rPr lang="en-US" sz="1800" dirty="0" smtClean="0"/>
              <a:t>6(7)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800" dirty="0" smtClean="0"/>
              <a:t>(13)(7)</a:t>
            </a:r>
          </a:p>
          <a:p>
            <a:pPr marL="36576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	TC = 507 + 294 – 91</a:t>
            </a:r>
          </a:p>
          <a:p>
            <a:pPr marL="36576" indent="0">
              <a:buNone/>
            </a:pPr>
            <a:r>
              <a:rPr lang="en-US" sz="1800" b="1" dirty="0" smtClean="0">
                <a:sym typeface="Wingdings" panose="05000000000000000000" pitchFamily="2" charset="2"/>
              </a:rPr>
              <a:t>	TC = 710</a:t>
            </a:r>
          </a:p>
        </p:txBody>
      </p:sp>
    </p:spTree>
    <p:extLst>
      <p:ext uri="{BB962C8B-B14F-4D97-AF65-F5344CB8AC3E}">
        <p14:creationId xmlns:p14="http://schemas.microsoft.com/office/powerpoint/2010/main" val="5015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Optimasi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Terkendala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Pengali</a:t>
            </a:r>
            <a:r>
              <a:rPr lang="en-US" sz="2800" b="1" dirty="0" smtClean="0"/>
              <a:t> Lagrange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y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produksinya</a:t>
            </a:r>
            <a:r>
              <a:rPr lang="en-US" dirty="0" smtClean="0"/>
              <a:t>:</a:t>
            </a:r>
          </a:p>
          <a:p>
            <a:pPr marL="36576" indent="0">
              <a:buNone/>
            </a:pPr>
            <a:r>
              <a:rPr lang="en-US" dirty="0" smtClean="0"/>
              <a:t>	P(</a:t>
            </a:r>
            <a:r>
              <a:rPr lang="en-US" dirty="0" err="1" smtClean="0"/>
              <a:t>x,y</a:t>
            </a:r>
            <a:r>
              <a:rPr lang="en-US" dirty="0" smtClean="0"/>
              <a:t>) = x</a:t>
            </a:r>
            <a:r>
              <a:rPr lang="en-US" sz="3200" baseline="30000" dirty="0"/>
              <a:t>2</a:t>
            </a:r>
            <a:r>
              <a:rPr lang="en-US" dirty="0" smtClean="0"/>
              <a:t> + 2y</a:t>
            </a:r>
            <a:r>
              <a:rPr lang="en-US" sz="3200" baseline="30000" dirty="0"/>
              <a:t>2</a:t>
            </a:r>
            <a:r>
              <a:rPr lang="en-US" dirty="0" smtClean="0"/>
              <a:t> - </a:t>
            </a:r>
            <a:r>
              <a:rPr lang="en-US" dirty="0" err="1" smtClean="0"/>
              <a:t>xy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meminimumkan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y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8 </a:t>
            </a:r>
            <a:r>
              <a:rPr lang="en-US" dirty="0" err="1" smtClean="0"/>
              <a:t>buah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Kendala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x + y =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Optimasi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Terkendala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Pengali</a:t>
            </a:r>
            <a:r>
              <a:rPr lang="en-US" sz="2800" b="1" dirty="0" smtClean="0"/>
              <a:t> Lagrange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Lagrange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L (</a:t>
            </a:r>
            <a:r>
              <a:rPr lang="en-US" dirty="0" err="1" smtClean="0"/>
              <a:t>x,y</a:t>
            </a:r>
            <a:r>
              <a:rPr lang="en-US" dirty="0" smtClean="0"/>
              <a:t>,</a:t>
            </a:r>
            <a:r>
              <a:rPr lang="el-GR" dirty="0" smtClean="0"/>
              <a:t>λ</a:t>
            </a:r>
            <a:r>
              <a:rPr lang="en-US" dirty="0" smtClean="0"/>
              <a:t>) = </a:t>
            </a:r>
            <a:r>
              <a:rPr lang="en-US" dirty="0"/>
              <a:t>x</a:t>
            </a:r>
            <a:r>
              <a:rPr lang="en-US" sz="3200" baseline="30000" dirty="0"/>
              <a:t>2</a:t>
            </a:r>
            <a:r>
              <a:rPr lang="en-US" dirty="0"/>
              <a:t> + 2y</a:t>
            </a:r>
            <a:r>
              <a:rPr lang="en-US" sz="3200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xy</a:t>
            </a:r>
            <a:r>
              <a:rPr lang="en-US" dirty="0" smtClean="0"/>
              <a:t> + </a:t>
            </a:r>
            <a:r>
              <a:rPr lang="el-GR" dirty="0"/>
              <a:t>λ</a:t>
            </a:r>
            <a:r>
              <a:rPr lang="en-US" dirty="0" smtClean="0"/>
              <a:t>(x + y – 8)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3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ekstrim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:</a:t>
            </a:r>
          </a:p>
          <a:p>
            <a:pPr marL="36576" indent="0">
              <a:buNone/>
            </a:pPr>
            <a:r>
              <a:rPr lang="en-US" dirty="0" smtClean="0"/>
              <a:t>(1) </a:t>
            </a:r>
            <a:r>
              <a:rPr lang="en-US" dirty="0" err="1" smtClean="0"/>
              <a:t>dL</a:t>
            </a:r>
            <a:r>
              <a:rPr lang="en-US" dirty="0" smtClean="0"/>
              <a:t>/dx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2x – y + </a:t>
            </a:r>
            <a:r>
              <a:rPr lang="el-GR" dirty="0" smtClean="0"/>
              <a:t>λ</a:t>
            </a:r>
            <a:r>
              <a:rPr lang="en-US" dirty="0" smtClean="0"/>
              <a:t> = 0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/>
              <a:t>2x – y </a:t>
            </a:r>
            <a:r>
              <a:rPr lang="en-US" b="1" dirty="0" smtClean="0"/>
              <a:t>= -</a:t>
            </a:r>
            <a:r>
              <a:rPr lang="el-GR" b="1" dirty="0" smtClean="0"/>
              <a:t>λ</a:t>
            </a:r>
            <a:r>
              <a:rPr lang="en-US" b="1" dirty="0" smtClean="0"/>
              <a:t> </a:t>
            </a:r>
          </a:p>
          <a:p>
            <a:pPr marL="36576" indent="0">
              <a:buNone/>
            </a:pPr>
            <a:r>
              <a:rPr lang="en-US" dirty="0" smtClean="0"/>
              <a:t>(2) </a:t>
            </a:r>
            <a:r>
              <a:rPr lang="en-US" dirty="0" err="1" smtClean="0"/>
              <a:t>dL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4y – x + </a:t>
            </a:r>
            <a:r>
              <a:rPr lang="el-GR" dirty="0" smtClean="0"/>
              <a:t>λ</a:t>
            </a:r>
            <a:r>
              <a:rPr lang="en-US" dirty="0" smtClean="0"/>
              <a:t> = 0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4</a:t>
            </a:r>
            <a:r>
              <a:rPr lang="en-US" b="1" dirty="0">
                <a:sym typeface="Wingdings" panose="05000000000000000000" pitchFamily="2" charset="2"/>
              </a:rPr>
              <a:t>y</a:t>
            </a:r>
            <a:r>
              <a:rPr lang="en-US" b="1" dirty="0" smtClean="0"/>
              <a:t> </a:t>
            </a:r>
            <a:r>
              <a:rPr lang="en-US" b="1" dirty="0"/>
              <a:t>– </a:t>
            </a:r>
            <a:r>
              <a:rPr lang="en-US" b="1" dirty="0" smtClean="0"/>
              <a:t>x </a:t>
            </a:r>
            <a:r>
              <a:rPr lang="en-US" b="1" dirty="0"/>
              <a:t>= -</a:t>
            </a:r>
            <a:r>
              <a:rPr lang="el-GR" b="1" dirty="0"/>
              <a:t>λ</a:t>
            </a:r>
            <a:endParaRPr lang="en-US" b="1" dirty="0" smtClean="0"/>
          </a:p>
          <a:p>
            <a:pPr marL="36576" indent="0">
              <a:buNone/>
            </a:pPr>
            <a:r>
              <a:rPr lang="en-US" dirty="0" smtClean="0"/>
              <a:t>(3) </a:t>
            </a:r>
            <a:r>
              <a:rPr lang="en-US" dirty="0" err="1" smtClean="0"/>
              <a:t>dL</a:t>
            </a:r>
            <a:r>
              <a:rPr lang="en-US" dirty="0" smtClean="0"/>
              <a:t>/d</a:t>
            </a:r>
            <a:r>
              <a:rPr lang="el-GR" dirty="0" smtClean="0"/>
              <a:t>λ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x + y – 8 = 0  x + y = 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/>
              <a:t>Contoh</a:t>
            </a:r>
            <a:r>
              <a:rPr lang="en-US" sz="2800" b="1" dirty="0"/>
              <a:t> </a:t>
            </a:r>
            <a:r>
              <a:rPr lang="en-US" sz="2800" b="1" dirty="0" err="1"/>
              <a:t>Optimasi</a:t>
            </a:r>
            <a:r>
              <a:rPr lang="en-US" sz="2800" b="1" dirty="0"/>
              <a:t> </a:t>
            </a:r>
            <a:r>
              <a:rPr lang="en-US" sz="2800" b="1" dirty="0" err="1"/>
              <a:t>Terkendala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Pengali</a:t>
            </a:r>
            <a:r>
              <a:rPr lang="en-US" sz="2800" b="1" dirty="0"/>
              <a:t> Lagrange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029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Dari </a:t>
                </a:r>
                <a:r>
                  <a:rPr lang="en-US" dirty="0" err="1" smtClean="0"/>
                  <a:t>persamaan</a:t>
                </a:r>
                <a:r>
                  <a:rPr lang="en-US" dirty="0" smtClean="0"/>
                  <a:t> (1)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(2) </a:t>
                </a:r>
                <a:r>
                  <a:rPr lang="en-US" dirty="0" err="1" smtClean="0"/>
                  <a:t>kita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tahu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–</a:t>
                </a:r>
                <a:r>
                  <a:rPr lang="el-GR" b="1" dirty="0" smtClean="0"/>
                  <a:t>λ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di </a:t>
                </a:r>
                <a:r>
                  <a:rPr lang="en-US" dirty="0" err="1" smtClean="0"/>
                  <a:t>sana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bisa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dicari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menggunakan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persamaan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berbeda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itu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artinya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hakikat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persamaan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itu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b="1" dirty="0" err="1" smtClean="0"/>
                  <a:t>sama</a:t>
                </a:r>
                <a:r>
                  <a:rPr lang="en-US" b="1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err="1" smtClean="0"/>
                  <a:t>Maka</a:t>
                </a:r>
                <a:r>
                  <a:rPr lang="en-US" dirty="0" smtClean="0"/>
                  <a:t>,</a:t>
                </a:r>
              </a:p>
              <a:p>
                <a:pPr marL="36576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2x – y = 4y – x </a:t>
                </a:r>
                <a:r>
                  <a:rPr lang="en-US" dirty="0" err="1" smtClean="0"/>
                  <a:t>atau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Subtitusikan</a:t>
                </a:r>
                <a:r>
                  <a:rPr lang="en-US" dirty="0" smtClean="0"/>
                  <a:t> y </a:t>
                </a:r>
                <a:r>
                  <a:rPr lang="en-US" dirty="0" err="1" smtClean="0"/>
                  <a:t>tersebut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persamaan</a:t>
                </a:r>
                <a:r>
                  <a:rPr lang="en-US" dirty="0" smtClean="0"/>
                  <a:t> (3) </a:t>
                </a:r>
                <a:r>
                  <a:rPr lang="en-US" dirty="0" err="1" smtClean="0"/>
                  <a:t>sehingga</a:t>
                </a:r>
                <a:r>
                  <a:rPr lang="en-US" dirty="0" smtClean="0"/>
                  <a:t>,</a:t>
                </a:r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err="1" smtClean="0">
                    <a:sym typeface="Wingdings" panose="05000000000000000000" pitchFamily="2" charset="2"/>
                  </a:rPr>
                  <a:t>Jadi</a:t>
                </a:r>
                <a:r>
                  <a:rPr lang="en-US" dirty="0" smtClean="0">
                    <a:sym typeface="Wingdings" panose="05000000000000000000" pitchFamily="2" charset="2"/>
                  </a:rPr>
                  <a:t> x = 5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dan</a:t>
                </a:r>
                <a:r>
                  <a:rPr lang="en-US" dirty="0" smtClean="0">
                    <a:sym typeface="Wingdings" panose="05000000000000000000" pitchFamily="2" charset="2"/>
                  </a:rPr>
                  <a:t> y = 3,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sehingga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biaya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produksi</a:t>
                </a:r>
                <a:r>
                  <a:rPr lang="en-US" dirty="0" smtClean="0">
                    <a:sym typeface="Wingdings" panose="05000000000000000000" pitchFamily="2" charset="2"/>
                  </a:rPr>
                  <a:t> yang paling minimum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adalah</a:t>
                </a:r>
                <a:r>
                  <a:rPr lang="en-US" dirty="0" smtClean="0">
                    <a:sym typeface="Wingdings" panose="05000000000000000000" pitchFamily="2" charset="2"/>
                  </a:rPr>
                  <a:t>,</a:t>
                </a:r>
              </a:p>
              <a:p>
                <a:pPr marL="36576" indent="0">
                  <a:buNone/>
                </a:pPr>
                <a:endParaRPr lang="en-US" dirty="0" smtClean="0"/>
              </a:p>
              <a:p>
                <a:pPr marL="36576" indent="0" algn="ctr">
                  <a:buNone/>
                </a:pPr>
                <a:r>
                  <a:rPr lang="en-US" dirty="0" smtClean="0"/>
                  <a:t>P(</a:t>
                </a:r>
                <a:r>
                  <a:rPr lang="en-US" dirty="0" err="1" smtClean="0"/>
                  <a:t>x,y</a:t>
                </a:r>
                <a:r>
                  <a:rPr lang="en-US" dirty="0"/>
                  <a:t>) = </a:t>
                </a:r>
                <a:r>
                  <a:rPr lang="en-US" dirty="0" smtClean="0"/>
                  <a:t>(5)</a:t>
                </a:r>
                <a:r>
                  <a:rPr lang="en-US" sz="3200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:r>
                  <a:rPr lang="en-US" dirty="0" smtClean="0"/>
                  <a:t>2(3)</a:t>
                </a:r>
                <a:r>
                  <a:rPr lang="en-US" sz="3200" baseline="30000" dirty="0" smtClean="0"/>
                  <a:t>2</a:t>
                </a:r>
                <a:r>
                  <a:rPr lang="en-US" dirty="0" smtClean="0"/>
                  <a:t> – (5)(3) = </a:t>
                </a:r>
                <a:r>
                  <a:rPr lang="en-US" b="1" dirty="0" smtClean="0"/>
                  <a:t>28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029200"/>
              </a:xfrm>
              <a:blipFill rotWithShape="1">
                <a:blip r:embed="rId2"/>
                <a:stretch>
                  <a:fillRect t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7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Manajerial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peralatan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pengambilan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maksudnya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yang </a:t>
            </a:r>
            <a:r>
              <a:rPr lang="en-US" sz="2800" dirty="0" err="1"/>
              <a:t>efisien</a:t>
            </a:r>
            <a:r>
              <a:rPr lang="en-US" sz="2800" dirty="0" smtClean="0"/>
              <a:t>”</a:t>
            </a:r>
          </a:p>
          <a:p>
            <a:r>
              <a:rPr lang="en-US" sz="2800" b="1" dirty="0" err="1"/>
              <a:t>Tujuan</a:t>
            </a:r>
            <a:r>
              <a:rPr lang="en-US" sz="2800" b="1" dirty="0"/>
              <a:t>:</a:t>
            </a:r>
            <a:r>
              <a:rPr lang="en-US" sz="2800" dirty="0"/>
              <a:t>  </a:t>
            </a:r>
            <a:r>
              <a:rPr lang="en-US" sz="2800" dirty="0" err="1"/>
              <a:t>Maksimisasi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/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meminimumkan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kendala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endParaRPr lang="id-ID" sz="2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72066" y="49440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b="1" dirty="0" smtClean="0">
                <a:latin typeface="Cambria" pitchFamily="18" charset="0"/>
              </a:rPr>
              <a:t>Memberikan altenatif pemecahan (solusi) terbaik bagi masalah yang dihadapi.</a:t>
            </a:r>
          </a:p>
        </p:txBody>
      </p:sp>
      <p:sp>
        <p:nvSpPr>
          <p:cNvPr id="5" name="Down Arrow 4"/>
          <p:cNvSpPr/>
          <p:nvPr/>
        </p:nvSpPr>
        <p:spPr>
          <a:xfrm>
            <a:off x="3786182" y="5029200"/>
            <a:ext cx="121444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3286116" y="5879068"/>
            <a:ext cx="232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TEKNIK OPTIMASI 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6260068"/>
            <a:ext cx="825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memaksimumkan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meminimumkan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303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MANDIRI 2.2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/>
              <a:t>1)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  <a:p>
            <a:pPr marL="36576" indent="0">
              <a:buNone/>
            </a:pPr>
            <a:r>
              <a:rPr lang="en-US" dirty="0"/>
              <a:t>    P = </a:t>
            </a:r>
            <a:r>
              <a:rPr lang="en-US" dirty="0" smtClean="0"/>
              <a:t>5500 </a:t>
            </a:r>
            <a:r>
              <a:rPr lang="en-US" dirty="0"/>
              <a:t>– </a:t>
            </a:r>
            <a:r>
              <a:rPr lang="en-US" dirty="0" smtClean="0"/>
              <a:t>2Q </a:t>
            </a:r>
            <a:r>
              <a:rPr lang="en-US" dirty="0" err="1"/>
              <a:t>dan</a:t>
            </a:r>
            <a:r>
              <a:rPr lang="en-US" dirty="0"/>
              <a:t> TC = </a:t>
            </a:r>
            <a:r>
              <a:rPr lang="en-US" dirty="0" smtClean="0"/>
              <a:t>45000 </a:t>
            </a:r>
            <a:r>
              <a:rPr lang="en-US" dirty="0"/>
              <a:t>+ </a:t>
            </a:r>
            <a:r>
              <a:rPr lang="en-US" dirty="0" smtClean="0"/>
              <a:t>75.Q</a:t>
            </a:r>
            <a:endParaRPr lang="en-US" dirty="0"/>
          </a:p>
          <a:p>
            <a:pPr marL="463550" indent="0">
              <a:buNone/>
            </a:pPr>
            <a:r>
              <a:rPr lang="en-US" dirty="0" err="1" smtClean="0"/>
              <a:t>Tentukan</a:t>
            </a:r>
            <a:r>
              <a:rPr lang="en-US" dirty="0" smtClean="0"/>
              <a:t> Q</a:t>
            </a:r>
            <a:r>
              <a:rPr lang="en-US" dirty="0"/>
              <a:t>, P,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l-GR" dirty="0"/>
              <a:t>π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output yang </a:t>
            </a:r>
            <a:r>
              <a:rPr lang="en-US" dirty="0" err="1"/>
              <a:t>memaksimalkan</a:t>
            </a:r>
            <a:r>
              <a:rPr lang="en-US" dirty="0"/>
              <a:t> TR </a:t>
            </a:r>
            <a:r>
              <a:rPr lang="en-US" dirty="0" smtClean="0"/>
              <a:t>&amp; </a:t>
            </a:r>
            <a:r>
              <a:rPr lang="el-GR" dirty="0" smtClean="0"/>
              <a:t>π</a:t>
            </a:r>
            <a:r>
              <a:rPr lang="en-US" dirty="0" smtClean="0"/>
              <a:t> !</a:t>
            </a:r>
            <a:endParaRPr lang="en-US" dirty="0"/>
          </a:p>
          <a:p>
            <a:pPr marL="457200" indent="-420688">
              <a:buNone/>
            </a:pPr>
            <a:r>
              <a:rPr lang="en-US" dirty="0" smtClean="0"/>
              <a:t>2)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total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total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515938" indent="0">
              <a:buNone/>
            </a:pPr>
            <a:r>
              <a:rPr lang="en-US" sz="2400" dirty="0" smtClean="0"/>
              <a:t>TR = 50Q – 2Q </a:t>
            </a:r>
            <a:r>
              <a:rPr lang="en-US" sz="2400" dirty="0" err="1" smtClean="0"/>
              <a:t>dan</a:t>
            </a:r>
            <a:r>
              <a:rPr lang="en-US" sz="2400" dirty="0" smtClean="0"/>
              <a:t> TC = 130 + 7Q – 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+ 0,04Q</a:t>
            </a:r>
            <a:r>
              <a:rPr lang="en-US" sz="2400" baseline="30000" dirty="0" smtClean="0"/>
              <a:t>3</a:t>
            </a:r>
            <a:endParaRPr lang="en-US" sz="2000" baseline="30000" dirty="0" smtClean="0"/>
          </a:p>
          <a:p>
            <a:pPr marL="515938" indent="0">
              <a:buNone/>
            </a:pPr>
            <a:r>
              <a:rPr lang="en-US" sz="2800" dirty="0" err="1" smtClean="0"/>
              <a:t>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maksimum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minimum Q-</a:t>
            </a:r>
            <a:r>
              <a:rPr lang="en-US" sz="2800" dirty="0" err="1" smtClean="0"/>
              <a:t>nya</a:t>
            </a:r>
            <a:r>
              <a:rPr lang="en-US" sz="28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4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 MANDIRI 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5938" indent="-479425">
              <a:buNone/>
            </a:pPr>
            <a:r>
              <a:rPr lang="en-US" dirty="0" smtClean="0"/>
              <a:t>3)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laba</a:t>
            </a:r>
            <a:r>
              <a:rPr lang="en-US" dirty="0"/>
              <a:t> total (</a:t>
            </a:r>
            <a:r>
              <a:rPr lang="el-GR" dirty="0"/>
              <a:t>π</a:t>
            </a:r>
            <a:r>
              <a:rPr lang="en-US" dirty="0"/>
              <a:t>) </a:t>
            </a:r>
            <a:r>
              <a:rPr lang="en-US" dirty="0" smtClean="0"/>
              <a:t>PT </a:t>
            </a:r>
            <a:r>
              <a:rPr lang="en-US" dirty="0" err="1" smtClean="0"/>
              <a:t>Cemerlang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2 </a:t>
            </a:r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</a:t>
            </a:r>
            <a:r>
              <a:rPr lang="en-US" dirty="0" err="1" smtClean="0"/>
              <a:t>utamanya</a:t>
            </a:r>
            <a:r>
              <a:rPr lang="en-US" dirty="0" smtClean="0"/>
              <a:t> “Marcel” (X)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Inul</a:t>
            </a:r>
            <a:r>
              <a:rPr lang="en-US" dirty="0" smtClean="0"/>
              <a:t>” (Y)</a:t>
            </a:r>
            <a:endParaRPr lang="en-US" dirty="0"/>
          </a:p>
          <a:p>
            <a:pPr marL="36576" indent="0" algn="ctr">
              <a:buNone/>
            </a:pPr>
            <a:r>
              <a:rPr lang="el-GR" sz="2800" dirty="0" smtClean="0"/>
              <a:t>π</a:t>
            </a:r>
            <a:r>
              <a:rPr lang="en-US" sz="2800" dirty="0" smtClean="0"/>
              <a:t> </a:t>
            </a:r>
            <a:r>
              <a:rPr lang="en-US" sz="2800" dirty="0"/>
              <a:t>= f (X,Y) = </a:t>
            </a:r>
            <a:r>
              <a:rPr lang="en-US" sz="2800" dirty="0" smtClean="0"/>
              <a:t>60X </a:t>
            </a:r>
            <a:r>
              <a:rPr lang="en-US" sz="2800" dirty="0"/>
              <a:t>– </a:t>
            </a:r>
            <a:r>
              <a:rPr lang="en-US" sz="2800" dirty="0" smtClean="0"/>
              <a:t>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– XY – </a:t>
            </a:r>
            <a:r>
              <a:rPr lang="en-US" sz="2800" dirty="0" smtClean="0"/>
              <a:t>2Y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300Y</a:t>
            </a:r>
          </a:p>
          <a:p>
            <a:pPr marL="522288" indent="0">
              <a:buNone/>
            </a:pP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merek</a:t>
            </a:r>
            <a:r>
              <a:rPr lang="en-US" sz="2800" dirty="0"/>
              <a:t> </a:t>
            </a:r>
            <a:r>
              <a:rPr lang="en-US" sz="2800" dirty="0" smtClean="0"/>
              <a:t>“Marcel”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smtClean="0"/>
              <a:t>“</a:t>
            </a:r>
            <a:r>
              <a:rPr lang="en-US" sz="2800" dirty="0" err="1" smtClean="0"/>
              <a:t>Inul</a:t>
            </a:r>
            <a:r>
              <a:rPr lang="en-US" sz="2800" dirty="0" smtClean="0"/>
              <a:t>” </a:t>
            </a:r>
            <a:r>
              <a:rPr lang="en-US" sz="2800" dirty="0"/>
              <a:t>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terjual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penjualan</a:t>
            </a:r>
            <a:r>
              <a:rPr lang="en-US" sz="2800" dirty="0"/>
              <a:t> </a:t>
            </a:r>
            <a:r>
              <a:rPr lang="en-US" sz="2800" dirty="0" err="1"/>
              <a:t>maksimal</a:t>
            </a:r>
            <a:r>
              <a:rPr lang="en-US" sz="2800" dirty="0"/>
              <a:t>? Dan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total yang </a:t>
            </a:r>
            <a:r>
              <a:rPr lang="en-US" sz="2800" dirty="0" err="1" smtClean="0"/>
              <a:t>maksimal</a:t>
            </a:r>
            <a:r>
              <a:rPr lang="en-US" sz="2800" dirty="0" smtClean="0"/>
              <a:t>?</a:t>
            </a:r>
          </a:p>
          <a:p>
            <a:pPr marL="522288" indent="0">
              <a:buNone/>
            </a:pPr>
            <a:endParaRPr lang="en-US" dirty="0"/>
          </a:p>
          <a:p>
            <a:pPr marL="457200" indent="-420688">
              <a:buNone/>
            </a:pPr>
            <a:r>
              <a:rPr lang="en-US" dirty="0" smtClean="0"/>
              <a:t>4) 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total PT </a:t>
            </a:r>
            <a:r>
              <a:rPr lang="en-US" dirty="0" err="1" smtClean="0"/>
              <a:t>Gudang</a:t>
            </a:r>
            <a:r>
              <a:rPr lang="en-US" dirty="0" smtClean="0"/>
              <a:t> </a:t>
            </a:r>
            <a:r>
              <a:rPr lang="en-US" dirty="0" err="1" smtClean="0"/>
              <a:t>Kapuk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TC = 2X</a:t>
            </a:r>
            <a:r>
              <a:rPr lang="en-US" sz="3200" baseline="30000" dirty="0" smtClean="0"/>
              <a:t>2</a:t>
            </a:r>
            <a:r>
              <a:rPr lang="en-US" dirty="0" smtClean="0"/>
              <a:t> – 6Y</a:t>
            </a:r>
            <a:r>
              <a:rPr lang="en-US" sz="3200" baseline="30000" dirty="0" smtClean="0"/>
              <a:t>2</a:t>
            </a:r>
            <a:r>
              <a:rPr lang="en-US" dirty="0" smtClean="0"/>
              <a:t> + XY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total </a:t>
            </a:r>
            <a:r>
              <a:rPr lang="en-US" dirty="0" err="1" smtClean="0"/>
              <a:t>harus</a:t>
            </a:r>
            <a:r>
              <a:rPr lang="en-US" dirty="0" smtClean="0"/>
              <a:t> 50 unit.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merk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merk</a:t>
            </a:r>
            <a:r>
              <a:rPr lang="en-US" dirty="0" smtClean="0"/>
              <a:t> Y </a:t>
            </a:r>
            <a:r>
              <a:rPr lang="en-US" dirty="0" err="1" smtClean="0"/>
              <a:t>supaya</a:t>
            </a:r>
            <a:r>
              <a:rPr lang="en-US" dirty="0" smtClean="0"/>
              <a:t> TC </a:t>
            </a:r>
            <a:r>
              <a:rPr lang="en-US" dirty="0" err="1" smtClean="0"/>
              <a:t>nya</a:t>
            </a:r>
            <a:r>
              <a:rPr lang="en-US" dirty="0" smtClean="0"/>
              <a:t> minimum,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total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1. </a:t>
            </a:r>
            <a:r>
              <a:rPr lang="en-US" sz="3600" b="1" dirty="0" err="1" smtClean="0"/>
              <a:t>Metode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Menggambarkan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Hubungan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Ekonomi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Persamaan</a:t>
            </a:r>
            <a:endParaRPr lang="en-US" dirty="0" smtClean="0"/>
          </a:p>
          <a:p>
            <a:pPr lvl="1"/>
            <a:r>
              <a:rPr lang="en-US" dirty="0" err="1" smtClean="0"/>
              <a:t>Tabel</a:t>
            </a:r>
            <a:endParaRPr lang="en-US" dirty="0" smtClean="0"/>
          </a:p>
          <a:p>
            <a:pPr lvl="1"/>
            <a:r>
              <a:rPr lang="en-US" dirty="0" err="1" smtClean="0"/>
              <a:t>Grafik</a:t>
            </a:r>
            <a:endParaRPr lang="en-US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, </a:t>
            </a:r>
            <a:r>
              <a:rPr lang="en-US" dirty="0" err="1" smtClean="0"/>
              <a:t>tabel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mencukupi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</a:t>
            </a:r>
            <a:r>
              <a:rPr lang="en-US" dirty="0" err="1" smtClean="0"/>
              <a:t>rumit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: TR = 100 Q – 10Q</a:t>
            </a:r>
            <a:r>
              <a:rPr lang="en-US" baseline="30000" dirty="0" smtClean="0"/>
              <a:t>2</a:t>
            </a:r>
            <a:endParaRPr lang="id-ID" baseline="30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169281"/>
              </p:ext>
            </p:extLst>
          </p:nvPr>
        </p:nvGraphicFramePr>
        <p:xfrm>
          <a:off x="571472" y="2714620"/>
          <a:ext cx="2857520" cy="271464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4268"/>
                <a:gridCol w="1525735"/>
                <a:gridCol w="827517"/>
              </a:tblGrid>
              <a:tr h="27011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400" b="1" u="none" strike="noStrike" dirty="0"/>
                        <a:t>Tabel Penerimaan </a:t>
                      </a:r>
                      <a:r>
                        <a:rPr lang="id-ID" sz="1400" b="1" u="none" strike="noStrike" dirty="0" smtClean="0"/>
                        <a:t>Perusahaan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70114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/>
                        <a:t>Q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/>
                        <a:t>100Q-10Q2</a:t>
                      </a:r>
                      <a:endParaRPr lang="id-ID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/>
                        <a:t>TR</a:t>
                      </a:r>
                      <a:endParaRPr lang="id-ID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63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/>
                        <a:t>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/>
                        <a:t>100(0) - 10(0)</a:t>
                      </a:r>
                      <a:r>
                        <a:rPr lang="id-ID" sz="1400" u="none" strike="noStrike" baseline="30000" dirty="0"/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/>
                        <a:t>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63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/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/>
                        <a:t>100(1) - 10(1)</a:t>
                      </a:r>
                      <a:r>
                        <a:rPr lang="id-ID" sz="1400" u="none" strike="noStrike" baseline="30000"/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/>
                        <a:t>90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63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/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/>
                        <a:t>100(2) - 10(2)</a:t>
                      </a:r>
                      <a:r>
                        <a:rPr lang="id-ID" sz="1400" u="none" strike="noStrike" baseline="30000"/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/>
                        <a:t>160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63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/>
                        <a:t>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/>
                        <a:t>100(3) - 10(3)</a:t>
                      </a:r>
                      <a:r>
                        <a:rPr lang="id-ID" sz="1400" u="none" strike="noStrike" baseline="30000"/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/>
                        <a:t>210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63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/>
                        <a:t>4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/>
                        <a:t>100(4) - 10(4)</a:t>
                      </a:r>
                      <a:r>
                        <a:rPr lang="id-ID" sz="1400" u="none" strike="noStrike" baseline="30000"/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/>
                        <a:t>240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63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/>
                        <a:t>5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/>
                        <a:t>100(5) - 10(5)</a:t>
                      </a:r>
                      <a:r>
                        <a:rPr lang="id-ID" sz="1400" u="none" strike="noStrike" baseline="30000"/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/>
                        <a:t>250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63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/>
                        <a:t>6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/>
                        <a:t>100(6) - 10(6)</a:t>
                      </a:r>
                      <a:r>
                        <a:rPr lang="id-ID" sz="1400" u="none" strike="noStrike" baseline="30000"/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 dirty="0"/>
                        <a:t>240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15114134"/>
              </p:ext>
            </p:extLst>
          </p:nvPr>
        </p:nvGraphicFramePr>
        <p:xfrm>
          <a:off x="3581400" y="2667000"/>
          <a:ext cx="528641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48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2. </a:t>
            </a:r>
            <a:r>
              <a:rPr lang="en-US" sz="3200" b="1" dirty="0" err="1" smtClean="0"/>
              <a:t>Hubungan</a:t>
            </a:r>
            <a:r>
              <a:rPr lang="en-US" sz="3200" b="1" dirty="0" smtClean="0"/>
              <a:t> </a:t>
            </a:r>
            <a:r>
              <a:rPr lang="en-US" sz="3200" b="1" dirty="0" err="1"/>
              <a:t>B</a:t>
            </a:r>
            <a:r>
              <a:rPr lang="en-US" sz="3200" b="1" dirty="0" err="1" smtClean="0"/>
              <a:t>iaya</a:t>
            </a:r>
            <a:r>
              <a:rPr lang="en-US" sz="3200" b="1" dirty="0" smtClean="0"/>
              <a:t> Total Rata-Rata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Marginal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total, rata-rata </a:t>
            </a:r>
            <a:r>
              <a:rPr lang="en-US" dirty="0" err="1"/>
              <a:t>dan</a:t>
            </a:r>
            <a:r>
              <a:rPr lang="en-US" dirty="0"/>
              <a:t> marginal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optimasi</a:t>
            </a:r>
            <a:r>
              <a:rPr lang="en-US" dirty="0"/>
              <a:t>.</a:t>
            </a:r>
          </a:p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,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memaksimumkan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(</a:t>
            </a:r>
            <a:r>
              <a:rPr lang="en-US" dirty="0" err="1" smtClean="0"/>
              <a:t>contoh</a:t>
            </a:r>
            <a:r>
              <a:rPr lang="en-US" dirty="0" smtClean="0"/>
              <a:t> paling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mengoptimalkan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Istilah-Istilah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01646"/>
              </p:ext>
            </p:extLst>
          </p:nvPr>
        </p:nvGraphicFramePr>
        <p:xfrm>
          <a:off x="1828800" y="1790704"/>
          <a:ext cx="5647196" cy="163829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26329"/>
                <a:gridCol w="2526475"/>
                <a:gridCol w="2494392"/>
              </a:tblGrid>
              <a:tr h="4095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2400" b="1" u="none" strike="noStrike" dirty="0"/>
                        <a:t>Term Biaya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09574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TC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/>
                        <a:t>Total Cost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/>
                        <a:t>Total Biaya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09574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AC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Average Cost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Biaya rata2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09574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MC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Marginal Cost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/>
                        <a:t>Biaya Marginal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47135"/>
              </p:ext>
            </p:extLst>
          </p:nvPr>
        </p:nvGraphicFramePr>
        <p:xfrm>
          <a:off x="1524000" y="4495800"/>
          <a:ext cx="6248400" cy="171640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65393"/>
                <a:gridCol w="2287407"/>
                <a:gridCol w="2895600"/>
              </a:tblGrid>
              <a:tr h="4095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3200" b="1" u="none" strike="noStrike" dirty="0"/>
                        <a:t>Term Penerimaan</a:t>
                      </a:r>
                      <a:endParaRPr lang="id-ID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09574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TR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Total Revenue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Penerimaan Total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09574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AR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Average Revenue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Penerimaan Rata-rata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09574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MR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Marginal Revenue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Penerimaan Marginal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7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2. </a:t>
            </a:r>
            <a:r>
              <a:rPr lang="en-US" sz="3200" b="1" dirty="0" err="1" smtClean="0"/>
              <a:t>Hubungan</a:t>
            </a:r>
            <a:r>
              <a:rPr lang="en-US" sz="3200" b="1" dirty="0" smtClean="0"/>
              <a:t> </a:t>
            </a:r>
            <a:r>
              <a:rPr lang="en-US" sz="3200" b="1" dirty="0" err="1"/>
              <a:t>Biaya</a:t>
            </a:r>
            <a:r>
              <a:rPr lang="en-US" sz="3200" b="1" dirty="0"/>
              <a:t> Total Rata-Rata </a:t>
            </a:r>
            <a:r>
              <a:rPr lang="en-US" sz="3200" b="1" dirty="0" err="1"/>
              <a:t>dan</a:t>
            </a:r>
            <a:r>
              <a:rPr lang="en-US" sz="3200" b="1" dirty="0"/>
              <a:t> Marginal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810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= </a:t>
            </a:r>
            <a:r>
              <a:rPr lang="en-US" dirty="0" err="1" smtClean="0"/>
              <a:t>Biaya</a:t>
            </a:r>
            <a:r>
              <a:rPr lang="en-US" dirty="0" smtClean="0"/>
              <a:t> total </a:t>
            </a:r>
            <a:r>
              <a:rPr lang="en-US" dirty="0" err="1" smtClean="0"/>
              <a:t>dibagi</a:t>
            </a:r>
            <a:r>
              <a:rPr lang="en-US" dirty="0" smtClean="0"/>
              <a:t> Output = TC/Q</a:t>
            </a:r>
          </a:p>
          <a:p>
            <a:r>
              <a:rPr lang="en-US" dirty="0" smtClean="0"/>
              <a:t>MR =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Total </a:t>
            </a:r>
            <a:r>
              <a:rPr lang="en-US" dirty="0" err="1" smtClean="0"/>
              <a:t>Perunit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Output = ∆TC/∆Q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006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K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Bila</a:t>
            </a:r>
            <a:r>
              <a:rPr lang="en-US" dirty="0" smtClean="0"/>
              <a:t> MC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AC, AC </a:t>
            </a:r>
            <a:r>
              <a:rPr lang="en-US" dirty="0" err="1" smtClean="0"/>
              <a:t>Turun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Bila</a:t>
            </a:r>
            <a:r>
              <a:rPr lang="en-US" dirty="0" smtClean="0"/>
              <a:t> MC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AC, AC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MC = AC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terendah</a:t>
            </a:r>
            <a:r>
              <a:rPr lang="en-US" dirty="0" smtClean="0"/>
              <a:t> AC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267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1143000"/>
            <a:ext cx="4548188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1240</TotalTime>
  <Words>1935</Words>
  <Application>Microsoft Office PowerPoint</Application>
  <PresentationFormat>On-screen Show (4:3)</PresentationFormat>
  <Paragraphs>354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Technic</vt:lpstr>
      <vt:lpstr>Equation</vt:lpstr>
      <vt:lpstr>Berbagai Teknik Optimisasi &amp; Peralatan Manajemen Baru</vt:lpstr>
      <vt:lpstr>Tujuan Pembelajaran Umum</vt:lpstr>
      <vt:lpstr>Tujuan Pembelajaran Khusus</vt:lpstr>
      <vt:lpstr>Pendahuluan</vt:lpstr>
      <vt:lpstr>1. Metode Dalam Menggambarkan Hubungan Ekonomi</vt:lpstr>
      <vt:lpstr>Contoh</vt:lpstr>
      <vt:lpstr>2. Hubungan Biaya Total Rata-Rata dan Marginal</vt:lpstr>
      <vt:lpstr>Istilah-Istilah Penting!</vt:lpstr>
      <vt:lpstr>2. Hubungan Biaya Total Rata-Rata dan Marginal</vt:lpstr>
      <vt:lpstr>3. Analisis Optimasi</vt:lpstr>
      <vt:lpstr>Pendekatan TR vs TC  &amp; Pendekatan Analisis Marginal</vt:lpstr>
      <vt:lpstr>4. Kalkulus Diferensial</vt:lpstr>
      <vt:lpstr>Konsep Turunan</vt:lpstr>
      <vt:lpstr>Aturan Fungsi Diferensial</vt:lpstr>
      <vt:lpstr>Fungsi Konstan</vt:lpstr>
      <vt:lpstr>Fungsi Pangkat</vt:lpstr>
      <vt:lpstr>Fungsi Pertambahan &amp; Pengurangan</vt:lpstr>
      <vt:lpstr>Fungsi Perkalian/Hasil Dua Fungsi</vt:lpstr>
      <vt:lpstr>Fungsi Pembagian</vt:lpstr>
      <vt:lpstr>Fungsi dari Fungsi</vt:lpstr>
      <vt:lpstr>Rumus Berantai</vt:lpstr>
      <vt:lpstr>TUGAS MANDIRI 2.1</vt:lpstr>
      <vt:lpstr>5. Optimasi Dengan Kalkulus</vt:lpstr>
      <vt:lpstr>5. Optimasi Dengan Kalkulus</vt:lpstr>
      <vt:lpstr>Contoh Soal “Menentukan Maksimum dan Minimum”</vt:lpstr>
      <vt:lpstr>Contoh Soal “Menentukan Maksimum dan Minimum”</vt:lpstr>
      <vt:lpstr>Contoh Soal “Membedakan Maksimum dan Minimum”</vt:lpstr>
      <vt:lpstr>Contoh Soal “Membedakan Maksimum dan Minimum”</vt:lpstr>
      <vt:lpstr>6. Optimisasi Multivariat</vt:lpstr>
      <vt:lpstr>6. Optimisasi Multivariat</vt:lpstr>
      <vt:lpstr>6. Optimisasi Multivariat</vt:lpstr>
      <vt:lpstr>6. Optimisasi Multivariat</vt:lpstr>
      <vt:lpstr>7. Optimasi Terkendala</vt:lpstr>
      <vt:lpstr>7. Optimasi Terkendala</vt:lpstr>
      <vt:lpstr>Contoh Optimasi Terkendala Dengan Substitusi </vt:lpstr>
      <vt:lpstr>Contoh Optimasi Terkendala Dengan Substitusi </vt:lpstr>
      <vt:lpstr>Contoh Optimasi Terkendala Dengan Pengali Lagrange</vt:lpstr>
      <vt:lpstr>Contoh Optimasi Terkendala Dengan Pengali Lagrange</vt:lpstr>
      <vt:lpstr>Contoh Optimasi Terkendala Dengan Pengali Lagrange</vt:lpstr>
      <vt:lpstr>TUGAS MANDIRI 2.2</vt:lpstr>
      <vt:lpstr>TUGAS MANDIRI 2.2</vt:lpstr>
    </vt:vector>
  </TitlesOfParts>
  <Company>International University of Japan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Optimisasi ekonomi</dc:title>
  <dc:creator>vinko_dell</dc:creator>
  <cp:lastModifiedBy>vinko_dell</cp:lastModifiedBy>
  <cp:revision>57</cp:revision>
  <dcterms:created xsi:type="dcterms:W3CDTF">2017-02-21T03:17:53Z</dcterms:created>
  <dcterms:modified xsi:type="dcterms:W3CDTF">2017-04-04T03:05:36Z</dcterms:modified>
</cp:coreProperties>
</file>