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3" r:id="rId6"/>
    <p:sldId id="261" r:id="rId7"/>
    <p:sldId id="259" r:id="rId8"/>
    <p:sldId id="262" r:id="rId9"/>
    <p:sldId id="265" r:id="rId10"/>
    <p:sldId id="266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33CC33"/>
    <a:srgbClr val="CCFF99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00FF6-5840-4CCA-ACA4-83458BF345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7DA68FA-9651-47D7-A00C-F43EDBFDF236}">
      <dgm:prSet/>
      <dgm:spPr/>
      <dgm:t>
        <a:bodyPr/>
        <a:lstStyle/>
        <a:p>
          <a:pPr rtl="0"/>
          <a:r>
            <a:rPr lang="id-ID" dirty="0" smtClean="0"/>
            <a:t>Suatu proses yang mencoba mendapatkan suatu pemahaman yang lebih baik dari kompleksitas interaksi manusia </a:t>
          </a:r>
          <a:endParaRPr lang="id-ID" dirty="0"/>
        </a:p>
      </dgm:t>
    </dgm:pt>
    <dgm:pt modelId="{8C53A5A5-47AC-4C08-B9BF-56954D910094}" type="parTrans" cxnId="{E45AD9B4-61A1-4D18-8F88-91201CDFC2A0}">
      <dgm:prSet/>
      <dgm:spPr/>
      <dgm:t>
        <a:bodyPr/>
        <a:lstStyle/>
        <a:p>
          <a:endParaRPr lang="id-ID"/>
        </a:p>
      </dgm:t>
    </dgm:pt>
    <dgm:pt modelId="{346F5E18-9DF0-47C6-A700-E020E9B675AA}" type="sibTrans" cxnId="{E45AD9B4-61A1-4D18-8F88-91201CDFC2A0}">
      <dgm:prSet/>
      <dgm:spPr/>
      <dgm:t>
        <a:bodyPr/>
        <a:lstStyle/>
        <a:p>
          <a:endParaRPr lang="id-ID"/>
        </a:p>
      </dgm:t>
    </dgm:pt>
    <dgm:pt modelId="{0B1E9733-E516-43B7-8E1E-FD97D0D2D544}">
      <dgm:prSet/>
      <dgm:spPr/>
      <dgm:t>
        <a:bodyPr/>
        <a:lstStyle/>
        <a:p>
          <a:pPr rtl="0"/>
          <a:r>
            <a:rPr lang="id-ID" dirty="0" smtClean="0"/>
            <a:t>Suatu proses yang dilakukan dengan sengaja untuk menemukan jawaban terhadap suatu masalah/pertanyaan yang berdasarkan pengalaman ataupun teori </a:t>
          </a:r>
          <a:r>
            <a:rPr lang="en-US" dirty="0" smtClean="0">
              <a:sym typeface="Wingdings" pitchFamily="2" charset="2"/>
            </a:rPr>
            <a:t></a:t>
          </a:r>
          <a:r>
            <a:rPr lang="id-ID" dirty="0" smtClean="0"/>
            <a:t>ditemukan </a:t>
          </a:r>
          <a:r>
            <a:rPr lang="id-ID" dirty="0" smtClean="0"/>
            <a:t>jawabannya.</a:t>
          </a:r>
          <a:endParaRPr lang="id-ID" dirty="0"/>
        </a:p>
      </dgm:t>
    </dgm:pt>
    <dgm:pt modelId="{06F44730-A9C5-49FC-B1F4-FC33C6B94329}" type="parTrans" cxnId="{05559581-A37C-4426-B260-B6496D4D40F2}">
      <dgm:prSet/>
      <dgm:spPr/>
      <dgm:t>
        <a:bodyPr/>
        <a:lstStyle/>
        <a:p>
          <a:endParaRPr lang="id-ID"/>
        </a:p>
      </dgm:t>
    </dgm:pt>
    <dgm:pt modelId="{2786AD8E-1BF1-4A36-818B-DC1B1B3F7965}" type="sibTrans" cxnId="{05559581-A37C-4426-B260-B6496D4D40F2}">
      <dgm:prSet/>
      <dgm:spPr/>
      <dgm:t>
        <a:bodyPr/>
        <a:lstStyle/>
        <a:p>
          <a:endParaRPr lang="id-ID"/>
        </a:p>
      </dgm:t>
    </dgm:pt>
    <dgm:pt modelId="{00A21609-D373-45E2-A5F7-5706E30A8CB3}" type="pres">
      <dgm:prSet presAssocID="{96800FF6-5840-4CCA-ACA4-83458BF345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A7F7AC6-8D7D-4FE4-935C-7CA72FDF10BF}" type="pres">
      <dgm:prSet presAssocID="{C7DA68FA-9651-47D7-A00C-F43EDBFDF2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7801CD-934F-4C7D-9658-A735093143D7}" type="pres">
      <dgm:prSet presAssocID="{346F5E18-9DF0-47C6-A700-E020E9B675AA}" presName="spacer" presStyleCnt="0"/>
      <dgm:spPr/>
    </dgm:pt>
    <dgm:pt modelId="{A4D91F0D-6596-4285-B68D-98CEFF632A24}" type="pres">
      <dgm:prSet presAssocID="{0B1E9733-E516-43B7-8E1E-FD97D0D2D5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45AD9B4-61A1-4D18-8F88-91201CDFC2A0}" srcId="{96800FF6-5840-4CCA-ACA4-83458BF345AD}" destId="{C7DA68FA-9651-47D7-A00C-F43EDBFDF236}" srcOrd="0" destOrd="0" parTransId="{8C53A5A5-47AC-4C08-B9BF-56954D910094}" sibTransId="{346F5E18-9DF0-47C6-A700-E020E9B675AA}"/>
    <dgm:cxn modelId="{2E50502A-B83B-43F3-9444-287FCBA51D44}" type="presOf" srcId="{96800FF6-5840-4CCA-ACA4-83458BF345AD}" destId="{00A21609-D373-45E2-A5F7-5706E30A8CB3}" srcOrd="0" destOrd="0" presId="urn:microsoft.com/office/officeart/2005/8/layout/vList2"/>
    <dgm:cxn modelId="{4F941F38-5913-49A2-902C-5DE585033917}" type="presOf" srcId="{C7DA68FA-9651-47D7-A00C-F43EDBFDF236}" destId="{9A7F7AC6-8D7D-4FE4-935C-7CA72FDF10BF}" srcOrd="0" destOrd="0" presId="urn:microsoft.com/office/officeart/2005/8/layout/vList2"/>
    <dgm:cxn modelId="{05559581-A37C-4426-B260-B6496D4D40F2}" srcId="{96800FF6-5840-4CCA-ACA4-83458BF345AD}" destId="{0B1E9733-E516-43B7-8E1E-FD97D0D2D544}" srcOrd="1" destOrd="0" parTransId="{06F44730-A9C5-49FC-B1F4-FC33C6B94329}" sibTransId="{2786AD8E-1BF1-4A36-818B-DC1B1B3F7965}"/>
    <dgm:cxn modelId="{B20804AE-428D-42CD-AAC3-1586B3D7C1B3}" type="presOf" srcId="{0B1E9733-E516-43B7-8E1E-FD97D0D2D544}" destId="{A4D91F0D-6596-4285-B68D-98CEFF632A24}" srcOrd="0" destOrd="0" presId="urn:microsoft.com/office/officeart/2005/8/layout/vList2"/>
    <dgm:cxn modelId="{121F3C24-8A4E-4534-9E91-489AA851A486}" type="presParOf" srcId="{00A21609-D373-45E2-A5F7-5706E30A8CB3}" destId="{9A7F7AC6-8D7D-4FE4-935C-7CA72FDF10BF}" srcOrd="0" destOrd="0" presId="urn:microsoft.com/office/officeart/2005/8/layout/vList2"/>
    <dgm:cxn modelId="{0E209E3F-C7A5-4432-9423-5E325E4C75F7}" type="presParOf" srcId="{00A21609-D373-45E2-A5F7-5706E30A8CB3}" destId="{907801CD-934F-4C7D-9658-A735093143D7}" srcOrd="1" destOrd="0" presId="urn:microsoft.com/office/officeart/2005/8/layout/vList2"/>
    <dgm:cxn modelId="{B2CBA8EE-BA7A-46BB-BC6E-AF3856C52687}" type="presParOf" srcId="{00A21609-D373-45E2-A5F7-5706E30A8CB3}" destId="{A4D91F0D-6596-4285-B68D-98CEFF632A24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1E7EE1-DC93-4AF3-BCD3-4201BB8A94AD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6ECC290A-F71D-4D5F-A836-C1AEEB7CDA29}">
      <dgm:prSet phldrT="[Text]"/>
      <dgm:spPr/>
      <dgm:t>
        <a:bodyPr/>
        <a:lstStyle/>
        <a:p>
          <a:r>
            <a:rPr lang="id-ID" dirty="0" smtClean="0"/>
            <a:t>Collecting Ethnographic data</a:t>
          </a:r>
          <a:endParaRPr lang="id-ID" dirty="0"/>
        </a:p>
      </dgm:t>
    </dgm:pt>
    <dgm:pt modelId="{BF4F7748-5783-414A-929A-8DAC3676A83E}" type="parTrans" cxnId="{7DC8D41C-5695-47C7-9B39-27B82E6009C9}">
      <dgm:prSet/>
      <dgm:spPr/>
      <dgm:t>
        <a:bodyPr/>
        <a:lstStyle/>
        <a:p>
          <a:endParaRPr lang="id-ID"/>
        </a:p>
      </dgm:t>
    </dgm:pt>
    <dgm:pt modelId="{8C134B02-F7CC-45E7-95C0-908F91C3AE33}" type="sibTrans" cxnId="{7DC8D41C-5695-47C7-9B39-27B82E6009C9}">
      <dgm:prSet/>
      <dgm:spPr/>
      <dgm:t>
        <a:bodyPr/>
        <a:lstStyle/>
        <a:p>
          <a:endParaRPr lang="id-ID"/>
        </a:p>
      </dgm:t>
    </dgm:pt>
    <dgm:pt modelId="{972A34F2-E1EE-4995-98A8-8A5DF1B05EB3}">
      <dgm:prSet phldrT="[Text]"/>
      <dgm:spPr/>
      <dgm:t>
        <a:bodyPr/>
        <a:lstStyle/>
        <a:p>
          <a:r>
            <a:rPr lang="id-ID" dirty="0" smtClean="0"/>
            <a:t>Making an etnographic record</a:t>
          </a:r>
          <a:endParaRPr lang="id-ID" dirty="0"/>
        </a:p>
      </dgm:t>
    </dgm:pt>
    <dgm:pt modelId="{F6AF0441-6CD8-4B6F-A49B-F3EB1EF551CF}" type="parTrans" cxnId="{1217B6D2-6C53-461C-985D-B7EFB906C5D3}">
      <dgm:prSet/>
      <dgm:spPr/>
      <dgm:t>
        <a:bodyPr/>
        <a:lstStyle/>
        <a:p>
          <a:endParaRPr lang="id-ID"/>
        </a:p>
      </dgm:t>
    </dgm:pt>
    <dgm:pt modelId="{E4F258EE-0202-404A-BF96-C428D7E19064}" type="sibTrans" cxnId="{1217B6D2-6C53-461C-985D-B7EFB906C5D3}">
      <dgm:prSet/>
      <dgm:spPr/>
      <dgm:t>
        <a:bodyPr/>
        <a:lstStyle/>
        <a:p>
          <a:endParaRPr lang="id-ID"/>
        </a:p>
      </dgm:t>
    </dgm:pt>
    <dgm:pt modelId="{54F25370-239D-4841-B3FD-C4EDCB72F888}">
      <dgm:prSet phldrT="[Text]"/>
      <dgm:spPr/>
      <dgm:t>
        <a:bodyPr/>
        <a:lstStyle/>
        <a:p>
          <a:r>
            <a:rPr lang="id-ID" dirty="0" smtClean="0"/>
            <a:t>Analyzing etnographic data</a:t>
          </a:r>
          <a:endParaRPr lang="id-ID" dirty="0"/>
        </a:p>
      </dgm:t>
    </dgm:pt>
    <dgm:pt modelId="{C7670E62-F54F-40ED-A1A0-A7CC3F707D74}" type="parTrans" cxnId="{5B7A571A-FB03-4842-9A93-D7286F757C81}">
      <dgm:prSet/>
      <dgm:spPr/>
      <dgm:t>
        <a:bodyPr/>
        <a:lstStyle/>
        <a:p>
          <a:endParaRPr lang="id-ID"/>
        </a:p>
      </dgm:t>
    </dgm:pt>
    <dgm:pt modelId="{64E4A3C4-5DF9-4FEF-B5F4-E4CA84CE7E55}" type="sibTrans" cxnId="{5B7A571A-FB03-4842-9A93-D7286F757C81}">
      <dgm:prSet/>
      <dgm:spPr/>
      <dgm:t>
        <a:bodyPr/>
        <a:lstStyle/>
        <a:p>
          <a:endParaRPr lang="id-ID"/>
        </a:p>
      </dgm:t>
    </dgm:pt>
    <dgm:pt modelId="{A5569FA6-7A55-4A85-A11B-51319ADA790C}">
      <dgm:prSet phldrT="[Text]"/>
      <dgm:spPr/>
      <dgm:t>
        <a:bodyPr/>
        <a:lstStyle/>
        <a:p>
          <a:r>
            <a:rPr lang="id-ID" dirty="0" smtClean="0"/>
            <a:t>Asking Etnographic Question</a:t>
          </a:r>
          <a:endParaRPr lang="id-ID" dirty="0"/>
        </a:p>
      </dgm:t>
    </dgm:pt>
    <dgm:pt modelId="{5A7C774D-C1B0-41BB-8CF1-7A4418A73F34}" type="parTrans" cxnId="{537353C4-22EB-422B-B713-0F2C8661EAA5}">
      <dgm:prSet/>
      <dgm:spPr/>
      <dgm:t>
        <a:bodyPr/>
        <a:lstStyle/>
        <a:p>
          <a:endParaRPr lang="id-ID"/>
        </a:p>
      </dgm:t>
    </dgm:pt>
    <dgm:pt modelId="{D5CC09E7-74EE-487A-809D-F3216994620E}" type="sibTrans" cxnId="{537353C4-22EB-422B-B713-0F2C8661EAA5}">
      <dgm:prSet/>
      <dgm:spPr/>
      <dgm:t>
        <a:bodyPr/>
        <a:lstStyle/>
        <a:p>
          <a:endParaRPr lang="id-ID"/>
        </a:p>
      </dgm:t>
    </dgm:pt>
    <dgm:pt modelId="{AA8FF3CC-1130-4318-8709-AC02ABDA6E81}" type="pres">
      <dgm:prSet presAssocID="{B11E7EE1-DC93-4AF3-BCD3-4201BB8A94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015ECA5-2689-4A96-9AB6-1D2C6AFAD929}" type="pres">
      <dgm:prSet presAssocID="{6ECC290A-F71D-4D5F-A836-C1AEEB7CDA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F89E38-9A87-424F-AD2B-4E38D8FED0B8}" type="pres">
      <dgm:prSet presAssocID="{6ECC290A-F71D-4D5F-A836-C1AEEB7CDA29}" presName="spNode" presStyleCnt="0"/>
      <dgm:spPr/>
    </dgm:pt>
    <dgm:pt modelId="{2C42DA0C-905E-4304-B14F-00BD96D11505}" type="pres">
      <dgm:prSet presAssocID="{8C134B02-F7CC-45E7-95C0-908F91C3AE33}" presName="sibTrans" presStyleLbl="sibTrans1D1" presStyleIdx="0" presStyleCnt="4"/>
      <dgm:spPr/>
      <dgm:t>
        <a:bodyPr/>
        <a:lstStyle/>
        <a:p>
          <a:endParaRPr lang="id-ID"/>
        </a:p>
      </dgm:t>
    </dgm:pt>
    <dgm:pt modelId="{3B1DBD8F-8985-4205-970D-7CF90BC5DE0D}" type="pres">
      <dgm:prSet presAssocID="{972A34F2-E1EE-4995-98A8-8A5DF1B05E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48C719-6044-4B12-8FCC-D3D31C3D4EF7}" type="pres">
      <dgm:prSet presAssocID="{972A34F2-E1EE-4995-98A8-8A5DF1B05EB3}" presName="spNode" presStyleCnt="0"/>
      <dgm:spPr/>
    </dgm:pt>
    <dgm:pt modelId="{19525CE1-19D7-44FD-8CDB-2DA76A485E0C}" type="pres">
      <dgm:prSet presAssocID="{E4F258EE-0202-404A-BF96-C428D7E19064}" presName="sibTrans" presStyleLbl="sibTrans1D1" presStyleIdx="1" presStyleCnt="4"/>
      <dgm:spPr/>
      <dgm:t>
        <a:bodyPr/>
        <a:lstStyle/>
        <a:p>
          <a:endParaRPr lang="id-ID"/>
        </a:p>
      </dgm:t>
    </dgm:pt>
    <dgm:pt modelId="{BC4A7E92-FCCC-4DE2-A8E7-1C29F70A3A45}" type="pres">
      <dgm:prSet presAssocID="{54F25370-239D-4841-B3FD-C4EDCB72F8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BE63FA-0EF9-460A-9B47-CDAC9EC9734E}" type="pres">
      <dgm:prSet presAssocID="{54F25370-239D-4841-B3FD-C4EDCB72F888}" presName="spNode" presStyleCnt="0"/>
      <dgm:spPr/>
    </dgm:pt>
    <dgm:pt modelId="{A175F1F2-3B22-42EC-885B-C4C14DCBF8E4}" type="pres">
      <dgm:prSet presAssocID="{64E4A3C4-5DF9-4FEF-B5F4-E4CA84CE7E55}" presName="sibTrans" presStyleLbl="sibTrans1D1" presStyleIdx="2" presStyleCnt="4"/>
      <dgm:spPr/>
      <dgm:t>
        <a:bodyPr/>
        <a:lstStyle/>
        <a:p>
          <a:endParaRPr lang="id-ID"/>
        </a:p>
      </dgm:t>
    </dgm:pt>
    <dgm:pt modelId="{D3378429-BEE4-4CCD-8A4E-3A330E522D64}" type="pres">
      <dgm:prSet presAssocID="{A5569FA6-7A55-4A85-A11B-51319ADA79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1B6EB3-B1D9-4C1B-BEF4-E4CF0D70125C}" type="pres">
      <dgm:prSet presAssocID="{A5569FA6-7A55-4A85-A11B-51319ADA790C}" presName="spNode" presStyleCnt="0"/>
      <dgm:spPr/>
    </dgm:pt>
    <dgm:pt modelId="{EB81AD96-82AD-433A-A9A8-DC5F023FF009}" type="pres">
      <dgm:prSet presAssocID="{D5CC09E7-74EE-487A-809D-F3216994620E}" presName="sibTrans" presStyleLbl="sibTrans1D1" presStyleIdx="3" presStyleCnt="4"/>
      <dgm:spPr/>
      <dgm:t>
        <a:bodyPr/>
        <a:lstStyle/>
        <a:p>
          <a:endParaRPr lang="id-ID"/>
        </a:p>
      </dgm:t>
    </dgm:pt>
  </dgm:ptLst>
  <dgm:cxnLst>
    <dgm:cxn modelId="{1217B6D2-6C53-461C-985D-B7EFB906C5D3}" srcId="{B11E7EE1-DC93-4AF3-BCD3-4201BB8A94AD}" destId="{972A34F2-E1EE-4995-98A8-8A5DF1B05EB3}" srcOrd="1" destOrd="0" parTransId="{F6AF0441-6CD8-4B6F-A49B-F3EB1EF551CF}" sibTransId="{E4F258EE-0202-404A-BF96-C428D7E19064}"/>
    <dgm:cxn modelId="{5B7A571A-FB03-4842-9A93-D7286F757C81}" srcId="{B11E7EE1-DC93-4AF3-BCD3-4201BB8A94AD}" destId="{54F25370-239D-4841-B3FD-C4EDCB72F888}" srcOrd="2" destOrd="0" parTransId="{C7670E62-F54F-40ED-A1A0-A7CC3F707D74}" sibTransId="{64E4A3C4-5DF9-4FEF-B5F4-E4CA84CE7E55}"/>
    <dgm:cxn modelId="{4282556F-4846-44A2-A6BD-D31836A62E9B}" type="presOf" srcId="{A5569FA6-7A55-4A85-A11B-51319ADA790C}" destId="{D3378429-BEE4-4CCD-8A4E-3A330E522D64}" srcOrd="0" destOrd="0" presId="urn:microsoft.com/office/officeart/2005/8/layout/cycle5"/>
    <dgm:cxn modelId="{8291DCD6-C0E4-4874-BC28-74709907B483}" type="presOf" srcId="{972A34F2-E1EE-4995-98A8-8A5DF1B05EB3}" destId="{3B1DBD8F-8985-4205-970D-7CF90BC5DE0D}" srcOrd="0" destOrd="0" presId="urn:microsoft.com/office/officeart/2005/8/layout/cycle5"/>
    <dgm:cxn modelId="{8362E64C-CD42-4F2B-8A63-F6D9C8511005}" type="presOf" srcId="{54F25370-239D-4841-B3FD-C4EDCB72F888}" destId="{BC4A7E92-FCCC-4DE2-A8E7-1C29F70A3A45}" srcOrd="0" destOrd="0" presId="urn:microsoft.com/office/officeart/2005/8/layout/cycle5"/>
    <dgm:cxn modelId="{77E1ED70-DE86-46C7-A756-87E08074347D}" type="presOf" srcId="{64E4A3C4-5DF9-4FEF-B5F4-E4CA84CE7E55}" destId="{A175F1F2-3B22-42EC-885B-C4C14DCBF8E4}" srcOrd="0" destOrd="0" presId="urn:microsoft.com/office/officeart/2005/8/layout/cycle5"/>
    <dgm:cxn modelId="{E97C0390-D169-4994-BFAA-658AC9FF0A6D}" type="presOf" srcId="{6ECC290A-F71D-4D5F-A836-C1AEEB7CDA29}" destId="{E015ECA5-2689-4A96-9AB6-1D2C6AFAD929}" srcOrd="0" destOrd="0" presId="urn:microsoft.com/office/officeart/2005/8/layout/cycle5"/>
    <dgm:cxn modelId="{98CD8F0B-50CA-48DA-ADE5-8D2D6C55EFFE}" type="presOf" srcId="{E4F258EE-0202-404A-BF96-C428D7E19064}" destId="{19525CE1-19D7-44FD-8CDB-2DA76A485E0C}" srcOrd="0" destOrd="0" presId="urn:microsoft.com/office/officeart/2005/8/layout/cycle5"/>
    <dgm:cxn modelId="{C5B243A4-F22C-45EB-A411-EECE0C33A2E2}" type="presOf" srcId="{D5CC09E7-74EE-487A-809D-F3216994620E}" destId="{EB81AD96-82AD-433A-A9A8-DC5F023FF009}" srcOrd="0" destOrd="0" presId="urn:microsoft.com/office/officeart/2005/8/layout/cycle5"/>
    <dgm:cxn modelId="{537353C4-22EB-422B-B713-0F2C8661EAA5}" srcId="{B11E7EE1-DC93-4AF3-BCD3-4201BB8A94AD}" destId="{A5569FA6-7A55-4A85-A11B-51319ADA790C}" srcOrd="3" destOrd="0" parTransId="{5A7C774D-C1B0-41BB-8CF1-7A4418A73F34}" sibTransId="{D5CC09E7-74EE-487A-809D-F3216994620E}"/>
    <dgm:cxn modelId="{7908BC31-C872-4396-BE1A-0A340F99613C}" type="presOf" srcId="{8C134B02-F7CC-45E7-95C0-908F91C3AE33}" destId="{2C42DA0C-905E-4304-B14F-00BD96D11505}" srcOrd="0" destOrd="0" presId="urn:microsoft.com/office/officeart/2005/8/layout/cycle5"/>
    <dgm:cxn modelId="{7DC8D41C-5695-47C7-9B39-27B82E6009C9}" srcId="{B11E7EE1-DC93-4AF3-BCD3-4201BB8A94AD}" destId="{6ECC290A-F71D-4D5F-A836-C1AEEB7CDA29}" srcOrd="0" destOrd="0" parTransId="{BF4F7748-5783-414A-929A-8DAC3676A83E}" sibTransId="{8C134B02-F7CC-45E7-95C0-908F91C3AE33}"/>
    <dgm:cxn modelId="{4922ECA5-5A7F-4159-B5F6-F095BC786C03}" type="presOf" srcId="{B11E7EE1-DC93-4AF3-BCD3-4201BB8A94AD}" destId="{AA8FF3CC-1130-4318-8709-AC02ABDA6E81}" srcOrd="0" destOrd="0" presId="urn:microsoft.com/office/officeart/2005/8/layout/cycle5"/>
    <dgm:cxn modelId="{5F8618AA-F4EE-4A9C-A2A4-856CF6445DB8}" type="presParOf" srcId="{AA8FF3CC-1130-4318-8709-AC02ABDA6E81}" destId="{E015ECA5-2689-4A96-9AB6-1D2C6AFAD929}" srcOrd="0" destOrd="0" presId="urn:microsoft.com/office/officeart/2005/8/layout/cycle5"/>
    <dgm:cxn modelId="{0E211BFF-0B62-4C3C-9F83-4B86C342CD62}" type="presParOf" srcId="{AA8FF3CC-1130-4318-8709-AC02ABDA6E81}" destId="{ABF89E38-9A87-424F-AD2B-4E38D8FED0B8}" srcOrd="1" destOrd="0" presId="urn:microsoft.com/office/officeart/2005/8/layout/cycle5"/>
    <dgm:cxn modelId="{B923221D-D8A3-4CA4-9876-FEB4E5EC221B}" type="presParOf" srcId="{AA8FF3CC-1130-4318-8709-AC02ABDA6E81}" destId="{2C42DA0C-905E-4304-B14F-00BD96D11505}" srcOrd="2" destOrd="0" presId="urn:microsoft.com/office/officeart/2005/8/layout/cycle5"/>
    <dgm:cxn modelId="{AE2B9D40-C361-44E4-A1B3-19C14E8ED33F}" type="presParOf" srcId="{AA8FF3CC-1130-4318-8709-AC02ABDA6E81}" destId="{3B1DBD8F-8985-4205-970D-7CF90BC5DE0D}" srcOrd="3" destOrd="0" presId="urn:microsoft.com/office/officeart/2005/8/layout/cycle5"/>
    <dgm:cxn modelId="{C06EBE0E-3B6E-476D-B156-3C4A561A1325}" type="presParOf" srcId="{AA8FF3CC-1130-4318-8709-AC02ABDA6E81}" destId="{3048C719-6044-4B12-8FCC-D3D31C3D4EF7}" srcOrd="4" destOrd="0" presId="urn:microsoft.com/office/officeart/2005/8/layout/cycle5"/>
    <dgm:cxn modelId="{7B17AC3B-A0D8-44DE-9015-A35F65D26E25}" type="presParOf" srcId="{AA8FF3CC-1130-4318-8709-AC02ABDA6E81}" destId="{19525CE1-19D7-44FD-8CDB-2DA76A485E0C}" srcOrd="5" destOrd="0" presId="urn:microsoft.com/office/officeart/2005/8/layout/cycle5"/>
    <dgm:cxn modelId="{E456CF46-AB46-4ADE-BE63-BAA6144E4595}" type="presParOf" srcId="{AA8FF3CC-1130-4318-8709-AC02ABDA6E81}" destId="{BC4A7E92-FCCC-4DE2-A8E7-1C29F70A3A45}" srcOrd="6" destOrd="0" presId="urn:microsoft.com/office/officeart/2005/8/layout/cycle5"/>
    <dgm:cxn modelId="{6191C571-71B5-4D46-9961-423D53CCEFF8}" type="presParOf" srcId="{AA8FF3CC-1130-4318-8709-AC02ABDA6E81}" destId="{D4BE63FA-0EF9-460A-9B47-CDAC9EC9734E}" srcOrd="7" destOrd="0" presId="urn:microsoft.com/office/officeart/2005/8/layout/cycle5"/>
    <dgm:cxn modelId="{475BF20F-1AB7-4D96-8A91-FF71F14018D8}" type="presParOf" srcId="{AA8FF3CC-1130-4318-8709-AC02ABDA6E81}" destId="{A175F1F2-3B22-42EC-885B-C4C14DCBF8E4}" srcOrd="8" destOrd="0" presId="urn:microsoft.com/office/officeart/2005/8/layout/cycle5"/>
    <dgm:cxn modelId="{9E30B0DF-34ED-459F-8F25-2D97A84ED1FA}" type="presParOf" srcId="{AA8FF3CC-1130-4318-8709-AC02ABDA6E81}" destId="{D3378429-BEE4-4CCD-8A4E-3A330E522D64}" srcOrd="9" destOrd="0" presId="urn:microsoft.com/office/officeart/2005/8/layout/cycle5"/>
    <dgm:cxn modelId="{7E7558FC-0AD7-4592-9FE2-94C6CF0DE5E3}" type="presParOf" srcId="{AA8FF3CC-1130-4318-8709-AC02ABDA6E81}" destId="{831B6EB3-B1D9-4C1B-BEF4-E4CF0D70125C}" srcOrd="10" destOrd="0" presId="urn:microsoft.com/office/officeart/2005/8/layout/cycle5"/>
    <dgm:cxn modelId="{8452C054-E80A-4CA4-8784-1E6A13B20A9E}" type="presParOf" srcId="{AA8FF3CC-1130-4318-8709-AC02ABDA6E81}" destId="{EB81AD96-82AD-433A-A9A8-DC5F023FF009}" srcOrd="1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1866-359C-4A0E-A96A-7D02B781E87E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DA35-EC38-47E2-BE68-74ADBACD046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21FB-0B60-4CD1-8FEF-2513D7741F99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424-A717-45DC-86CF-406DB46DBFD2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E016-8D25-4F9F-BFEE-AD00067E8DB9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E897-D6A3-46A7-94B8-AA2A43A931C7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B45-5AB6-4B14-91B4-553DF8A09048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5658-10B9-41F5-9D3C-48F525D3AB50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4250-9ED4-418A-8D16-FDD39DD8D82B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B849-0BD7-4F73-9951-2DAA771DD1AB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10B3-59E4-4535-9DC9-FAFA52126E20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3DA0-CA4F-42A0-B37F-904115DC35B7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A569-2A27-47FA-8C8C-6560F384252F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6F8D-B948-4C26-9B3B-E3A3CFB887D4}" type="datetime1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9933"/>
          </a:solidFill>
        </p:spPr>
        <p:txBody>
          <a:bodyPr/>
          <a:lstStyle/>
          <a:p>
            <a:r>
              <a:rPr lang="id-ID" dirty="0" smtClean="0"/>
              <a:t>PENELITIAN KUALITATIF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The Ethnographic Research Cycle </a:t>
            </a:r>
            <a:r>
              <a:rPr lang="id-ID" sz="2700" dirty="0" smtClean="0"/>
              <a:t>(Spradley, 1980)</a:t>
            </a:r>
            <a:endParaRPr lang="id-ID" sz="2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graphicFrame>
        <p:nvGraphicFramePr>
          <p:cNvPr id="4" name="Diagram 3"/>
          <p:cNvGraphicFramePr/>
          <p:nvPr/>
        </p:nvGraphicFramePr>
        <p:xfrm>
          <a:off x="1785918" y="1397000"/>
          <a:ext cx="700092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43805" y="4500570"/>
            <a:ext cx="1770741" cy="1150981"/>
            <a:chOff x="711323" y="1904988"/>
            <a:chExt cx="1770741" cy="1150981"/>
          </a:xfrm>
        </p:grpSpPr>
        <p:sp>
          <p:nvSpPr>
            <p:cNvPr id="6" name="Rounded Rectangle 5"/>
            <p:cNvSpPr/>
            <p:nvPr/>
          </p:nvSpPr>
          <p:spPr>
            <a:xfrm>
              <a:off x="711323" y="1904988"/>
              <a:ext cx="1770741" cy="115098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67509" y="1961174"/>
              <a:ext cx="1658369" cy="1038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Selecting an etnographic project</a:t>
              </a:r>
              <a:endParaRPr lang="id-ID" sz="2000" kern="1200" dirty="0"/>
            </a:p>
          </p:txBody>
        </p:sp>
      </p:grpSp>
      <p:sp>
        <p:nvSpPr>
          <p:cNvPr id="8" name="Rounded Rectangle 4"/>
          <p:cNvSpPr/>
          <p:nvPr/>
        </p:nvSpPr>
        <p:spPr>
          <a:xfrm>
            <a:off x="2000232" y="5143512"/>
            <a:ext cx="1658369" cy="10386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000" kern="1200" dirty="0" smtClean="0"/>
              <a:t>Selecting an etnographic project</a:t>
            </a:r>
            <a:endParaRPr lang="id-ID" sz="2000" kern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57422" y="5357826"/>
            <a:ext cx="1770741" cy="1150981"/>
            <a:chOff x="711323" y="1904988"/>
            <a:chExt cx="1770741" cy="1150981"/>
          </a:xfrm>
        </p:grpSpPr>
        <p:sp>
          <p:nvSpPr>
            <p:cNvPr id="10" name="Rounded Rectangle 9"/>
            <p:cNvSpPr/>
            <p:nvPr/>
          </p:nvSpPr>
          <p:spPr>
            <a:xfrm>
              <a:off x="711323" y="1904988"/>
              <a:ext cx="1770741" cy="115098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767509" y="1961174"/>
              <a:ext cx="1658369" cy="1038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Writing an ethnography</a:t>
              </a:r>
              <a:endParaRPr lang="id-ID" sz="2000" kern="1200" dirty="0"/>
            </a:p>
          </p:txBody>
        </p:sp>
      </p:grpSp>
      <p:cxnSp>
        <p:nvCxnSpPr>
          <p:cNvPr id="13" name="Straight Arrow Connector 12"/>
          <p:cNvCxnSpPr>
            <a:endCxn id="10" idx="3"/>
          </p:cNvCxnSpPr>
          <p:nvPr/>
        </p:nvCxnSpPr>
        <p:spPr>
          <a:xfrm rot="10800000" flipV="1">
            <a:off x="4128164" y="5857891"/>
            <a:ext cx="229523" cy="7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00430" y="5214950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85984" y="4859348"/>
            <a:ext cx="1285884" cy="28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dirty="0" smtClean="0"/>
              <a:t>KARAKTERISTIK PENELITIAN KUALITATIF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NATURALISTIK – mempelajari orang pada latar lingkungannya, instrumen tidak formal, coba untuk tidak mengganggu natural setting, peneliti adalah instrumen.</a:t>
            </a:r>
          </a:p>
          <a:p>
            <a:r>
              <a:rPr lang="id-ID" dirty="0" smtClean="0"/>
              <a:t>DATA DESKRIPTIF – catatan lapangan, observasi perilaku, bahasa subjek sendiri.</a:t>
            </a:r>
          </a:p>
          <a:p>
            <a:r>
              <a:rPr lang="id-ID" dirty="0" smtClean="0"/>
              <a:t>PERHATIAN PADA PROSES DAN MAKNA – bagaimana subjek melihat dunianya dan bagaimana definisi dibentuk</a:t>
            </a:r>
          </a:p>
          <a:p>
            <a:r>
              <a:rPr lang="id-ID" dirty="0" smtClean="0"/>
              <a:t>ANALISIS INDUKTIF – Grounded data. Membangun fokus dari data. Tidak ada konsep hipotesis atau pertanyaan prioritas spesifik untuk meneliti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Perbandingan Karakteristik RisetKualitatif &amp; Kuantitatif</a:t>
            </a:r>
            <a:endParaRPr lang="id-ID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rgbClr val="CCFF33"/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Etnographic</a:t>
            </a:r>
          </a:p>
          <a:p>
            <a:r>
              <a:rPr lang="id-ID" dirty="0" smtClean="0"/>
              <a:t>Fieldwork</a:t>
            </a:r>
          </a:p>
          <a:p>
            <a:r>
              <a:rPr lang="id-ID" dirty="0" smtClean="0"/>
              <a:t>Symbolic interaction</a:t>
            </a:r>
          </a:p>
          <a:p>
            <a:r>
              <a:rPr lang="id-ID" dirty="0" smtClean="0"/>
              <a:t>Inner perspective</a:t>
            </a:r>
          </a:p>
          <a:p>
            <a:r>
              <a:rPr lang="id-ID" dirty="0" smtClean="0"/>
              <a:t>Naturalistic</a:t>
            </a:r>
          </a:p>
          <a:p>
            <a:r>
              <a:rPr lang="id-ID" dirty="0" smtClean="0"/>
              <a:t>Descriptive</a:t>
            </a:r>
          </a:p>
          <a:p>
            <a:r>
              <a:rPr lang="id-ID" dirty="0" smtClean="0"/>
              <a:t>Participant observation</a:t>
            </a:r>
          </a:p>
          <a:p>
            <a:r>
              <a:rPr lang="id-ID" dirty="0" smtClean="0"/>
              <a:t>Case study</a:t>
            </a:r>
          </a:p>
          <a:p>
            <a:r>
              <a:rPr lang="id-ID" dirty="0" smtClean="0"/>
              <a:t>Ecological</a:t>
            </a:r>
          </a:p>
          <a:p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Experimental</a:t>
            </a:r>
          </a:p>
          <a:p>
            <a:r>
              <a:rPr lang="id-ID" dirty="0" smtClean="0"/>
              <a:t>Statistics</a:t>
            </a:r>
          </a:p>
          <a:p>
            <a:r>
              <a:rPr lang="id-ID" dirty="0" smtClean="0"/>
              <a:t>Survey research</a:t>
            </a:r>
          </a:p>
          <a:p>
            <a:r>
              <a:rPr lang="id-ID" dirty="0" smtClean="0"/>
              <a:t>Positivistic</a:t>
            </a:r>
          </a:p>
          <a:p>
            <a:r>
              <a:rPr lang="id-ID" dirty="0" smtClean="0"/>
              <a:t>Empirical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Perbedaan Konsep 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Meaning</a:t>
            </a:r>
          </a:p>
          <a:p>
            <a:r>
              <a:rPr lang="id-ID" dirty="0" smtClean="0"/>
              <a:t>Common-sense understanding</a:t>
            </a:r>
          </a:p>
          <a:p>
            <a:r>
              <a:rPr lang="id-ID" dirty="0" smtClean="0"/>
              <a:t>Definition of situation</a:t>
            </a:r>
          </a:p>
          <a:p>
            <a:r>
              <a:rPr lang="id-ID" dirty="0" smtClean="0"/>
              <a:t>Bracketing</a:t>
            </a:r>
          </a:p>
          <a:p>
            <a:r>
              <a:rPr lang="id-ID" dirty="0" smtClean="0"/>
              <a:t>Understanding</a:t>
            </a:r>
          </a:p>
          <a:p>
            <a:r>
              <a:rPr lang="id-ID" dirty="0" smtClean="0"/>
              <a:t>Social Construction</a:t>
            </a:r>
          </a:p>
          <a:p>
            <a:r>
              <a:rPr lang="id-ID" dirty="0" smtClean="0"/>
              <a:t>Grounded theory</a:t>
            </a:r>
          </a:p>
          <a:p>
            <a:r>
              <a:rPr lang="id-ID" dirty="0" smtClean="0"/>
              <a:t>Social Context</a:t>
            </a:r>
          </a:p>
          <a:p>
            <a:endParaRPr lang="id-ID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Variable</a:t>
            </a:r>
          </a:p>
          <a:p>
            <a:r>
              <a:rPr lang="id-ID" dirty="0" smtClean="0"/>
              <a:t>Operasionaisasi</a:t>
            </a:r>
          </a:p>
          <a:p>
            <a:r>
              <a:rPr lang="id-ID" dirty="0" smtClean="0"/>
              <a:t>Reliabilitas</a:t>
            </a:r>
          </a:p>
          <a:p>
            <a:r>
              <a:rPr lang="id-ID" dirty="0" smtClean="0"/>
              <a:t>Hipotesis</a:t>
            </a:r>
          </a:p>
          <a:p>
            <a:r>
              <a:rPr lang="id-ID" dirty="0" smtClean="0"/>
              <a:t>Validitas</a:t>
            </a:r>
          </a:p>
          <a:p>
            <a:r>
              <a:rPr lang="id-ID" dirty="0" smtClean="0"/>
              <a:t>Signifikan secara statistik</a:t>
            </a:r>
          </a:p>
          <a:p>
            <a:r>
              <a:rPr lang="id-ID" dirty="0" smtClean="0"/>
              <a:t>Replikasi</a:t>
            </a:r>
          </a:p>
          <a:p>
            <a:r>
              <a:rPr lang="id-ID" dirty="0" smtClean="0"/>
              <a:t>Prediksi</a:t>
            </a:r>
          </a:p>
          <a:p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Design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Evolving</a:t>
            </a:r>
          </a:p>
          <a:p>
            <a:r>
              <a:rPr lang="id-ID" dirty="0" smtClean="0"/>
              <a:t>Fleksibel</a:t>
            </a:r>
          </a:p>
          <a:p>
            <a:r>
              <a:rPr lang="id-ID" dirty="0" smtClean="0"/>
              <a:t>General</a:t>
            </a:r>
          </a:p>
          <a:p>
            <a:r>
              <a:rPr lang="id-ID" dirty="0" smtClean="0"/>
              <a:t>A Hunch as to how you might proceed</a:t>
            </a:r>
          </a:p>
          <a:p>
            <a:r>
              <a:rPr lang="id-ID" dirty="0" smtClean="0"/>
              <a:t>On going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Structured</a:t>
            </a:r>
          </a:p>
          <a:p>
            <a:r>
              <a:rPr lang="id-ID" dirty="0" smtClean="0"/>
              <a:t>Predetermined</a:t>
            </a:r>
          </a:p>
          <a:p>
            <a:r>
              <a:rPr lang="id-ID" dirty="0" smtClean="0"/>
              <a:t>Formal &amp; specific</a:t>
            </a:r>
          </a:p>
          <a:p>
            <a:r>
              <a:rPr lang="id-ID" dirty="0" smtClean="0"/>
              <a:t>A detail plan of operation</a:t>
            </a:r>
            <a:endParaRPr lang="id-ID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Saran untuk memilih sebuah studi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Praktis</a:t>
            </a:r>
          </a:p>
          <a:p>
            <a:pPr lvl="1"/>
            <a:r>
              <a:rPr lang="id-ID" dirty="0" smtClean="0"/>
              <a:t>Ukuran dan kompleks yang </a:t>
            </a:r>
            <a:r>
              <a:rPr lang="id-ID" dirty="0" smtClean="0"/>
              <a:t>beralas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endParaRPr lang="id-ID" dirty="0" smtClean="0"/>
          </a:p>
          <a:p>
            <a:pPr lvl="1"/>
            <a:r>
              <a:rPr lang="id-ID" dirty="0" smtClean="0"/>
              <a:t>Kasus yang mudah</a:t>
            </a:r>
          </a:p>
          <a:p>
            <a:pPr lvl="1"/>
            <a:r>
              <a:rPr lang="id-ID" dirty="0" smtClean="0"/>
              <a:t>dekat</a:t>
            </a:r>
          </a:p>
          <a:p>
            <a:r>
              <a:rPr lang="id-ID" dirty="0" smtClean="0"/>
              <a:t>Teliti sesuatu yang Anda tidak terlibat di dalamnya</a:t>
            </a:r>
          </a:p>
          <a:p>
            <a:r>
              <a:rPr lang="id-ID" dirty="0" smtClean="0"/>
              <a:t>Terbuka, fleksibel</a:t>
            </a:r>
          </a:p>
          <a:p>
            <a:r>
              <a:rPr lang="id-ID" dirty="0" smtClean="0"/>
              <a:t>Teliti yang menarik nagi Anda</a:t>
            </a:r>
          </a:p>
          <a:p>
            <a:r>
              <a:rPr lang="id-ID" dirty="0" smtClean="0"/>
              <a:t>Teliti yang hal-hal yang dianggap PENTING</a:t>
            </a:r>
            <a:endParaRPr lang="id-ID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id-ID" dirty="0" smtClean="0"/>
              <a:t>Apa itu Penelitian? </a:t>
            </a:r>
            <a:r>
              <a:rPr lang="id-ID" sz="1600" dirty="0" smtClean="0"/>
              <a:t>(Marshall&amp; Rossman, 1989)</a:t>
            </a:r>
            <a:endParaRPr lang="id-ID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111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ALUR PENELITIAN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9338"/>
            <a:ext cx="25908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Empirik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559338"/>
            <a:ext cx="259080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Fenomena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3581400" y="744004"/>
            <a:ext cx="19812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559338"/>
            <a:ext cx="3776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990600"/>
            <a:ext cx="33528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terjawab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488032"/>
            <a:ext cx="33528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Identifikasi</a:t>
            </a:r>
            <a:r>
              <a:rPr lang="en-US" dirty="0" smtClean="0"/>
              <a:t> &amp;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1988098"/>
            <a:ext cx="3352800" cy="36933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500306"/>
            <a:ext cx="3352800" cy="646331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286124"/>
            <a:ext cx="3352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Penetapan</a:t>
            </a:r>
            <a:r>
              <a:rPr lang="en-US" dirty="0" smtClean="0"/>
              <a:t> Model/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131238"/>
            <a:ext cx="3352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&amp; </a:t>
            </a:r>
            <a:r>
              <a:rPr lang="en-US" dirty="0" err="1" smtClean="0"/>
              <a:t>Instrumen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4702742"/>
            <a:ext cx="33528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5291142"/>
            <a:ext cx="3352800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5868476"/>
            <a:ext cx="33528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&amp;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6324600" y="1143000"/>
            <a:ext cx="457200" cy="50005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6324600" y="1714488"/>
            <a:ext cx="457200" cy="1066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6324600" y="2857496"/>
            <a:ext cx="457200" cy="1600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6324600" y="4643446"/>
            <a:ext cx="457200" cy="142876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1202280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Deduksi</a:t>
            </a:r>
            <a:r>
              <a:rPr lang="en-US" dirty="0" smtClean="0"/>
              <a:t> - </a:t>
            </a:r>
            <a:r>
              <a:rPr lang="en-US" dirty="0" err="1" smtClean="0"/>
              <a:t>eksplorasi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2071678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Deduksi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3810000"/>
            <a:ext cx="119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Strukturasi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0" y="5214950"/>
            <a:ext cx="183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Induksi</a:t>
            </a:r>
            <a:r>
              <a:rPr lang="en-US" dirty="0" smtClean="0"/>
              <a:t> -</a:t>
            </a:r>
            <a:r>
              <a:rPr lang="en-US" dirty="0" err="1" smtClean="0"/>
              <a:t>verivikasi</a:t>
            </a:r>
            <a:endParaRPr lang="en-US" dirty="0"/>
          </a:p>
        </p:txBody>
      </p:sp>
      <p:sp>
        <p:nvSpPr>
          <p:cNvPr id="24" name="Left Bracket 23"/>
          <p:cNvSpPr/>
          <p:nvPr/>
        </p:nvSpPr>
        <p:spPr>
          <a:xfrm>
            <a:off x="2500298" y="1071546"/>
            <a:ext cx="285752" cy="5072098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706891" y="3416591"/>
            <a:ext cx="167039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2000" dirty="0" smtClean="0"/>
              <a:t>GENERALISASI</a:t>
            </a:r>
            <a:endParaRPr lang="id-ID" sz="2000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  <a:solidFill>
            <a:srgbClr val="CCFF33"/>
          </a:solidFill>
        </p:spPr>
        <p:txBody>
          <a:bodyPr>
            <a:normAutofit/>
          </a:bodyPr>
          <a:lstStyle/>
          <a:p>
            <a:r>
              <a:rPr lang="id-ID" dirty="0" smtClean="0"/>
              <a:t>Ciri Utama Penelitian Kualitatif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yang dikumpulkan lunak (bukan angka, tapi kata-kata)</a:t>
            </a:r>
          </a:p>
          <a:p>
            <a:r>
              <a:rPr lang="id-ID" dirty="0" smtClean="0"/>
              <a:t>Pertanyaan yang diajukan</a:t>
            </a:r>
          </a:p>
          <a:p>
            <a:r>
              <a:rPr lang="id-ID" dirty="0" smtClean="0"/>
              <a:t>Kerangka acuan EMIK (data dari masyarakat) bukan ETIK (Data objektif/teori)</a:t>
            </a:r>
          </a:p>
          <a:p>
            <a:r>
              <a:rPr lang="id-ID" dirty="0" smtClean="0"/>
              <a:t>Kontak terus menerus</a:t>
            </a:r>
          </a:p>
          <a:p>
            <a:r>
              <a:rPr lang="id-ID" dirty="0" smtClean="0"/>
              <a:t>Wawancara mendalam</a:t>
            </a:r>
          </a:p>
          <a:p>
            <a:r>
              <a:rPr lang="id-ID" dirty="0" smtClean="0"/>
              <a:t>Observasi berartisipasi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Ciri Lain Penelitian Kualitatif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LATAR ALAMI: alat yang penting: sumber data yang langsung, </a:t>
            </a:r>
            <a:r>
              <a:rPr lang="id-ID" dirty="0" smtClean="0">
                <a:solidFill>
                  <a:srgbClr val="C00000"/>
                </a:solidFill>
              </a:rPr>
              <a:t>instrumen adalah PENELITI/PERISET</a:t>
            </a:r>
          </a:p>
          <a:p>
            <a:r>
              <a:rPr lang="id-ID" dirty="0" smtClean="0"/>
              <a:t>Bersifat Deskriptif</a:t>
            </a:r>
          </a:p>
          <a:p>
            <a:pPr lvl="1"/>
            <a:r>
              <a:rPr lang="id-ID" dirty="0" smtClean="0"/>
              <a:t>Bentuk Data</a:t>
            </a:r>
          </a:p>
          <a:p>
            <a:pPr lvl="1"/>
            <a:r>
              <a:rPr lang="id-ID" dirty="0" smtClean="0"/>
              <a:t>Bentuk Laporan : anekdot, catatan lapangan</a:t>
            </a:r>
          </a:p>
          <a:p>
            <a:pPr lvl="1"/>
            <a:r>
              <a:rPr lang="id-ID" dirty="0" smtClean="0"/>
              <a:t>Pendekatan holistik – </a:t>
            </a:r>
            <a:r>
              <a:rPr lang="id-ID" i="1" dirty="0" smtClean="0"/>
              <a:t>“njlimet”</a:t>
            </a:r>
          </a:p>
          <a:p>
            <a:pPr lvl="1"/>
            <a:r>
              <a:rPr lang="id-ID" dirty="0" smtClean="0"/>
              <a:t>Kata tanya : </a:t>
            </a:r>
            <a:r>
              <a:rPr lang="id-ID" dirty="0" smtClean="0">
                <a:solidFill>
                  <a:srgbClr val="C00000"/>
                </a:solidFill>
              </a:rPr>
              <a:t>Bagaimana (HOW) </a:t>
            </a:r>
            <a:r>
              <a:rPr lang="id-ID" dirty="0" smtClean="0"/>
              <a:t>&amp; </a:t>
            </a:r>
            <a:r>
              <a:rPr lang="id-ID" dirty="0" smtClean="0">
                <a:solidFill>
                  <a:srgbClr val="C00000"/>
                </a:solidFill>
              </a:rPr>
              <a:t>Mengapa (WHY)</a:t>
            </a:r>
          </a:p>
          <a:p>
            <a:r>
              <a:rPr lang="id-ID" dirty="0" smtClean="0"/>
              <a:t>Lebih memperhatikan proses daripada hasil/produk </a:t>
            </a:r>
          </a:p>
          <a:p>
            <a:pPr lvl="1"/>
            <a:r>
              <a:rPr lang="id-ID" dirty="0" smtClean="0"/>
              <a:t>Bagaimana </a:t>
            </a:r>
          </a:p>
          <a:p>
            <a:r>
              <a:rPr lang="id-ID" dirty="0" smtClean="0"/>
              <a:t>Cenderung menganalisis data secara </a:t>
            </a:r>
            <a:r>
              <a:rPr lang="id-ID" dirty="0" smtClean="0">
                <a:solidFill>
                  <a:srgbClr val="C00000"/>
                </a:solidFill>
              </a:rPr>
              <a:t>INDUKTIF (kenyataan </a:t>
            </a:r>
            <a:r>
              <a:rPr lang="id-ID" dirty="0" smtClean="0">
                <a:solidFill>
                  <a:srgbClr val="C00000"/>
                </a:solidFill>
                <a:sym typeface="Wingdings" pitchFamily="2" charset="2"/>
              </a:rPr>
              <a:t> menyusun teori) </a:t>
            </a:r>
            <a:r>
              <a:rPr lang="id-ID" dirty="0" smtClean="0">
                <a:sym typeface="Wingdings" pitchFamily="2" charset="2"/>
              </a:rPr>
              <a:t>bukan DEDUKTIF (dari teori utk melihat kenyataan)</a:t>
            </a:r>
            <a:endParaRPr lang="id-ID" dirty="0" smtClean="0"/>
          </a:p>
          <a:p>
            <a:r>
              <a:rPr lang="id-ID" dirty="0" smtClean="0"/>
              <a:t>Mengutamakan </a:t>
            </a:r>
            <a:r>
              <a:rPr lang="id-ID" dirty="0" smtClean="0">
                <a:solidFill>
                  <a:srgbClr val="C00000"/>
                </a:solidFill>
              </a:rPr>
              <a:t>MAKNA </a:t>
            </a:r>
            <a:r>
              <a:rPr lang="id-ID" dirty="0" smtClean="0"/>
              <a:t>(menarik kesimpulan dari kenyataan)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33"/>
          </a:solidFill>
        </p:spPr>
        <p:txBody>
          <a:bodyPr/>
          <a:lstStyle/>
          <a:p>
            <a:r>
              <a:rPr lang="id-ID" dirty="0" smtClean="0"/>
              <a:t>Penelitian Kualitatif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NAMA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Riset lapangan (field work)</a:t>
            </a:r>
          </a:p>
          <a:p>
            <a:r>
              <a:rPr lang="id-ID" dirty="0" smtClean="0"/>
              <a:t>Naturalistik</a:t>
            </a:r>
          </a:p>
          <a:p>
            <a:r>
              <a:rPr lang="id-ID" dirty="0" smtClean="0"/>
              <a:t>Etnografis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UNGKAPAN LAIN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Interaksi simbolis</a:t>
            </a:r>
          </a:p>
          <a:p>
            <a:r>
              <a:rPr lang="id-ID" dirty="0" smtClean="0"/>
              <a:t>Aliran Chicago</a:t>
            </a:r>
          </a:p>
          <a:p>
            <a:r>
              <a:rPr lang="id-ID" dirty="0" smtClean="0"/>
              <a:t>Feno</a:t>
            </a:r>
            <a:r>
              <a:rPr lang="en-US" dirty="0" smtClean="0"/>
              <a:t>me</a:t>
            </a:r>
            <a:r>
              <a:rPr lang="id-ID" dirty="0" smtClean="0"/>
              <a:t>nologi</a:t>
            </a:r>
            <a:endParaRPr lang="id-ID" dirty="0" smtClean="0"/>
          </a:p>
          <a:p>
            <a:r>
              <a:rPr lang="id-ID" dirty="0" smtClean="0"/>
              <a:t>Studi Kasus</a:t>
            </a:r>
          </a:p>
          <a:p>
            <a:r>
              <a:rPr lang="id-ID" dirty="0" smtClean="0"/>
              <a:t>Etnometodologi</a:t>
            </a:r>
          </a:p>
          <a:p>
            <a:r>
              <a:rPr lang="id-ID" dirty="0" smtClean="0"/>
              <a:t>Ekologi</a:t>
            </a:r>
          </a:p>
          <a:p>
            <a:r>
              <a:rPr lang="id-ID" dirty="0" smtClean="0"/>
              <a:t>Interpretif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Kuantitatif</a:t>
            </a:r>
            <a:r>
              <a:rPr lang="en-US" sz="3200" dirty="0" smtClean="0"/>
              <a:t> (survey) </a:t>
            </a:r>
            <a:r>
              <a:rPr lang="en-US" sz="3200" dirty="0" err="1" smtClean="0"/>
              <a:t>tepat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Hudelson</a:t>
            </a:r>
            <a:r>
              <a:rPr lang="en-US" sz="3200" dirty="0" smtClean="0"/>
              <a:t>, 1994: 7-8)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295400"/>
          <a:ext cx="9144000" cy="5308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Pendekatan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ketika</a:t>
                      </a:r>
                      <a:r>
                        <a:rPr lang="en-US" baseline="0" dirty="0" smtClean="0"/>
                        <a:t>: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Pendekatan</a:t>
                      </a:r>
                      <a:r>
                        <a:rPr lang="en-US" dirty="0" smtClean="0"/>
                        <a:t> survey </a:t>
                      </a:r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ketika</a:t>
                      </a:r>
                      <a:r>
                        <a:rPr lang="en-US" baseline="0" dirty="0" smtClean="0"/>
                        <a:t> 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biasa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unfamiliar/</a:t>
                      </a:r>
                      <a:r>
                        <a:rPr lang="en-US" i="1" dirty="0" err="1" smtClean="0">
                          <a:solidFill>
                            <a:srgbClr val="C00000"/>
                          </a:solidFill>
                        </a:rPr>
                        <a:t>fenomena</a:t>
                      </a:r>
                      <a:endParaRPr lang="en-US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terdefinisi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jelas</a:t>
                      </a:r>
                      <a:r>
                        <a:rPr lang="en-US" dirty="0" smtClean="0"/>
                        <a:t> / </a:t>
                      </a:r>
                      <a:r>
                        <a:rPr lang="en-US" i="1" dirty="0" smtClean="0"/>
                        <a:t>familiar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eksploratif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relefan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variabel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diketahui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definisinya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jelas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pengukuran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diketahui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pendalaman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masalah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i="1" dirty="0" smtClean="0"/>
                        <a:t>(explanatory depth)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menemukan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aspek-aspek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khusus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konsep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 setting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luas</a:t>
                      </a:r>
                      <a:r>
                        <a:rPr lang="en-US" baseline="0" dirty="0" smtClean="0"/>
                        <a:t>, setting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dimengerti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dijelaskan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arti</a:t>
                      </a:r>
                      <a:r>
                        <a:rPr lang="en-US" dirty="0" smtClean="0"/>
                        <a:t> (meaning)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penting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(frequency)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deskripsi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numerik</a:t>
                      </a:r>
                      <a:r>
                        <a:rPr lang="en-US" dirty="0" smtClean="0"/>
                        <a:t> yang detail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sampel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mewakili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dibutuhkan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fleksibel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dibutuhkan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menemukansesuatu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diduga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investigasi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mendalam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topik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spesifik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pengulangan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pengukuran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dianggap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mempelajari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dipilih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kasus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kejadian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detail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generalisasi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diharapkan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membandingkan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populasi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3978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Metode Kuantitatif, Kualitatif, Campuran </a:t>
            </a:r>
            <a:br>
              <a:rPr lang="id-ID" dirty="0" smtClean="0"/>
            </a:br>
            <a:r>
              <a:rPr lang="id-ID" sz="2000" dirty="0" smtClean="0"/>
              <a:t>(John W. Cresswell, Research Design, 2010)</a:t>
            </a:r>
            <a:endParaRPr lang="id-ID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2686040" cy="6397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Metode Kuantitatif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2844" y="2000240"/>
            <a:ext cx="2686040" cy="432595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Bersifat pre-determined (sudah ditentukan sebelumnya)</a:t>
            </a:r>
          </a:p>
          <a:p>
            <a:r>
              <a:rPr lang="id-ID" dirty="0" smtClean="0"/>
              <a:t>Pertanyaan2 didasarkan pada instrumen penelitian</a:t>
            </a:r>
          </a:p>
          <a:p>
            <a:r>
              <a:rPr lang="id-ID" dirty="0" smtClean="0"/>
              <a:t>Data performa, sikap, observasi, data sensus</a:t>
            </a:r>
          </a:p>
          <a:p>
            <a:r>
              <a:rPr lang="id-ID" dirty="0" smtClean="0"/>
              <a:t>Analisis statistik</a:t>
            </a:r>
          </a:p>
          <a:p>
            <a:r>
              <a:rPr lang="id-ID" dirty="0" smtClean="0"/>
              <a:t>Interpretasi statistik</a:t>
            </a:r>
          </a:p>
          <a:p>
            <a:endParaRPr lang="id-ID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43636" y="1360478"/>
            <a:ext cx="2857520" cy="63976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Metode Kualitatif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43636" y="2000240"/>
            <a:ext cx="2857520" cy="435771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Berkembang dinamis</a:t>
            </a:r>
          </a:p>
          <a:p>
            <a:r>
              <a:rPr lang="id-ID" dirty="0" smtClean="0"/>
              <a:t>Pertanyaan2 terbuka</a:t>
            </a:r>
          </a:p>
          <a:p>
            <a:r>
              <a:rPr lang="id-ID" dirty="0" smtClean="0"/>
              <a:t>Data wawancara, observasi, dokumentasi, audio-visual</a:t>
            </a:r>
          </a:p>
          <a:p>
            <a:r>
              <a:rPr lang="id-ID" dirty="0" smtClean="0"/>
              <a:t>Analisis tekstual &amp; gambar </a:t>
            </a:r>
          </a:p>
          <a:p>
            <a:r>
              <a:rPr lang="id-ID" dirty="0" smtClean="0"/>
              <a:t>Interpretasi tema-tema pola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071802" y="1357298"/>
            <a:ext cx="2857520" cy="639762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 Campuran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071802" y="2000240"/>
            <a:ext cx="2857520" cy="4325959"/>
          </a:xfrm>
          <a:prstGeom prst="rect">
            <a:avLst/>
          </a:prstGeom>
          <a:solidFill>
            <a:srgbClr val="CCFF33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 pre-determined dan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berkembang dinamis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Pertanyaan2 terbuka &amp; tertutup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 data berganda yg terbuka pd kemungkinan2 lain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 statistik &amp; analisis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tekstual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Lintas-interpretasi data-base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714612" y="1571612"/>
            <a:ext cx="500066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 flipH="1">
            <a:off x="5786446" y="1571612"/>
            <a:ext cx="500066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Penelitian </a:t>
            </a:r>
            <a:r>
              <a:rPr lang="id-ID" sz="2700" dirty="0" smtClean="0"/>
              <a:t>(Spradley, 1980)</a:t>
            </a:r>
            <a:endParaRPr lang="id-ID" sz="27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57158" y="1862728"/>
            <a:ext cx="135732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Define a research problem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1996851"/>
            <a:ext cx="15001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Formulate hypothesis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862728"/>
            <a:ext cx="150019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Make operational definition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1862728"/>
            <a:ext cx="150019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Design research instrument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3714752"/>
            <a:ext cx="15001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Report the Result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714752"/>
            <a:ext cx="15001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Draw conclussions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3714752"/>
            <a:ext cx="15001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Analyze the data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7000892" y="1571612"/>
            <a:ext cx="150019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Design research instrument</a:t>
            </a:r>
            <a:endParaRPr lang="id-ID" dirty="0"/>
          </a:p>
        </p:txBody>
      </p:sp>
      <p:sp>
        <p:nvSpPr>
          <p:cNvPr id="17" name="Right Arrow 16"/>
          <p:cNvSpPr/>
          <p:nvPr/>
        </p:nvSpPr>
        <p:spPr>
          <a:xfrm>
            <a:off x="1785918" y="2143116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4071934" y="2143116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6357950" y="2143116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7000892" y="3714752"/>
            <a:ext cx="15001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Gether the data</a:t>
            </a:r>
            <a:endParaRPr lang="id-ID" dirty="0"/>
          </a:p>
        </p:txBody>
      </p:sp>
      <p:sp>
        <p:nvSpPr>
          <p:cNvPr id="21" name="Down Arrow 20"/>
          <p:cNvSpPr/>
          <p:nvPr/>
        </p:nvSpPr>
        <p:spPr>
          <a:xfrm>
            <a:off x="7572396" y="2857496"/>
            <a:ext cx="428628" cy="785818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ight Arrow 21"/>
          <p:cNvSpPr/>
          <p:nvPr/>
        </p:nvSpPr>
        <p:spPr>
          <a:xfrm flipH="1">
            <a:off x="6286512" y="3857628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ight Arrow 22"/>
          <p:cNvSpPr/>
          <p:nvPr/>
        </p:nvSpPr>
        <p:spPr>
          <a:xfrm flipH="1">
            <a:off x="4071934" y="3857628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ight Arrow 23"/>
          <p:cNvSpPr/>
          <p:nvPr/>
        </p:nvSpPr>
        <p:spPr>
          <a:xfrm flipH="1">
            <a:off x="1857356" y="3857628"/>
            <a:ext cx="642942" cy="35719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839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PENELITIAN KUALITATIF</vt:lpstr>
      <vt:lpstr>Apa itu Penelitian? (Marshall&amp; Rossman, 1989)</vt:lpstr>
      <vt:lpstr>ALUR PENELITIAN</vt:lpstr>
      <vt:lpstr>Ciri Utama Penelitian Kualitatif</vt:lpstr>
      <vt:lpstr>Ciri Lain Penelitian Kualitatif</vt:lpstr>
      <vt:lpstr>Penelitian Kualitatif</vt:lpstr>
      <vt:lpstr>Kapan Pendekatan Kualitatif dan Kuantitatif (survey) tepat digunakan (Hudelson, 1994: 7-8)</vt:lpstr>
      <vt:lpstr>Metode Kuantitatif, Kualitatif, Campuran  (John W. Cresswell, Research Design, 2010)</vt:lpstr>
      <vt:lpstr>Langkah-langkah Penelitian (Spradley, 1980)</vt:lpstr>
      <vt:lpstr>The Ethnographic Research Cycle (Spradley, 1980)</vt:lpstr>
      <vt:lpstr>KARAKTERISTIK PENELITIAN KUALITATIF</vt:lpstr>
      <vt:lpstr>Perbandingan Karakteristik RisetKualitatif &amp; Kuantitatif</vt:lpstr>
      <vt:lpstr>Perbedaan Konsep </vt:lpstr>
      <vt:lpstr>Design</vt:lpstr>
      <vt:lpstr>Saran untuk memilih sebuah studi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KUALITATIF</dc:title>
  <dc:creator>COMPAQ</dc:creator>
  <cp:lastModifiedBy>user</cp:lastModifiedBy>
  <cp:revision>14</cp:revision>
  <dcterms:created xsi:type="dcterms:W3CDTF">2013-03-11T03:27:31Z</dcterms:created>
  <dcterms:modified xsi:type="dcterms:W3CDTF">2013-09-20T07:54:51Z</dcterms:modified>
</cp:coreProperties>
</file>