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  <p:sldMasterId id="2147483659" r:id="rId2"/>
  </p:sldMasterIdLst>
  <p:notesMasterIdLst>
    <p:notesMasterId r:id="rId54"/>
  </p:notesMasterIdLst>
  <p:sldIdLst>
    <p:sldId id="256" r:id="rId3"/>
    <p:sldId id="257" r:id="rId4"/>
    <p:sldId id="258" r:id="rId5"/>
    <p:sldId id="284" r:id="rId6"/>
    <p:sldId id="273" r:id="rId7"/>
    <p:sldId id="346" r:id="rId8"/>
    <p:sldId id="286" r:id="rId9"/>
    <p:sldId id="325" r:id="rId10"/>
    <p:sldId id="326" r:id="rId11"/>
    <p:sldId id="327" r:id="rId12"/>
    <p:sldId id="287" r:id="rId13"/>
    <p:sldId id="288" r:id="rId14"/>
    <p:sldId id="347" r:id="rId15"/>
    <p:sldId id="336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7" r:id="rId24"/>
    <p:sldId id="259" r:id="rId25"/>
    <p:sldId id="338" r:id="rId26"/>
    <p:sldId id="339" r:id="rId27"/>
    <p:sldId id="341" r:id="rId28"/>
    <p:sldId id="385" r:id="rId29"/>
    <p:sldId id="340" r:id="rId30"/>
    <p:sldId id="342" r:id="rId31"/>
    <p:sldId id="348" r:id="rId32"/>
    <p:sldId id="343" r:id="rId33"/>
    <p:sldId id="344" r:id="rId34"/>
    <p:sldId id="349" r:id="rId35"/>
    <p:sldId id="379" r:id="rId36"/>
    <p:sldId id="350" r:id="rId37"/>
    <p:sldId id="351" r:id="rId38"/>
    <p:sldId id="352" r:id="rId39"/>
    <p:sldId id="353" r:id="rId40"/>
    <p:sldId id="380" r:id="rId41"/>
    <p:sldId id="354" r:id="rId42"/>
    <p:sldId id="355" r:id="rId43"/>
    <p:sldId id="381" r:id="rId44"/>
    <p:sldId id="356" r:id="rId45"/>
    <p:sldId id="357" r:id="rId46"/>
    <p:sldId id="382" r:id="rId47"/>
    <p:sldId id="358" r:id="rId48"/>
    <p:sldId id="359" r:id="rId49"/>
    <p:sldId id="383" r:id="rId50"/>
    <p:sldId id="360" r:id="rId51"/>
    <p:sldId id="384" r:id="rId52"/>
    <p:sldId id="362" r:id="rId53"/>
  </p:sldIdLst>
  <p:sldSz cx="9144000" cy="5143500" type="screen16x9"/>
  <p:notesSz cx="6858000" cy="9144000"/>
  <p:embeddedFontLst>
    <p:embeddedFont>
      <p:font typeface="Droid Serif" panose="020B0604020202020204" charset="0"/>
      <p:regular r:id="rId55"/>
      <p:bold r:id="rId56"/>
      <p:italic r:id="rId57"/>
      <p:boldItalic r:id="rId58"/>
    </p:embeddedFont>
    <p:embeddedFont>
      <p:font typeface="Montserrat" panose="020B0604020202020204" charset="0"/>
      <p:regular r:id="rId59"/>
      <p:bold r:id="rId6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43"/>
    <a:srgbClr val="FF9E00"/>
    <a:srgbClr val="FFFFFF"/>
    <a:srgbClr val="C6E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3DD1E6-EC92-480D-BE51-FDE0C22805CA}">
  <a:tblStyle styleId="{6E3DD1E6-EC92-480D-BE51-FDE0C22805CA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140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0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font" Target="fonts/font1.fntdata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font" Target="fonts/font3.fntdata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font" Target="fonts/font6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font" Target="fonts/font2.fntdata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font" Target="fonts/font5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50646-FA92-4097-B9EC-A8AEF34EB52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CF4B17-598E-4E8C-937C-EB1D179765BF}">
      <dgm:prSet phldrT="[Text]"/>
      <dgm:spPr/>
      <dgm:t>
        <a:bodyPr/>
        <a:lstStyle/>
        <a:p>
          <a:r>
            <a:rPr lang="en-US" smtClean="0"/>
            <a:t>Awal siklus proyek</a:t>
          </a:r>
          <a:endParaRPr lang="en-US"/>
        </a:p>
      </dgm:t>
    </dgm:pt>
    <dgm:pt modelId="{05DF76C7-948C-4B2C-B9D9-00955107549F}" type="parTrans" cxnId="{5E2D78C2-DB5D-4027-930B-61DD506CA7AD}">
      <dgm:prSet/>
      <dgm:spPr/>
      <dgm:t>
        <a:bodyPr/>
        <a:lstStyle/>
        <a:p>
          <a:endParaRPr lang="en-US"/>
        </a:p>
      </dgm:t>
    </dgm:pt>
    <dgm:pt modelId="{43498E3D-98AD-4072-B71B-3FB29BC5428B}" type="sibTrans" cxnId="{5E2D78C2-DB5D-4027-930B-61DD506CA7AD}">
      <dgm:prSet/>
      <dgm:spPr/>
      <dgm:t>
        <a:bodyPr/>
        <a:lstStyle/>
        <a:p>
          <a:endParaRPr lang="en-US"/>
        </a:p>
      </dgm:t>
    </dgm:pt>
    <dgm:pt modelId="{15095AD4-5D66-4C91-8C21-1BD90BDD668D}">
      <dgm:prSet phldrT="[Text]"/>
      <dgm:spPr/>
      <dgm:t>
        <a:bodyPr/>
        <a:lstStyle/>
        <a:p>
          <a:r>
            <a:rPr lang="en-US" smtClean="0"/>
            <a:t>Sumber daya yang dibutuhkan rendah</a:t>
          </a:r>
          <a:endParaRPr lang="en-US"/>
        </a:p>
      </dgm:t>
    </dgm:pt>
    <dgm:pt modelId="{F59E2CCF-827B-40E8-B13F-5F8A24231EA5}" type="parTrans" cxnId="{A76BFDCC-1A3E-4A93-85CB-207505BD4629}">
      <dgm:prSet/>
      <dgm:spPr/>
      <dgm:t>
        <a:bodyPr/>
        <a:lstStyle/>
        <a:p>
          <a:endParaRPr lang="en-US"/>
        </a:p>
      </dgm:t>
    </dgm:pt>
    <dgm:pt modelId="{5BC01DB6-7B79-498A-8333-07B4EBEA7286}" type="sibTrans" cxnId="{A76BFDCC-1A3E-4A93-85CB-207505BD4629}">
      <dgm:prSet/>
      <dgm:spPr/>
      <dgm:t>
        <a:bodyPr/>
        <a:lstStyle/>
        <a:p>
          <a:endParaRPr lang="en-US"/>
        </a:p>
      </dgm:t>
    </dgm:pt>
    <dgm:pt modelId="{47EFC0EE-CA81-41D3-810C-BB37D2ADB6B6}">
      <dgm:prSet phldrT="[Text]"/>
      <dgm:spPr/>
      <dgm:t>
        <a:bodyPr/>
        <a:lstStyle/>
        <a:p>
          <a:r>
            <a:rPr lang="en-US" smtClean="0"/>
            <a:t>Pertengahan siklus proyek</a:t>
          </a:r>
          <a:endParaRPr lang="en-US"/>
        </a:p>
      </dgm:t>
    </dgm:pt>
    <dgm:pt modelId="{7CE15B4E-1486-4FB9-8DA5-325EDA9D0AB2}" type="parTrans" cxnId="{83A3A3E2-81DA-49A8-93FE-B3C17413381A}">
      <dgm:prSet/>
      <dgm:spPr/>
      <dgm:t>
        <a:bodyPr/>
        <a:lstStyle/>
        <a:p>
          <a:endParaRPr lang="en-US"/>
        </a:p>
      </dgm:t>
    </dgm:pt>
    <dgm:pt modelId="{B1C09042-5456-449D-BF0B-3D5A6546437D}" type="sibTrans" cxnId="{83A3A3E2-81DA-49A8-93FE-B3C17413381A}">
      <dgm:prSet/>
      <dgm:spPr/>
      <dgm:t>
        <a:bodyPr/>
        <a:lstStyle/>
        <a:p>
          <a:endParaRPr lang="en-US"/>
        </a:p>
      </dgm:t>
    </dgm:pt>
    <dgm:pt modelId="{5683A051-BD60-4B52-9DA0-5D0A517B3C36}">
      <dgm:prSet phldrT="[Text]"/>
      <dgm:spPr/>
      <dgm:t>
        <a:bodyPr/>
        <a:lstStyle/>
        <a:p>
          <a:r>
            <a:rPr lang="en-US" smtClean="0"/>
            <a:t>Kepastian penyelesaian proyek meningkat</a:t>
          </a:r>
          <a:endParaRPr lang="en-US"/>
        </a:p>
      </dgm:t>
    </dgm:pt>
    <dgm:pt modelId="{4DAAEB50-0566-41BF-80A5-63001AA5C8FA}" type="parTrans" cxnId="{EB6E1915-47F3-4219-9AF0-715484F7E188}">
      <dgm:prSet/>
      <dgm:spPr/>
      <dgm:t>
        <a:bodyPr/>
        <a:lstStyle/>
        <a:p>
          <a:endParaRPr lang="en-US"/>
        </a:p>
      </dgm:t>
    </dgm:pt>
    <dgm:pt modelId="{9F3A6792-8BBC-4B01-A188-1B2680C3A4C8}" type="sibTrans" cxnId="{EB6E1915-47F3-4219-9AF0-715484F7E188}">
      <dgm:prSet/>
      <dgm:spPr/>
      <dgm:t>
        <a:bodyPr/>
        <a:lstStyle/>
        <a:p>
          <a:endParaRPr lang="en-US"/>
        </a:p>
      </dgm:t>
    </dgm:pt>
    <dgm:pt modelId="{A58B710C-74A6-4691-B32E-6DB2344E9B33}">
      <dgm:prSet phldrT="[Text]"/>
      <dgm:spPr/>
      <dgm:t>
        <a:bodyPr/>
        <a:lstStyle/>
        <a:p>
          <a:r>
            <a:rPr lang="en-US" smtClean="0"/>
            <a:t>Akhir siklus proyek</a:t>
          </a:r>
          <a:endParaRPr lang="en-US"/>
        </a:p>
      </dgm:t>
    </dgm:pt>
    <dgm:pt modelId="{C8132BB4-BACA-4A13-B796-F604100ABC98}" type="parTrans" cxnId="{AB487828-1AB1-4448-9AEE-9DF268AF3A5D}">
      <dgm:prSet/>
      <dgm:spPr/>
      <dgm:t>
        <a:bodyPr/>
        <a:lstStyle/>
        <a:p>
          <a:endParaRPr lang="en-US"/>
        </a:p>
      </dgm:t>
    </dgm:pt>
    <dgm:pt modelId="{7006D49F-4C35-42A7-88A7-E34CF480AFE0}" type="sibTrans" cxnId="{AB487828-1AB1-4448-9AEE-9DF268AF3A5D}">
      <dgm:prSet/>
      <dgm:spPr/>
      <dgm:t>
        <a:bodyPr/>
        <a:lstStyle/>
        <a:p>
          <a:endParaRPr lang="en-US"/>
        </a:p>
      </dgm:t>
    </dgm:pt>
    <dgm:pt modelId="{C86E501F-A087-46AE-A65A-3D0CBE7DB971}">
      <dgm:prSet phldrT="[Text]"/>
      <dgm:spPr/>
      <dgm:t>
        <a:bodyPr/>
        <a:lstStyle/>
        <a:p>
          <a:r>
            <a:rPr lang="en-US" smtClean="0"/>
            <a:t>Memastikan kebutuhan proyek terpenuhi semua</a:t>
          </a:r>
          <a:endParaRPr lang="en-US"/>
        </a:p>
      </dgm:t>
    </dgm:pt>
    <dgm:pt modelId="{5C65CCB9-C67D-40D1-BBC6-7A8A4C59931E}" type="parTrans" cxnId="{B62DBE3F-EFCA-40DA-8A2F-C5CF87A7F9E7}">
      <dgm:prSet/>
      <dgm:spPr/>
      <dgm:t>
        <a:bodyPr/>
        <a:lstStyle/>
        <a:p>
          <a:endParaRPr lang="en-US"/>
        </a:p>
      </dgm:t>
    </dgm:pt>
    <dgm:pt modelId="{8B7AAA0E-4AAD-4CC6-A6C4-9125F62B84F2}" type="sibTrans" cxnId="{B62DBE3F-EFCA-40DA-8A2F-C5CF87A7F9E7}">
      <dgm:prSet/>
      <dgm:spPr/>
      <dgm:t>
        <a:bodyPr/>
        <a:lstStyle/>
        <a:p>
          <a:endParaRPr lang="en-US"/>
        </a:p>
      </dgm:t>
    </dgm:pt>
    <dgm:pt modelId="{61D657BC-F823-4A84-8FB8-B59D293E567B}">
      <dgm:prSet/>
      <dgm:spPr/>
      <dgm:t>
        <a:bodyPr/>
        <a:lstStyle/>
        <a:p>
          <a:r>
            <a:rPr lang="en-US" smtClean="0"/>
            <a:t>Tingkat resiko/ketidakpastian sangat tinggi</a:t>
          </a:r>
        </a:p>
      </dgm:t>
    </dgm:pt>
    <dgm:pt modelId="{C260C9F0-07A4-4721-BB43-832C1D07ABCC}" type="parTrans" cxnId="{7818606E-9DBF-40E7-82E4-AB87FCFEB4B0}">
      <dgm:prSet/>
      <dgm:spPr/>
      <dgm:t>
        <a:bodyPr/>
        <a:lstStyle/>
        <a:p>
          <a:endParaRPr lang="en-US"/>
        </a:p>
      </dgm:t>
    </dgm:pt>
    <dgm:pt modelId="{0EF52E9D-F3FB-4F3E-9929-591117E8076B}" type="sibTrans" cxnId="{7818606E-9DBF-40E7-82E4-AB87FCFEB4B0}">
      <dgm:prSet/>
      <dgm:spPr/>
      <dgm:t>
        <a:bodyPr/>
        <a:lstStyle/>
        <a:p>
          <a:endParaRPr lang="en-US"/>
        </a:p>
      </dgm:t>
    </dgm:pt>
    <dgm:pt modelId="{48218093-A764-4E51-99A0-3A93D50AAF84}">
      <dgm:prSet/>
      <dgm:spPr/>
      <dgm:t>
        <a:bodyPr/>
        <a:lstStyle/>
        <a:p>
          <a:r>
            <a:rPr lang="en-US" smtClean="0"/>
            <a:t>Campur tangan stakeholder terbuka luas</a:t>
          </a:r>
        </a:p>
      </dgm:t>
    </dgm:pt>
    <dgm:pt modelId="{BB18068D-C2EE-4D3F-9934-1D24D57693A4}" type="parTrans" cxnId="{5B57C5D0-1EC4-4BE7-A74A-D32C3187C04F}">
      <dgm:prSet/>
      <dgm:spPr/>
      <dgm:t>
        <a:bodyPr/>
        <a:lstStyle/>
        <a:p>
          <a:endParaRPr lang="en-US"/>
        </a:p>
      </dgm:t>
    </dgm:pt>
    <dgm:pt modelId="{AADE471A-81C1-41B3-B821-F71E722DA44D}" type="sibTrans" cxnId="{5B57C5D0-1EC4-4BE7-A74A-D32C3187C04F}">
      <dgm:prSet/>
      <dgm:spPr/>
      <dgm:t>
        <a:bodyPr/>
        <a:lstStyle/>
        <a:p>
          <a:endParaRPr lang="en-US"/>
        </a:p>
      </dgm:t>
    </dgm:pt>
    <dgm:pt modelId="{090B412D-A83B-48E0-8C5D-BAABB158DDE7}">
      <dgm:prSet phldrT="[Text]"/>
      <dgm:spPr/>
      <dgm:t>
        <a:bodyPr/>
        <a:lstStyle/>
        <a:p>
          <a:r>
            <a:rPr lang="en-US" smtClean="0"/>
            <a:t>Membutuhkan banyak sumberdaya	</a:t>
          </a:r>
          <a:endParaRPr lang="en-US"/>
        </a:p>
      </dgm:t>
    </dgm:pt>
    <dgm:pt modelId="{97C28197-A974-4D68-A15C-466F86652F72}" type="parTrans" cxnId="{17D6B09D-5F10-45D3-BF2A-1D6D3468A9F3}">
      <dgm:prSet/>
      <dgm:spPr/>
      <dgm:t>
        <a:bodyPr/>
        <a:lstStyle/>
        <a:p>
          <a:endParaRPr lang="en-US"/>
        </a:p>
      </dgm:t>
    </dgm:pt>
    <dgm:pt modelId="{AA0864D9-4DEE-4C09-AF28-97DD9D742078}" type="sibTrans" cxnId="{17D6B09D-5F10-45D3-BF2A-1D6D3468A9F3}">
      <dgm:prSet/>
      <dgm:spPr/>
      <dgm:t>
        <a:bodyPr/>
        <a:lstStyle/>
        <a:p>
          <a:endParaRPr lang="en-US"/>
        </a:p>
      </dgm:t>
    </dgm:pt>
    <dgm:pt modelId="{FFCBE7B8-0F58-4D19-A55E-1661BB93D678}">
      <dgm:prSet phldrT="[Text]"/>
      <dgm:spPr/>
      <dgm:t>
        <a:bodyPr/>
        <a:lstStyle/>
        <a:p>
          <a:r>
            <a:rPr lang="en-US" smtClean="0"/>
            <a:t>Sponsor menyetujui penutupan/mengakhiri proyek</a:t>
          </a:r>
          <a:endParaRPr lang="en-US"/>
        </a:p>
      </dgm:t>
    </dgm:pt>
    <dgm:pt modelId="{A17BF526-AA04-4D88-B755-89C61594EBD0}" type="parTrans" cxnId="{57E5604D-4478-4CB8-969B-99230D598A2D}">
      <dgm:prSet/>
      <dgm:spPr/>
      <dgm:t>
        <a:bodyPr/>
        <a:lstStyle/>
        <a:p>
          <a:endParaRPr lang="en-US"/>
        </a:p>
      </dgm:t>
    </dgm:pt>
    <dgm:pt modelId="{C1FCECAE-B656-4A60-934C-52CBDC67E522}" type="sibTrans" cxnId="{57E5604D-4478-4CB8-969B-99230D598A2D}">
      <dgm:prSet/>
      <dgm:spPr/>
      <dgm:t>
        <a:bodyPr/>
        <a:lstStyle/>
        <a:p>
          <a:endParaRPr lang="en-US"/>
        </a:p>
      </dgm:t>
    </dgm:pt>
    <dgm:pt modelId="{64A05079-4B6A-4AA0-BE94-0F0D6D000708}" type="pres">
      <dgm:prSet presAssocID="{DA750646-FA92-4097-B9EC-A8AEF34EB5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B29DB9-370B-4209-A86E-8AA6FE4344CD}" type="pres">
      <dgm:prSet presAssocID="{CFCF4B17-598E-4E8C-937C-EB1D179765BF}" presName="composite" presStyleCnt="0"/>
      <dgm:spPr/>
    </dgm:pt>
    <dgm:pt modelId="{5B1B64DE-988F-4E7A-AF6C-2B086662FE18}" type="pres">
      <dgm:prSet presAssocID="{CFCF4B17-598E-4E8C-937C-EB1D179765B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7B690-93AB-48C4-85AD-EA4C30FB65D7}" type="pres">
      <dgm:prSet presAssocID="{CFCF4B17-598E-4E8C-937C-EB1D179765B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FB472C-AC51-4B29-9AE7-05A67536A392}" type="pres">
      <dgm:prSet presAssocID="{43498E3D-98AD-4072-B71B-3FB29BC5428B}" presName="space" presStyleCnt="0"/>
      <dgm:spPr/>
    </dgm:pt>
    <dgm:pt modelId="{577CEB21-E652-444B-98C0-E16BF61E7C5E}" type="pres">
      <dgm:prSet presAssocID="{47EFC0EE-CA81-41D3-810C-BB37D2ADB6B6}" presName="composite" presStyleCnt="0"/>
      <dgm:spPr/>
    </dgm:pt>
    <dgm:pt modelId="{B6AC6F89-C06C-46C2-B12B-46A193F54C7B}" type="pres">
      <dgm:prSet presAssocID="{47EFC0EE-CA81-41D3-810C-BB37D2ADB6B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1FFCE-3E5D-403C-BDD9-71B03F02B645}" type="pres">
      <dgm:prSet presAssocID="{47EFC0EE-CA81-41D3-810C-BB37D2ADB6B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D0757-6E64-42BE-A4F7-91CAA5C3FA1A}" type="pres">
      <dgm:prSet presAssocID="{B1C09042-5456-449D-BF0B-3D5A6546437D}" presName="space" presStyleCnt="0"/>
      <dgm:spPr/>
    </dgm:pt>
    <dgm:pt modelId="{4DE3917C-D949-4B07-AF05-178C0A756F43}" type="pres">
      <dgm:prSet presAssocID="{A58B710C-74A6-4691-B32E-6DB2344E9B33}" presName="composite" presStyleCnt="0"/>
      <dgm:spPr/>
    </dgm:pt>
    <dgm:pt modelId="{4812668C-72E0-4338-B38D-61AB5A303C22}" type="pres">
      <dgm:prSet presAssocID="{A58B710C-74A6-4691-B32E-6DB2344E9B3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5A3741-2A00-4D6C-B59E-923FCC39D8A8}" type="pres">
      <dgm:prSet presAssocID="{A58B710C-74A6-4691-B32E-6DB2344E9B3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18606E-9DBF-40E7-82E4-AB87FCFEB4B0}" srcId="{CFCF4B17-598E-4E8C-937C-EB1D179765BF}" destId="{61D657BC-F823-4A84-8FB8-B59D293E567B}" srcOrd="1" destOrd="0" parTransId="{C260C9F0-07A4-4721-BB43-832C1D07ABCC}" sibTransId="{0EF52E9D-F3FB-4F3E-9929-591117E8076B}"/>
    <dgm:cxn modelId="{F973D111-E4CB-4AA9-9913-CC6AB2233F57}" type="presOf" srcId="{15095AD4-5D66-4C91-8C21-1BD90BDD668D}" destId="{5437B690-93AB-48C4-85AD-EA4C30FB65D7}" srcOrd="0" destOrd="0" presId="urn:microsoft.com/office/officeart/2005/8/layout/hList1"/>
    <dgm:cxn modelId="{17D6B09D-5F10-45D3-BF2A-1D6D3468A9F3}" srcId="{47EFC0EE-CA81-41D3-810C-BB37D2ADB6B6}" destId="{090B412D-A83B-48E0-8C5D-BAABB158DDE7}" srcOrd="1" destOrd="0" parTransId="{97C28197-A974-4D68-A15C-466F86652F72}" sibTransId="{AA0864D9-4DEE-4C09-AF28-97DD9D742078}"/>
    <dgm:cxn modelId="{71840EC1-FA50-4032-85F3-3E52EEA53E80}" type="presOf" srcId="{61D657BC-F823-4A84-8FB8-B59D293E567B}" destId="{5437B690-93AB-48C4-85AD-EA4C30FB65D7}" srcOrd="0" destOrd="1" presId="urn:microsoft.com/office/officeart/2005/8/layout/hList1"/>
    <dgm:cxn modelId="{AB487828-1AB1-4448-9AEE-9DF268AF3A5D}" srcId="{DA750646-FA92-4097-B9EC-A8AEF34EB52A}" destId="{A58B710C-74A6-4691-B32E-6DB2344E9B33}" srcOrd="2" destOrd="0" parTransId="{C8132BB4-BACA-4A13-B796-F604100ABC98}" sibTransId="{7006D49F-4C35-42A7-88A7-E34CF480AFE0}"/>
    <dgm:cxn modelId="{B92917A8-F27F-46D1-90FC-F987DE918E82}" type="presOf" srcId="{5683A051-BD60-4B52-9DA0-5D0A517B3C36}" destId="{EC01FFCE-3E5D-403C-BDD9-71B03F02B645}" srcOrd="0" destOrd="0" presId="urn:microsoft.com/office/officeart/2005/8/layout/hList1"/>
    <dgm:cxn modelId="{57E5604D-4478-4CB8-969B-99230D598A2D}" srcId="{A58B710C-74A6-4691-B32E-6DB2344E9B33}" destId="{FFCBE7B8-0F58-4D19-A55E-1661BB93D678}" srcOrd="1" destOrd="0" parTransId="{A17BF526-AA04-4D88-B755-89C61594EBD0}" sibTransId="{C1FCECAE-B656-4A60-934C-52CBDC67E522}"/>
    <dgm:cxn modelId="{83A3A3E2-81DA-49A8-93FE-B3C17413381A}" srcId="{DA750646-FA92-4097-B9EC-A8AEF34EB52A}" destId="{47EFC0EE-CA81-41D3-810C-BB37D2ADB6B6}" srcOrd="1" destOrd="0" parTransId="{7CE15B4E-1486-4FB9-8DA5-325EDA9D0AB2}" sibTransId="{B1C09042-5456-449D-BF0B-3D5A6546437D}"/>
    <dgm:cxn modelId="{221436C0-2822-42F0-AB25-F3F8BC0EEF8F}" type="presOf" srcId="{DA750646-FA92-4097-B9EC-A8AEF34EB52A}" destId="{64A05079-4B6A-4AA0-BE94-0F0D6D000708}" srcOrd="0" destOrd="0" presId="urn:microsoft.com/office/officeart/2005/8/layout/hList1"/>
    <dgm:cxn modelId="{EFDBDF54-B058-4CBB-A199-DBD74FAECDEA}" type="presOf" srcId="{C86E501F-A087-46AE-A65A-3D0CBE7DB971}" destId="{6A5A3741-2A00-4D6C-B59E-923FCC39D8A8}" srcOrd="0" destOrd="0" presId="urn:microsoft.com/office/officeart/2005/8/layout/hList1"/>
    <dgm:cxn modelId="{5E2D78C2-DB5D-4027-930B-61DD506CA7AD}" srcId="{DA750646-FA92-4097-B9EC-A8AEF34EB52A}" destId="{CFCF4B17-598E-4E8C-937C-EB1D179765BF}" srcOrd="0" destOrd="0" parTransId="{05DF76C7-948C-4B2C-B9D9-00955107549F}" sibTransId="{43498E3D-98AD-4072-B71B-3FB29BC5428B}"/>
    <dgm:cxn modelId="{2962EB32-78BB-4FFF-8FF5-E758072260ED}" type="presOf" srcId="{47EFC0EE-CA81-41D3-810C-BB37D2ADB6B6}" destId="{B6AC6F89-C06C-46C2-B12B-46A193F54C7B}" srcOrd="0" destOrd="0" presId="urn:microsoft.com/office/officeart/2005/8/layout/hList1"/>
    <dgm:cxn modelId="{A22181FB-4AEB-4FE6-9725-4C97E62FDC81}" type="presOf" srcId="{CFCF4B17-598E-4E8C-937C-EB1D179765BF}" destId="{5B1B64DE-988F-4E7A-AF6C-2B086662FE18}" srcOrd="0" destOrd="0" presId="urn:microsoft.com/office/officeart/2005/8/layout/hList1"/>
    <dgm:cxn modelId="{E93B42F5-0C7A-466B-96A4-80B3DD0BA2D2}" type="presOf" srcId="{090B412D-A83B-48E0-8C5D-BAABB158DDE7}" destId="{EC01FFCE-3E5D-403C-BDD9-71B03F02B645}" srcOrd="0" destOrd="1" presId="urn:microsoft.com/office/officeart/2005/8/layout/hList1"/>
    <dgm:cxn modelId="{5D9042A2-9EB4-4F46-8845-EBA2C4320391}" type="presOf" srcId="{48218093-A764-4E51-99A0-3A93D50AAF84}" destId="{5437B690-93AB-48C4-85AD-EA4C30FB65D7}" srcOrd="0" destOrd="2" presId="urn:microsoft.com/office/officeart/2005/8/layout/hList1"/>
    <dgm:cxn modelId="{F58FB0B9-6A1B-4D57-84B7-B9D667299538}" type="presOf" srcId="{FFCBE7B8-0F58-4D19-A55E-1661BB93D678}" destId="{6A5A3741-2A00-4D6C-B59E-923FCC39D8A8}" srcOrd="0" destOrd="1" presId="urn:microsoft.com/office/officeart/2005/8/layout/hList1"/>
    <dgm:cxn modelId="{5B57C5D0-1EC4-4BE7-A74A-D32C3187C04F}" srcId="{CFCF4B17-598E-4E8C-937C-EB1D179765BF}" destId="{48218093-A764-4E51-99A0-3A93D50AAF84}" srcOrd="2" destOrd="0" parTransId="{BB18068D-C2EE-4D3F-9934-1D24D57693A4}" sibTransId="{AADE471A-81C1-41B3-B821-F71E722DA44D}"/>
    <dgm:cxn modelId="{EB6E1915-47F3-4219-9AF0-715484F7E188}" srcId="{47EFC0EE-CA81-41D3-810C-BB37D2ADB6B6}" destId="{5683A051-BD60-4B52-9DA0-5D0A517B3C36}" srcOrd="0" destOrd="0" parTransId="{4DAAEB50-0566-41BF-80A5-63001AA5C8FA}" sibTransId="{9F3A6792-8BBC-4B01-A188-1B2680C3A4C8}"/>
    <dgm:cxn modelId="{A76BFDCC-1A3E-4A93-85CB-207505BD4629}" srcId="{CFCF4B17-598E-4E8C-937C-EB1D179765BF}" destId="{15095AD4-5D66-4C91-8C21-1BD90BDD668D}" srcOrd="0" destOrd="0" parTransId="{F59E2CCF-827B-40E8-B13F-5F8A24231EA5}" sibTransId="{5BC01DB6-7B79-498A-8333-07B4EBEA7286}"/>
    <dgm:cxn modelId="{38C5C3AE-E1CD-400C-A1E1-1726DB1C9DD7}" type="presOf" srcId="{A58B710C-74A6-4691-B32E-6DB2344E9B33}" destId="{4812668C-72E0-4338-B38D-61AB5A303C22}" srcOrd="0" destOrd="0" presId="urn:microsoft.com/office/officeart/2005/8/layout/hList1"/>
    <dgm:cxn modelId="{B62DBE3F-EFCA-40DA-8A2F-C5CF87A7F9E7}" srcId="{A58B710C-74A6-4691-B32E-6DB2344E9B33}" destId="{C86E501F-A087-46AE-A65A-3D0CBE7DB971}" srcOrd="0" destOrd="0" parTransId="{5C65CCB9-C67D-40D1-BBC6-7A8A4C59931E}" sibTransId="{8B7AAA0E-4AAD-4CC6-A6C4-9125F62B84F2}"/>
    <dgm:cxn modelId="{2B5E8396-7BC1-454E-B9D0-72F37E8975A3}" type="presParOf" srcId="{64A05079-4B6A-4AA0-BE94-0F0D6D000708}" destId="{08B29DB9-370B-4209-A86E-8AA6FE4344CD}" srcOrd="0" destOrd="0" presId="urn:microsoft.com/office/officeart/2005/8/layout/hList1"/>
    <dgm:cxn modelId="{9D7EFE14-12B4-4A08-BF85-B8FE434DDEAE}" type="presParOf" srcId="{08B29DB9-370B-4209-A86E-8AA6FE4344CD}" destId="{5B1B64DE-988F-4E7A-AF6C-2B086662FE18}" srcOrd="0" destOrd="0" presId="urn:microsoft.com/office/officeart/2005/8/layout/hList1"/>
    <dgm:cxn modelId="{1348B9AE-42F6-4E5F-B1AA-35B5686829BC}" type="presParOf" srcId="{08B29DB9-370B-4209-A86E-8AA6FE4344CD}" destId="{5437B690-93AB-48C4-85AD-EA4C30FB65D7}" srcOrd="1" destOrd="0" presId="urn:microsoft.com/office/officeart/2005/8/layout/hList1"/>
    <dgm:cxn modelId="{575B8C78-F835-4CFC-A985-0D1DC7173970}" type="presParOf" srcId="{64A05079-4B6A-4AA0-BE94-0F0D6D000708}" destId="{98FB472C-AC51-4B29-9AE7-05A67536A392}" srcOrd="1" destOrd="0" presId="urn:microsoft.com/office/officeart/2005/8/layout/hList1"/>
    <dgm:cxn modelId="{EEC29789-6D2F-495D-9883-3EDD88B4E6B2}" type="presParOf" srcId="{64A05079-4B6A-4AA0-BE94-0F0D6D000708}" destId="{577CEB21-E652-444B-98C0-E16BF61E7C5E}" srcOrd="2" destOrd="0" presId="urn:microsoft.com/office/officeart/2005/8/layout/hList1"/>
    <dgm:cxn modelId="{2BC9D790-23A0-468A-B691-E12BBCFDE3B5}" type="presParOf" srcId="{577CEB21-E652-444B-98C0-E16BF61E7C5E}" destId="{B6AC6F89-C06C-46C2-B12B-46A193F54C7B}" srcOrd="0" destOrd="0" presId="urn:microsoft.com/office/officeart/2005/8/layout/hList1"/>
    <dgm:cxn modelId="{87B3EDA0-2159-4C4A-8297-7587C3602A57}" type="presParOf" srcId="{577CEB21-E652-444B-98C0-E16BF61E7C5E}" destId="{EC01FFCE-3E5D-403C-BDD9-71B03F02B645}" srcOrd="1" destOrd="0" presId="urn:microsoft.com/office/officeart/2005/8/layout/hList1"/>
    <dgm:cxn modelId="{9629C163-9F03-49F6-89BE-950EF651D88C}" type="presParOf" srcId="{64A05079-4B6A-4AA0-BE94-0F0D6D000708}" destId="{845D0757-6E64-42BE-A4F7-91CAA5C3FA1A}" srcOrd="3" destOrd="0" presId="urn:microsoft.com/office/officeart/2005/8/layout/hList1"/>
    <dgm:cxn modelId="{FF66F2CF-1FAD-4CB4-A812-71D005C22F8B}" type="presParOf" srcId="{64A05079-4B6A-4AA0-BE94-0F0D6D000708}" destId="{4DE3917C-D949-4B07-AF05-178C0A756F43}" srcOrd="4" destOrd="0" presId="urn:microsoft.com/office/officeart/2005/8/layout/hList1"/>
    <dgm:cxn modelId="{E79F212C-2588-4B58-AB86-6C6368A35531}" type="presParOf" srcId="{4DE3917C-D949-4B07-AF05-178C0A756F43}" destId="{4812668C-72E0-4338-B38D-61AB5A303C22}" srcOrd="0" destOrd="0" presId="urn:microsoft.com/office/officeart/2005/8/layout/hList1"/>
    <dgm:cxn modelId="{FC9358E7-8272-47F6-A361-05419E55305A}" type="presParOf" srcId="{4DE3917C-D949-4B07-AF05-178C0A756F43}" destId="{6A5A3741-2A00-4D6C-B59E-923FCC39D8A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E42907-1B42-4CF3-820B-E6C466BA7118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8C3385-2B39-497F-A978-C8545D03EEDD}">
      <dgm:prSet phldrT="[Text]" custT="1"/>
      <dgm:spPr/>
      <dgm:t>
        <a:bodyPr/>
        <a:lstStyle/>
        <a:p>
          <a:pPr algn="just"/>
          <a:r>
            <a:rPr lang="en-US" sz="1400" smtClean="0"/>
            <a:t>Pendekatan </a:t>
          </a:r>
          <a:r>
            <a:rPr lang="en-US" sz="1400" i="1" smtClean="0"/>
            <a:t>agile </a:t>
          </a:r>
          <a:r>
            <a:rPr lang="en-US" sz="1400" smtClean="0"/>
            <a:t>ditawarkan sebagai kombinasi pengem-bangan </a:t>
          </a:r>
          <a:r>
            <a:rPr lang="en-US" sz="1400" i="1" smtClean="0"/>
            <a:t>iterative </a:t>
          </a:r>
          <a:r>
            <a:rPr lang="en-US" sz="1400" smtClean="0"/>
            <a:t>dan </a:t>
          </a:r>
          <a:r>
            <a:rPr lang="en-US" sz="1400" i="1" smtClean="0"/>
            <a:t>incre-mental</a:t>
          </a:r>
          <a:r>
            <a:rPr lang="en-US" sz="1400" smtClean="0"/>
            <a:t>, dimana </a:t>
          </a:r>
          <a:r>
            <a:rPr lang="en-US" sz="1400" i="1" smtClean="0"/>
            <a:t>requirements </a:t>
          </a:r>
          <a:r>
            <a:rPr lang="en-US" sz="1400" smtClean="0"/>
            <a:t>dan solusi dikembangkan dalam koridor kolaboratif</a:t>
          </a:r>
          <a:endParaRPr lang="en-US" sz="1400"/>
        </a:p>
      </dgm:t>
    </dgm:pt>
    <dgm:pt modelId="{822FF75B-56A8-47CA-8E6C-1678F0F091DD}" type="parTrans" cxnId="{A98FFB99-7E16-4063-9E51-D1829655F0F9}">
      <dgm:prSet/>
      <dgm:spPr/>
      <dgm:t>
        <a:bodyPr/>
        <a:lstStyle/>
        <a:p>
          <a:pPr algn="just"/>
          <a:endParaRPr lang="en-US" sz="1400"/>
        </a:p>
      </dgm:t>
    </dgm:pt>
    <dgm:pt modelId="{A6CC9864-178E-4BB6-A5AE-8D7FEF4D50AE}" type="sibTrans" cxnId="{A98FFB99-7E16-4063-9E51-D1829655F0F9}">
      <dgm:prSet/>
      <dgm:spPr/>
      <dgm:t>
        <a:bodyPr/>
        <a:lstStyle/>
        <a:p>
          <a:pPr algn="just"/>
          <a:endParaRPr lang="en-US" sz="1400"/>
        </a:p>
      </dgm:t>
    </dgm:pt>
    <dgm:pt modelId="{46C3C6AF-2823-49D5-A030-07AA8B616C3D}">
      <dgm:prSet phldrT="[Text]" custT="1"/>
      <dgm:spPr/>
      <dgm:t>
        <a:bodyPr/>
        <a:lstStyle/>
        <a:p>
          <a:pPr algn="just"/>
          <a:r>
            <a:rPr lang="en-US" sz="1400" smtClean="0"/>
            <a:t>Pendekatan </a:t>
          </a:r>
          <a:r>
            <a:rPr lang="en-US" sz="1400" i="1" smtClean="0"/>
            <a:t>waterfall </a:t>
          </a:r>
          <a:r>
            <a:rPr lang="en-US" sz="1400" smtClean="0"/>
            <a:t>pada proyek pengembangan software saat ini sulit untuk digunakan mengingat </a:t>
          </a:r>
          <a:r>
            <a:rPr lang="en-US" sz="1400" i="1" smtClean="0"/>
            <a:t>requirement </a:t>
          </a:r>
          <a:r>
            <a:rPr lang="en-US" sz="1400" smtClean="0"/>
            <a:t>yang tidak diketahui atau bahkan selalu berubah.</a:t>
          </a:r>
          <a:endParaRPr lang="en-US" sz="1400"/>
        </a:p>
      </dgm:t>
    </dgm:pt>
    <dgm:pt modelId="{E09E2DAF-DEA1-4AC3-867F-0561C4735A37}" type="parTrans" cxnId="{C4AABB72-ED07-420D-90ED-667AD53264E6}">
      <dgm:prSet/>
      <dgm:spPr/>
      <dgm:t>
        <a:bodyPr/>
        <a:lstStyle/>
        <a:p>
          <a:pPr algn="just"/>
          <a:endParaRPr lang="en-US" sz="1400"/>
        </a:p>
      </dgm:t>
    </dgm:pt>
    <dgm:pt modelId="{389CB323-9095-4895-8725-84284B147706}" type="sibTrans" cxnId="{C4AABB72-ED07-420D-90ED-667AD53264E6}">
      <dgm:prSet/>
      <dgm:spPr/>
      <dgm:t>
        <a:bodyPr/>
        <a:lstStyle/>
        <a:p>
          <a:pPr algn="just"/>
          <a:endParaRPr lang="en-US" sz="1400"/>
        </a:p>
      </dgm:t>
    </dgm:pt>
    <dgm:pt modelId="{F20FDA08-93CD-4A54-AAB1-32334576C64A}" type="pres">
      <dgm:prSet presAssocID="{C3E42907-1B42-4CF3-820B-E6C466BA7118}" presName="compositeShape" presStyleCnt="0">
        <dgm:presLayoutVars>
          <dgm:chMax val="2"/>
          <dgm:dir/>
          <dgm:resizeHandles val="exact"/>
        </dgm:presLayoutVars>
      </dgm:prSet>
      <dgm:spPr/>
    </dgm:pt>
    <dgm:pt modelId="{D13FA77D-27B9-45FD-8715-36E542758A0D}" type="pres">
      <dgm:prSet presAssocID="{C3E42907-1B42-4CF3-820B-E6C466BA7118}" presName="ribbon" presStyleLbl="node1" presStyleIdx="0" presStyleCnt="1" custLinFactNeighborY="338"/>
      <dgm:spPr/>
    </dgm:pt>
    <dgm:pt modelId="{BAEDF521-3661-4856-9FF6-410D13182A93}" type="pres">
      <dgm:prSet presAssocID="{C3E42907-1B42-4CF3-820B-E6C466BA7118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88117B-4161-4FEC-A4DB-3E85C1F59E7D}" type="pres">
      <dgm:prSet presAssocID="{C3E42907-1B42-4CF3-820B-E6C466BA7118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98FFB99-7E16-4063-9E51-D1829655F0F9}" srcId="{C3E42907-1B42-4CF3-820B-E6C466BA7118}" destId="{8B8C3385-2B39-497F-A978-C8545D03EEDD}" srcOrd="0" destOrd="0" parTransId="{822FF75B-56A8-47CA-8E6C-1678F0F091DD}" sibTransId="{A6CC9864-178E-4BB6-A5AE-8D7FEF4D50AE}"/>
    <dgm:cxn modelId="{5467E9DE-559E-4F30-9E7E-DE2B3BB77801}" type="presOf" srcId="{C3E42907-1B42-4CF3-820B-E6C466BA7118}" destId="{F20FDA08-93CD-4A54-AAB1-32334576C64A}" srcOrd="0" destOrd="0" presId="urn:microsoft.com/office/officeart/2005/8/layout/arrow6"/>
    <dgm:cxn modelId="{74C0A6CB-C7F4-4B9E-B57B-F7C05A58E508}" type="presOf" srcId="{46C3C6AF-2823-49D5-A030-07AA8B616C3D}" destId="{A588117B-4161-4FEC-A4DB-3E85C1F59E7D}" srcOrd="0" destOrd="0" presId="urn:microsoft.com/office/officeart/2005/8/layout/arrow6"/>
    <dgm:cxn modelId="{0301A174-C5A2-4217-8065-37F9F43A637A}" type="presOf" srcId="{8B8C3385-2B39-497F-A978-C8545D03EEDD}" destId="{BAEDF521-3661-4856-9FF6-410D13182A93}" srcOrd="0" destOrd="0" presId="urn:microsoft.com/office/officeart/2005/8/layout/arrow6"/>
    <dgm:cxn modelId="{C4AABB72-ED07-420D-90ED-667AD53264E6}" srcId="{C3E42907-1B42-4CF3-820B-E6C466BA7118}" destId="{46C3C6AF-2823-49D5-A030-07AA8B616C3D}" srcOrd="1" destOrd="0" parTransId="{E09E2DAF-DEA1-4AC3-867F-0561C4735A37}" sibTransId="{389CB323-9095-4895-8725-84284B147706}"/>
    <dgm:cxn modelId="{57430C47-EAC5-4024-A8A0-E25154E9FCBA}" type="presParOf" srcId="{F20FDA08-93CD-4A54-AAB1-32334576C64A}" destId="{D13FA77D-27B9-45FD-8715-36E542758A0D}" srcOrd="0" destOrd="0" presId="urn:microsoft.com/office/officeart/2005/8/layout/arrow6"/>
    <dgm:cxn modelId="{0B4191E7-82C9-4B17-871E-87E41DB6218C}" type="presParOf" srcId="{F20FDA08-93CD-4A54-AAB1-32334576C64A}" destId="{BAEDF521-3661-4856-9FF6-410D13182A93}" srcOrd="1" destOrd="0" presId="urn:microsoft.com/office/officeart/2005/8/layout/arrow6"/>
    <dgm:cxn modelId="{6AD1578B-8837-4C0F-9C76-68FA0F8058E1}" type="presParOf" srcId="{F20FDA08-93CD-4A54-AAB1-32334576C64A}" destId="{A588117B-4161-4FEC-A4DB-3E85C1F59E7D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A42ACC-2034-4168-AD21-9AAADD55087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D34479-5CB5-4A6A-886A-9BD2FA1D3978}">
      <dgm:prSet phldrT="[Text]" custT="1"/>
      <dgm:spPr/>
      <dgm:t>
        <a:bodyPr/>
        <a:lstStyle/>
        <a:p>
          <a:pPr algn="l"/>
          <a:r>
            <a:rPr lang="en-US" sz="1600" smtClean="0"/>
            <a:t>Penting artinya bagi manajer proyek untuk melakukan pendekatan sistem saat pengerjaan proyek</a:t>
          </a:r>
          <a:endParaRPr lang="en-US" sz="1600"/>
        </a:p>
      </dgm:t>
    </dgm:pt>
    <dgm:pt modelId="{CF7D0221-A80D-40BD-ACDD-B17945DA4363}" type="parTrans" cxnId="{6D29249C-5C7A-4276-8767-4AEA7078F2E2}">
      <dgm:prSet/>
      <dgm:spPr/>
      <dgm:t>
        <a:bodyPr/>
        <a:lstStyle/>
        <a:p>
          <a:pPr algn="l"/>
          <a:endParaRPr lang="en-US" sz="1600"/>
        </a:p>
      </dgm:t>
    </dgm:pt>
    <dgm:pt modelId="{C56E23FE-3759-43BF-AC9B-FC893AA4B339}" type="sibTrans" cxnId="{6D29249C-5C7A-4276-8767-4AEA7078F2E2}">
      <dgm:prSet/>
      <dgm:spPr/>
      <dgm:t>
        <a:bodyPr/>
        <a:lstStyle/>
        <a:p>
          <a:pPr algn="l"/>
          <a:endParaRPr lang="en-US" sz="1600"/>
        </a:p>
      </dgm:t>
    </dgm:pt>
    <dgm:pt modelId="{62C67A24-6136-4A5C-918A-0974ABC0539E}">
      <dgm:prSet custT="1"/>
      <dgm:spPr/>
      <dgm:t>
        <a:bodyPr/>
        <a:lstStyle/>
        <a:p>
          <a:pPr algn="l"/>
          <a:r>
            <a:rPr lang="en-US" sz="1600" smtClean="0"/>
            <a:t>Empat kerangka organisasi meliputi: Struktural, SDM, Politis, dan Simbolik.</a:t>
          </a:r>
          <a:endParaRPr lang="en-US" sz="1600" smtClean="0"/>
        </a:p>
      </dgm:t>
    </dgm:pt>
    <dgm:pt modelId="{CB25F621-B414-443F-9DDB-1F7D293DBC2E}" type="parTrans" cxnId="{24B1B9D1-31BB-45F2-8FB0-51CA910733F0}">
      <dgm:prSet/>
      <dgm:spPr/>
      <dgm:t>
        <a:bodyPr/>
        <a:lstStyle/>
        <a:p>
          <a:pPr algn="l"/>
          <a:endParaRPr lang="en-US" sz="1600"/>
        </a:p>
      </dgm:t>
    </dgm:pt>
    <dgm:pt modelId="{A57F0034-D4D7-4E57-B84E-81DFC5E5C6AF}" type="sibTrans" cxnId="{24B1B9D1-31BB-45F2-8FB0-51CA910733F0}">
      <dgm:prSet/>
      <dgm:spPr/>
      <dgm:t>
        <a:bodyPr/>
        <a:lstStyle/>
        <a:p>
          <a:pPr algn="l"/>
          <a:endParaRPr lang="en-US" sz="1600"/>
        </a:p>
      </dgm:t>
    </dgm:pt>
    <dgm:pt modelId="{71CAF97C-AD42-4974-827B-9EEAF7DAE34E}">
      <dgm:prSet custT="1"/>
      <dgm:spPr/>
      <dgm:t>
        <a:bodyPr/>
        <a:lstStyle/>
        <a:p>
          <a:pPr algn="l"/>
          <a:r>
            <a:rPr lang="en-US" sz="1600" smtClean="0"/>
            <a:t>Stuktur dan budaya sebuah organisasi memiliki implikasi yang kuat bagi manajer proyek</a:t>
          </a:r>
          <a:endParaRPr lang="en-US" sz="1600" smtClean="0"/>
        </a:p>
      </dgm:t>
    </dgm:pt>
    <dgm:pt modelId="{BB66EA96-4B43-431C-BB12-D9945E688982}" type="parTrans" cxnId="{7F93CC63-0D02-4790-BB1F-722EA545833B}">
      <dgm:prSet/>
      <dgm:spPr/>
      <dgm:t>
        <a:bodyPr/>
        <a:lstStyle/>
        <a:p>
          <a:pPr algn="l"/>
          <a:endParaRPr lang="en-US" sz="1600"/>
        </a:p>
      </dgm:t>
    </dgm:pt>
    <dgm:pt modelId="{9BE8E905-E07E-4F3C-B7D8-B8EB08E4E939}" type="sibTrans" cxnId="{7F93CC63-0D02-4790-BB1F-722EA545833B}">
      <dgm:prSet/>
      <dgm:spPr/>
      <dgm:t>
        <a:bodyPr/>
        <a:lstStyle/>
        <a:p>
          <a:pPr algn="l"/>
          <a:endParaRPr lang="en-US" sz="1600"/>
        </a:p>
      </dgm:t>
    </dgm:pt>
    <dgm:pt modelId="{6147F44D-3FC1-43DA-AD1A-EEE8C43D21B9}">
      <dgm:prSet custT="1"/>
      <dgm:spPr/>
      <dgm:t>
        <a:bodyPr/>
        <a:lstStyle/>
        <a:p>
          <a:pPr algn="l"/>
          <a:r>
            <a:rPr lang="en-US" sz="1600" smtClean="0"/>
            <a:t>Struktur siklus proyek secara umum terdiri dari: inisiasi, organisasi / persiapan, eksekusi, dan penutupan.</a:t>
          </a:r>
          <a:endParaRPr lang="en-US" sz="1600" smtClean="0"/>
        </a:p>
      </dgm:t>
    </dgm:pt>
    <dgm:pt modelId="{521D9794-D5D8-4B17-A1F5-FE5B1A9BCBAB}" type="parTrans" cxnId="{22BA0226-F321-489F-9FB5-FC6C647B9F99}">
      <dgm:prSet/>
      <dgm:spPr/>
      <dgm:t>
        <a:bodyPr/>
        <a:lstStyle/>
        <a:p>
          <a:pPr algn="l"/>
          <a:endParaRPr lang="en-US" sz="1600"/>
        </a:p>
      </dgm:t>
    </dgm:pt>
    <dgm:pt modelId="{23FCDAC5-03FE-47C1-95B6-A846F2E00B55}" type="sibTrans" cxnId="{22BA0226-F321-489F-9FB5-FC6C647B9F99}">
      <dgm:prSet/>
      <dgm:spPr/>
      <dgm:t>
        <a:bodyPr/>
        <a:lstStyle/>
        <a:p>
          <a:pPr algn="l"/>
          <a:endParaRPr lang="en-US" sz="1600"/>
        </a:p>
      </dgm:t>
    </dgm:pt>
    <dgm:pt modelId="{D3720B48-F637-4A4D-951B-01FEF2F2F42C}">
      <dgm:prSet custT="1"/>
      <dgm:spPr/>
      <dgm:t>
        <a:bodyPr/>
        <a:lstStyle/>
        <a:p>
          <a:pPr algn="l"/>
          <a:r>
            <a:rPr lang="en-US" sz="1600" smtClean="0"/>
            <a:t>Terdapat konteks yang unik dari proyek teknologi informasi yang perlu dipertimbangkan oleh manajer proyek</a:t>
          </a:r>
          <a:endParaRPr lang="en-US" sz="1600" smtClean="0"/>
        </a:p>
      </dgm:t>
    </dgm:pt>
    <dgm:pt modelId="{D161FA3B-4387-41BD-8E15-F6CF0E3749F2}" type="parTrans" cxnId="{3DDCB583-8039-4016-8E02-3B8D632C82D5}">
      <dgm:prSet/>
      <dgm:spPr/>
      <dgm:t>
        <a:bodyPr/>
        <a:lstStyle/>
        <a:p>
          <a:pPr algn="l"/>
          <a:endParaRPr lang="en-US" sz="1600"/>
        </a:p>
      </dgm:t>
    </dgm:pt>
    <dgm:pt modelId="{C9EA91E6-74E2-4C59-BF63-0AB9FB95E24E}" type="sibTrans" cxnId="{3DDCB583-8039-4016-8E02-3B8D632C82D5}">
      <dgm:prSet/>
      <dgm:spPr/>
      <dgm:t>
        <a:bodyPr/>
        <a:lstStyle/>
        <a:p>
          <a:pPr algn="l"/>
          <a:endParaRPr lang="en-US" sz="1600"/>
        </a:p>
      </dgm:t>
    </dgm:pt>
    <dgm:pt modelId="{67D68529-4582-4FA3-87DD-A2ECB4995797}">
      <dgm:prSet custT="1"/>
      <dgm:spPr/>
      <dgm:t>
        <a:bodyPr/>
        <a:lstStyle/>
        <a:p>
          <a:pPr algn="l"/>
          <a:r>
            <a:rPr lang="en-US" sz="1600" smtClean="0"/>
            <a:t>Globalisasi, outsourcing, tim virtual, dan pendekatan agile menjadi trend baru di bidang manajemen proyek TI saat ini</a:t>
          </a:r>
          <a:endParaRPr lang="en-US" sz="1600" smtClean="0"/>
        </a:p>
      </dgm:t>
    </dgm:pt>
    <dgm:pt modelId="{826FBCA8-6EEB-4A94-82F8-1E1D18875AD3}" type="parTrans" cxnId="{D469D3CD-AA7B-4AB4-BF92-A7C2166DB8DA}">
      <dgm:prSet/>
      <dgm:spPr/>
      <dgm:t>
        <a:bodyPr/>
        <a:lstStyle/>
        <a:p>
          <a:pPr algn="l"/>
          <a:endParaRPr lang="en-US" sz="1600"/>
        </a:p>
      </dgm:t>
    </dgm:pt>
    <dgm:pt modelId="{632257E8-A01C-4475-ABA4-94A2D3AFA9BA}" type="sibTrans" cxnId="{D469D3CD-AA7B-4AB4-BF92-A7C2166DB8DA}">
      <dgm:prSet/>
      <dgm:spPr/>
      <dgm:t>
        <a:bodyPr/>
        <a:lstStyle/>
        <a:p>
          <a:pPr algn="l"/>
          <a:endParaRPr lang="en-US" sz="1600"/>
        </a:p>
      </dgm:t>
    </dgm:pt>
    <dgm:pt modelId="{51248895-3A44-4E0D-9739-CCC899D11401}" type="pres">
      <dgm:prSet presAssocID="{8DA42ACC-2034-4168-AD21-9AAADD55087A}" presName="diagram" presStyleCnt="0">
        <dgm:presLayoutVars>
          <dgm:dir/>
          <dgm:resizeHandles val="exact"/>
        </dgm:presLayoutVars>
      </dgm:prSet>
      <dgm:spPr/>
    </dgm:pt>
    <dgm:pt modelId="{0DE5FBB9-1174-488C-AC33-BD26BF6972FA}" type="pres">
      <dgm:prSet presAssocID="{DFD34479-5CB5-4A6A-886A-9BD2FA1D397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DCDD6-1044-468F-A7ED-B9FDA4D1AA99}" type="pres">
      <dgm:prSet presAssocID="{C56E23FE-3759-43BF-AC9B-FC893AA4B339}" presName="sibTrans" presStyleCnt="0"/>
      <dgm:spPr/>
    </dgm:pt>
    <dgm:pt modelId="{6DB0D62D-083B-4E08-A4F4-54C967C85A10}" type="pres">
      <dgm:prSet presAssocID="{62C67A24-6136-4A5C-918A-0974ABC0539E}" presName="node" presStyleLbl="node1" presStyleIdx="1" presStyleCnt="6">
        <dgm:presLayoutVars>
          <dgm:bulletEnabled val="1"/>
        </dgm:presLayoutVars>
      </dgm:prSet>
      <dgm:spPr/>
    </dgm:pt>
    <dgm:pt modelId="{4F1F38CA-C67A-4A24-8595-8A9181AD5493}" type="pres">
      <dgm:prSet presAssocID="{A57F0034-D4D7-4E57-B84E-81DFC5E5C6AF}" presName="sibTrans" presStyleCnt="0"/>
      <dgm:spPr/>
    </dgm:pt>
    <dgm:pt modelId="{E83654D9-E9D7-422B-A9C2-404B8452F72D}" type="pres">
      <dgm:prSet presAssocID="{71CAF97C-AD42-4974-827B-9EEAF7DAE34E}" presName="node" presStyleLbl="node1" presStyleIdx="2" presStyleCnt="6">
        <dgm:presLayoutVars>
          <dgm:bulletEnabled val="1"/>
        </dgm:presLayoutVars>
      </dgm:prSet>
      <dgm:spPr/>
    </dgm:pt>
    <dgm:pt modelId="{FF5FCAB2-9FBA-4DFC-9F20-FD1B18BE4778}" type="pres">
      <dgm:prSet presAssocID="{9BE8E905-E07E-4F3C-B7D8-B8EB08E4E939}" presName="sibTrans" presStyleCnt="0"/>
      <dgm:spPr/>
    </dgm:pt>
    <dgm:pt modelId="{EDC0669F-12F2-4395-865C-F51C29688D55}" type="pres">
      <dgm:prSet presAssocID="{6147F44D-3FC1-43DA-AD1A-EEE8C43D21B9}" presName="node" presStyleLbl="node1" presStyleIdx="3" presStyleCnt="6">
        <dgm:presLayoutVars>
          <dgm:bulletEnabled val="1"/>
        </dgm:presLayoutVars>
      </dgm:prSet>
      <dgm:spPr/>
    </dgm:pt>
    <dgm:pt modelId="{30A06BF4-2136-4DFB-AB15-116F489CE32E}" type="pres">
      <dgm:prSet presAssocID="{23FCDAC5-03FE-47C1-95B6-A846F2E00B55}" presName="sibTrans" presStyleCnt="0"/>
      <dgm:spPr/>
    </dgm:pt>
    <dgm:pt modelId="{ACB3D355-50B4-4C82-A0DC-D74DE097C054}" type="pres">
      <dgm:prSet presAssocID="{D3720B48-F637-4A4D-951B-01FEF2F2F42C}" presName="node" presStyleLbl="node1" presStyleIdx="4" presStyleCnt="6">
        <dgm:presLayoutVars>
          <dgm:bulletEnabled val="1"/>
        </dgm:presLayoutVars>
      </dgm:prSet>
      <dgm:spPr/>
    </dgm:pt>
    <dgm:pt modelId="{6FB7F4E5-0E09-441A-A0C9-90857504515E}" type="pres">
      <dgm:prSet presAssocID="{C9EA91E6-74E2-4C59-BF63-0AB9FB95E24E}" presName="sibTrans" presStyleCnt="0"/>
      <dgm:spPr/>
    </dgm:pt>
    <dgm:pt modelId="{EE5BFDF1-6A8D-4F0D-9CB0-3C47934F9A89}" type="pres">
      <dgm:prSet presAssocID="{67D68529-4582-4FA3-87DD-A2ECB4995797}" presName="node" presStyleLbl="node1" presStyleIdx="5" presStyleCnt="6">
        <dgm:presLayoutVars>
          <dgm:bulletEnabled val="1"/>
        </dgm:presLayoutVars>
      </dgm:prSet>
      <dgm:spPr/>
    </dgm:pt>
  </dgm:ptLst>
  <dgm:cxnLst>
    <dgm:cxn modelId="{24B1B9D1-31BB-45F2-8FB0-51CA910733F0}" srcId="{8DA42ACC-2034-4168-AD21-9AAADD55087A}" destId="{62C67A24-6136-4A5C-918A-0974ABC0539E}" srcOrd="1" destOrd="0" parTransId="{CB25F621-B414-443F-9DDB-1F7D293DBC2E}" sibTransId="{A57F0034-D4D7-4E57-B84E-81DFC5E5C6AF}"/>
    <dgm:cxn modelId="{6EE0BB3C-FD17-4711-86B3-681DEF442F00}" type="presOf" srcId="{8DA42ACC-2034-4168-AD21-9AAADD55087A}" destId="{51248895-3A44-4E0D-9739-CCC899D11401}" srcOrd="0" destOrd="0" presId="urn:microsoft.com/office/officeart/2005/8/layout/default"/>
    <dgm:cxn modelId="{F11C8094-BA98-455B-8965-91F830CB86B4}" type="presOf" srcId="{62C67A24-6136-4A5C-918A-0974ABC0539E}" destId="{6DB0D62D-083B-4E08-A4F4-54C967C85A10}" srcOrd="0" destOrd="0" presId="urn:microsoft.com/office/officeart/2005/8/layout/default"/>
    <dgm:cxn modelId="{D469D3CD-AA7B-4AB4-BF92-A7C2166DB8DA}" srcId="{8DA42ACC-2034-4168-AD21-9AAADD55087A}" destId="{67D68529-4582-4FA3-87DD-A2ECB4995797}" srcOrd="5" destOrd="0" parTransId="{826FBCA8-6EEB-4A94-82F8-1E1D18875AD3}" sibTransId="{632257E8-A01C-4475-ABA4-94A2D3AFA9BA}"/>
    <dgm:cxn modelId="{026B6262-6769-423F-B2B1-7C0B318F3682}" type="presOf" srcId="{D3720B48-F637-4A4D-951B-01FEF2F2F42C}" destId="{ACB3D355-50B4-4C82-A0DC-D74DE097C054}" srcOrd="0" destOrd="0" presId="urn:microsoft.com/office/officeart/2005/8/layout/default"/>
    <dgm:cxn modelId="{25928D33-5E88-4130-ADD1-779B2A0D873F}" type="presOf" srcId="{71CAF97C-AD42-4974-827B-9EEAF7DAE34E}" destId="{E83654D9-E9D7-422B-A9C2-404B8452F72D}" srcOrd="0" destOrd="0" presId="urn:microsoft.com/office/officeart/2005/8/layout/default"/>
    <dgm:cxn modelId="{6D29249C-5C7A-4276-8767-4AEA7078F2E2}" srcId="{8DA42ACC-2034-4168-AD21-9AAADD55087A}" destId="{DFD34479-5CB5-4A6A-886A-9BD2FA1D3978}" srcOrd="0" destOrd="0" parTransId="{CF7D0221-A80D-40BD-ACDD-B17945DA4363}" sibTransId="{C56E23FE-3759-43BF-AC9B-FC893AA4B339}"/>
    <dgm:cxn modelId="{DB7EE134-8DD8-4C08-919A-18B079FFEBAB}" type="presOf" srcId="{67D68529-4582-4FA3-87DD-A2ECB4995797}" destId="{EE5BFDF1-6A8D-4F0D-9CB0-3C47934F9A89}" srcOrd="0" destOrd="0" presId="urn:microsoft.com/office/officeart/2005/8/layout/default"/>
    <dgm:cxn modelId="{3DDCB583-8039-4016-8E02-3B8D632C82D5}" srcId="{8DA42ACC-2034-4168-AD21-9AAADD55087A}" destId="{D3720B48-F637-4A4D-951B-01FEF2F2F42C}" srcOrd="4" destOrd="0" parTransId="{D161FA3B-4387-41BD-8E15-F6CF0E3749F2}" sibTransId="{C9EA91E6-74E2-4C59-BF63-0AB9FB95E24E}"/>
    <dgm:cxn modelId="{22BA0226-F321-489F-9FB5-FC6C647B9F99}" srcId="{8DA42ACC-2034-4168-AD21-9AAADD55087A}" destId="{6147F44D-3FC1-43DA-AD1A-EEE8C43D21B9}" srcOrd="3" destOrd="0" parTransId="{521D9794-D5D8-4B17-A1F5-FE5B1A9BCBAB}" sibTransId="{23FCDAC5-03FE-47C1-95B6-A846F2E00B55}"/>
    <dgm:cxn modelId="{7F93CC63-0D02-4790-BB1F-722EA545833B}" srcId="{8DA42ACC-2034-4168-AD21-9AAADD55087A}" destId="{71CAF97C-AD42-4974-827B-9EEAF7DAE34E}" srcOrd="2" destOrd="0" parTransId="{BB66EA96-4B43-431C-BB12-D9945E688982}" sibTransId="{9BE8E905-E07E-4F3C-B7D8-B8EB08E4E939}"/>
    <dgm:cxn modelId="{70CDCD5D-5EB5-4EAF-8771-624F416D55C1}" type="presOf" srcId="{6147F44D-3FC1-43DA-AD1A-EEE8C43D21B9}" destId="{EDC0669F-12F2-4395-865C-F51C29688D55}" srcOrd="0" destOrd="0" presId="urn:microsoft.com/office/officeart/2005/8/layout/default"/>
    <dgm:cxn modelId="{1C15247D-43A7-4C3C-8476-2DB3EEF86CFA}" type="presOf" srcId="{DFD34479-5CB5-4A6A-886A-9BD2FA1D3978}" destId="{0DE5FBB9-1174-488C-AC33-BD26BF6972FA}" srcOrd="0" destOrd="0" presId="urn:microsoft.com/office/officeart/2005/8/layout/default"/>
    <dgm:cxn modelId="{F1A95298-42E5-4F60-BD2A-E57C974792CE}" type="presParOf" srcId="{51248895-3A44-4E0D-9739-CCC899D11401}" destId="{0DE5FBB9-1174-488C-AC33-BD26BF6972FA}" srcOrd="0" destOrd="0" presId="urn:microsoft.com/office/officeart/2005/8/layout/default"/>
    <dgm:cxn modelId="{7BEAF9C2-A0F8-4B49-83FD-A7E4D3A3E645}" type="presParOf" srcId="{51248895-3A44-4E0D-9739-CCC899D11401}" destId="{D15DCDD6-1044-468F-A7ED-B9FDA4D1AA99}" srcOrd="1" destOrd="0" presId="urn:microsoft.com/office/officeart/2005/8/layout/default"/>
    <dgm:cxn modelId="{D850C187-F6D7-4FDB-AEB5-5B639C5F37FD}" type="presParOf" srcId="{51248895-3A44-4E0D-9739-CCC899D11401}" destId="{6DB0D62D-083B-4E08-A4F4-54C967C85A10}" srcOrd="2" destOrd="0" presId="urn:microsoft.com/office/officeart/2005/8/layout/default"/>
    <dgm:cxn modelId="{78448BFF-C9EF-436C-8CEF-C66952473796}" type="presParOf" srcId="{51248895-3A44-4E0D-9739-CCC899D11401}" destId="{4F1F38CA-C67A-4A24-8595-8A9181AD5493}" srcOrd="3" destOrd="0" presId="urn:microsoft.com/office/officeart/2005/8/layout/default"/>
    <dgm:cxn modelId="{4B7DBAF6-6C53-4727-AC95-22B4213DCBF9}" type="presParOf" srcId="{51248895-3A44-4E0D-9739-CCC899D11401}" destId="{E83654D9-E9D7-422B-A9C2-404B8452F72D}" srcOrd="4" destOrd="0" presId="urn:microsoft.com/office/officeart/2005/8/layout/default"/>
    <dgm:cxn modelId="{17121BA3-27BC-4B4E-B2EE-AEF98AEAB6A0}" type="presParOf" srcId="{51248895-3A44-4E0D-9739-CCC899D11401}" destId="{FF5FCAB2-9FBA-4DFC-9F20-FD1B18BE4778}" srcOrd="5" destOrd="0" presId="urn:microsoft.com/office/officeart/2005/8/layout/default"/>
    <dgm:cxn modelId="{38887692-79D1-4235-B474-F5C5031D245C}" type="presParOf" srcId="{51248895-3A44-4E0D-9739-CCC899D11401}" destId="{EDC0669F-12F2-4395-865C-F51C29688D55}" srcOrd="6" destOrd="0" presId="urn:microsoft.com/office/officeart/2005/8/layout/default"/>
    <dgm:cxn modelId="{D804C972-4921-4719-A737-633ACEDDBFDA}" type="presParOf" srcId="{51248895-3A44-4E0D-9739-CCC899D11401}" destId="{30A06BF4-2136-4DFB-AB15-116F489CE32E}" srcOrd="7" destOrd="0" presId="urn:microsoft.com/office/officeart/2005/8/layout/default"/>
    <dgm:cxn modelId="{97EEF0DA-AA6F-4BDE-A2A3-80B86EA7006F}" type="presParOf" srcId="{51248895-3A44-4E0D-9739-CCC899D11401}" destId="{ACB3D355-50B4-4C82-A0DC-D74DE097C054}" srcOrd="8" destOrd="0" presId="urn:microsoft.com/office/officeart/2005/8/layout/default"/>
    <dgm:cxn modelId="{4751F1D7-09E9-4679-ADE4-B76770D11C1E}" type="presParOf" srcId="{51248895-3A44-4E0D-9739-CCC899D11401}" destId="{6FB7F4E5-0E09-441A-A0C9-90857504515E}" srcOrd="9" destOrd="0" presId="urn:microsoft.com/office/officeart/2005/8/layout/default"/>
    <dgm:cxn modelId="{654F3D12-BC28-4E96-8419-E10DF046AC34}" type="presParOf" srcId="{51248895-3A44-4E0D-9739-CCC899D11401}" destId="{EE5BFDF1-6A8D-4F0D-9CB0-3C47934F9A8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B64DE-988F-4E7A-AF6C-2B086662FE18}">
      <dsp:nvSpPr>
        <dsp:cNvPr id="0" name=""/>
        <dsp:cNvSpPr/>
      </dsp:nvSpPr>
      <dsp:spPr>
        <a:xfrm>
          <a:off x="2585" y="684982"/>
          <a:ext cx="2520723" cy="586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Awal siklus proyek</a:t>
          </a:r>
          <a:endParaRPr lang="en-US" sz="1700" kern="1200"/>
        </a:p>
      </dsp:txBody>
      <dsp:txXfrm>
        <a:off x="2585" y="684982"/>
        <a:ext cx="2520723" cy="586854"/>
      </dsp:txXfrm>
    </dsp:sp>
    <dsp:sp modelId="{5437B690-93AB-48C4-85AD-EA4C30FB65D7}">
      <dsp:nvSpPr>
        <dsp:cNvPr id="0" name=""/>
        <dsp:cNvSpPr/>
      </dsp:nvSpPr>
      <dsp:spPr>
        <a:xfrm>
          <a:off x="2585" y="1271836"/>
          <a:ext cx="2520723" cy="20999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Sumber daya yang dibutuhkan rendah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Tingkat resiko/ketidakpastian sangat tinggi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Campur tangan stakeholder terbuka luas</a:t>
          </a:r>
        </a:p>
      </dsp:txBody>
      <dsp:txXfrm>
        <a:off x="2585" y="1271836"/>
        <a:ext cx="2520723" cy="2099925"/>
      </dsp:txXfrm>
    </dsp:sp>
    <dsp:sp modelId="{B6AC6F89-C06C-46C2-B12B-46A193F54C7B}">
      <dsp:nvSpPr>
        <dsp:cNvPr id="0" name=""/>
        <dsp:cNvSpPr/>
      </dsp:nvSpPr>
      <dsp:spPr>
        <a:xfrm>
          <a:off x="2876209" y="684982"/>
          <a:ext cx="2520723" cy="586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Pertengahan siklus proyek</a:t>
          </a:r>
          <a:endParaRPr lang="en-US" sz="1700" kern="1200"/>
        </a:p>
      </dsp:txBody>
      <dsp:txXfrm>
        <a:off x="2876209" y="684982"/>
        <a:ext cx="2520723" cy="586854"/>
      </dsp:txXfrm>
    </dsp:sp>
    <dsp:sp modelId="{EC01FFCE-3E5D-403C-BDD9-71B03F02B645}">
      <dsp:nvSpPr>
        <dsp:cNvPr id="0" name=""/>
        <dsp:cNvSpPr/>
      </dsp:nvSpPr>
      <dsp:spPr>
        <a:xfrm>
          <a:off x="2876209" y="1271836"/>
          <a:ext cx="2520723" cy="20999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Kepastian penyelesaian proyek meningkat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Membutuhkan banyak sumberdaya	</a:t>
          </a:r>
          <a:endParaRPr lang="en-US" sz="1700" kern="1200"/>
        </a:p>
      </dsp:txBody>
      <dsp:txXfrm>
        <a:off x="2876209" y="1271836"/>
        <a:ext cx="2520723" cy="2099925"/>
      </dsp:txXfrm>
    </dsp:sp>
    <dsp:sp modelId="{4812668C-72E0-4338-B38D-61AB5A303C22}">
      <dsp:nvSpPr>
        <dsp:cNvPr id="0" name=""/>
        <dsp:cNvSpPr/>
      </dsp:nvSpPr>
      <dsp:spPr>
        <a:xfrm>
          <a:off x="5749834" y="684982"/>
          <a:ext cx="2520723" cy="586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Akhir siklus proyek</a:t>
          </a:r>
          <a:endParaRPr lang="en-US" sz="1700" kern="1200"/>
        </a:p>
      </dsp:txBody>
      <dsp:txXfrm>
        <a:off x="5749834" y="684982"/>
        <a:ext cx="2520723" cy="586854"/>
      </dsp:txXfrm>
    </dsp:sp>
    <dsp:sp modelId="{6A5A3741-2A00-4D6C-B59E-923FCC39D8A8}">
      <dsp:nvSpPr>
        <dsp:cNvPr id="0" name=""/>
        <dsp:cNvSpPr/>
      </dsp:nvSpPr>
      <dsp:spPr>
        <a:xfrm>
          <a:off x="5749834" y="1271836"/>
          <a:ext cx="2520723" cy="20999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Memastikan kebutuhan proyek terpenuhi semua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Sponsor menyetujui penutupan/mengakhiri proyek</a:t>
          </a:r>
          <a:endParaRPr lang="en-US" sz="1700" kern="1200"/>
        </a:p>
      </dsp:txBody>
      <dsp:txXfrm>
        <a:off x="5749834" y="1271836"/>
        <a:ext cx="2520723" cy="2099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FA77D-27B9-45FD-8715-36E542758A0D}">
      <dsp:nvSpPr>
        <dsp:cNvPr id="0" name=""/>
        <dsp:cNvSpPr/>
      </dsp:nvSpPr>
      <dsp:spPr>
        <a:xfrm>
          <a:off x="0" y="659805"/>
          <a:ext cx="7639049" cy="3055619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DF521-3661-4856-9FF6-410D13182A93}">
      <dsp:nvSpPr>
        <dsp:cNvPr id="0" name=""/>
        <dsp:cNvSpPr/>
      </dsp:nvSpPr>
      <dsp:spPr>
        <a:xfrm>
          <a:off x="916685" y="1184211"/>
          <a:ext cx="2520886" cy="14972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Pendekatan </a:t>
          </a:r>
          <a:r>
            <a:rPr lang="en-US" sz="1400" i="1" kern="1200" smtClean="0"/>
            <a:t>agile </a:t>
          </a:r>
          <a:r>
            <a:rPr lang="en-US" sz="1400" kern="1200" smtClean="0"/>
            <a:t>ditawarkan sebagai kombinasi pengem-bangan </a:t>
          </a:r>
          <a:r>
            <a:rPr lang="en-US" sz="1400" i="1" kern="1200" smtClean="0"/>
            <a:t>iterative </a:t>
          </a:r>
          <a:r>
            <a:rPr lang="en-US" sz="1400" kern="1200" smtClean="0"/>
            <a:t>dan </a:t>
          </a:r>
          <a:r>
            <a:rPr lang="en-US" sz="1400" i="1" kern="1200" smtClean="0"/>
            <a:t>incre-mental</a:t>
          </a:r>
          <a:r>
            <a:rPr lang="en-US" sz="1400" kern="1200" smtClean="0"/>
            <a:t>, dimana </a:t>
          </a:r>
          <a:r>
            <a:rPr lang="en-US" sz="1400" i="1" kern="1200" smtClean="0"/>
            <a:t>requirements </a:t>
          </a:r>
          <a:r>
            <a:rPr lang="en-US" sz="1400" kern="1200" smtClean="0"/>
            <a:t>dan solusi dikembangkan dalam koridor kolaboratif</a:t>
          </a:r>
          <a:endParaRPr lang="en-US" sz="1400" kern="1200"/>
        </a:p>
      </dsp:txBody>
      <dsp:txXfrm>
        <a:off x="916685" y="1184211"/>
        <a:ext cx="2520886" cy="1497253"/>
      </dsp:txXfrm>
    </dsp:sp>
    <dsp:sp modelId="{A588117B-4161-4FEC-A4DB-3E85C1F59E7D}">
      <dsp:nvSpPr>
        <dsp:cNvPr id="0" name=""/>
        <dsp:cNvSpPr/>
      </dsp:nvSpPr>
      <dsp:spPr>
        <a:xfrm>
          <a:off x="3819524" y="1673110"/>
          <a:ext cx="2979229" cy="14972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Pendekatan </a:t>
          </a:r>
          <a:r>
            <a:rPr lang="en-US" sz="1400" i="1" kern="1200" smtClean="0"/>
            <a:t>waterfall </a:t>
          </a:r>
          <a:r>
            <a:rPr lang="en-US" sz="1400" kern="1200" smtClean="0"/>
            <a:t>pada proyek pengembangan software saat ini sulit untuk digunakan mengingat </a:t>
          </a:r>
          <a:r>
            <a:rPr lang="en-US" sz="1400" i="1" kern="1200" smtClean="0"/>
            <a:t>requirement </a:t>
          </a:r>
          <a:r>
            <a:rPr lang="en-US" sz="1400" kern="1200" smtClean="0"/>
            <a:t>yang tidak diketahui atau bahkan selalu berubah.</a:t>
          </a:r>
          <a:endParaRPr lang="en-US" sz="1400" kern="1200"/>
        </a:p>
      </dsp:txBody>
      <dsp:txXfrm>
        <a:off x="3819524" y="1673110"/>
        <a:ext cx="2979229" cy="14972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5FBB9-1174-488C-AC33-BD26BF6972FA}">
      <dsp:nvSpPr>
        <dsp:cNvPr id="0" name=""/>
        <dsp:cNvSpPr/>
      </dsp:nvSpPr>
      <dsp:spPr>
        <a:xfrm>
          <a:off x="0" y="350688"/>
          <a:ext cx="2586632" cy="155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Penting artinya bagi manajer proyek untuk melakukan pendekatan sistem saat pengerjaan proyek</a:t>
          </a:r>
          <a:endParaRPr lang="en-US" sz="1600" kern="1200"/>
        </a:p>
      </dsp:txBody>
      <dsp:txXfrm>
        <a:off x="0" y="350688"/>
        <a:ext cx="2586632" cy="1551979"/>
      </dsp:txXfrm>
    </dsp:sp>
    <dsp:sp modelId="{6DB0D62D-083B-4E08-A4F4-54C967C85A10}">
      <dsp:nvSpPr>
        <dsp:cNvPr id="0" name=""/>
        <dsp:cNvSpPr/>
      </dsp:nvSpPr>
      <dsp:spPr>
        <a:xfrm>
          <a:off x="2845296" y="350688"/>
          <a:ext cx="2586632" cy="155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Empat kerangka organisasi meliputi: Struktural, SDM, Politis, dan Simbolik.</a:t>
          </a:r>
          <a:endParaRPr lang="en-US" sz="1600" kern="1200" smtClean="0"/>
        </a:p>
      </dsp:txBody>
      <dsp:txXfrm>
        <a:off x="2845296" y="350688"/>
        <a:ext cx="2586632" cy="1551979"/>
      </dsp:txXfrm>
    </dsp:sp>
    <dsp:sp modelId="{E83654D9-E9D7-422B-A9C2-404B8452F72D}">
      <dsp:nvSpPr>
        <dsp:cNvPr id="0" name=""/>
        <dsp:cNvSpPr/>
      </dsp:nvSpPr>
      <dsp:spPr>
        <a:xfrm>
          <a:off x="5690592" y="350688"/>
          <a:ext cx="2586632" cy="155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Stuktur dan budaya sebuah organisasi memiliki implikasi yang kuat bagi manajer proyek</a:t>
          </a:r>
          <a:endParaRPr lang="en-US" sz="1600" kern="1200" smtClean="0"/>
        </a:p>
      </dsp:txBody>
      <dsp:txXfrm>
        <a:off x="5690592" y="350688"/>
        <a:ext cx="2586632" cy="1551979"/>
      </dsp:txXfrm>
    </dsp:sp>
    <dsp:sp modelId="{EDC0669F-12F2-4395-865C-F51C29688D55}">
      <dsp:nvSpPr>
        <dsp:cNvPr id="0" name=""/>
        <dsp:cNvSpPr/>
      </dsp:nvSpPr>
      <dsp:spPr>
        <a:xfrm>
          <a:off x="0" y="2161331"/>
          <a:ext cx="2586632" cy="155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Struktur siklus proyek secara umum terdiri dari: inisiasi, organisasi / persiapan, eksekusi, dan penutupan.</a:t>
          </a:r>
          <a:endParaRPr lang="en-US" sz="1600" kern="1200" smtClean="0"/>
        </a:p>
      </dsp:txBody>
      <dsp:txXfrm>
        <a:off x="0" y="2161331"/>
        <a:ext cx="2586632" cy="1551979"/>
      </dsp:txXfrm>
    </dsp:sp>
    <dsp:sp modelId="{ACB3D355-50B4-4C82-A0DC-D74DE097C054}">
      <dsp:nvSpPr>
        <dsp:cNvPr id="0" name=""/>
        <dsp:cNvSpPr/>
      </dsp:nvSpPr>
      <dsp:spPr>
        <a:xfrm>
          <a:off x="2845296" y="2161331"/>
          <a:ext cx="2586632" cy="155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Terdapat konteks yang unik dari proyek teknologi informasi yang perlu dipertimbangkan oleh manajer proyek</a:t>
          </a:r>
          <a:endParaRPr lang="en-US" sz="1600" kern="1200" smtClean="0"/>
        </a:p>
      </dsp:txBody>
      <dsp:txXfrm>
        <a:off x="2845296" y="2161331"/>
        <a:ext cx="2586632" cy="1551979"/>
      </dsp:txXfrm>
    </dsp:sp>
    <dsp:sp modelId="{EE5BFDF1-6A8D-4F0D-9CB0-3C47934F9A89}">
      <dsp:nvSpPr>
        <dsp:cNvPr id="0" name=""/>
        <dsp:cNvSpPr/>
      </dsp:nvSpPr>
      <dsp:spPr>
        <a:xfrm>
          <a:off x="5690592" y="2161331"/>
          <a:ext cx="2586632" cy="155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Globalisasi, outsourcing, tim virtual, dan pendekatan agile menjadi trend baru di bidang manajemen proyek TI saat ini</a:t>
          </a:r>
          <a:endParaRPr lang="en-US" sz="1600" kern="1200" smtClean="0"/>
        </a:p>
      </dsp:txBody>
      <dsp:txXfrm>
        <a:off x="5690592" y="2161331"/>
        <a:ext cx="2586632" cy="1551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40902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1027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3248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4059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2848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7754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7050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8331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5099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7293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9378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5899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F9E00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818062" y="805650"/>
            <a:ext cx="7507875" cy="3532200"/>
          </a:xfrm>
          <a:custGeom>
            <a:avLst/>
            <a:gdLst/>
            <a:ahLst/>
            <a:cxnLst/>
            <a:rect l="0" t="0" r="0" b="0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152400" cap="flat" cmpd="sng">
            <a:solidFill>
              <a:srgbClr val="FFFFFF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296350" y="1991850"/>
            <a:ext cx="4551299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1pPr>
            <a:lvl2pPr lvl="1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2pPr>
            <a:lvl3pPr lvl="2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3pPr>
            <a:lvl4pPr lvl="3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4pPr>
            <a:lvl5pPr lvl="4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5pPr>
            <a:lvl6pPr lvl="5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6pPr>
            <a:lvl7pPr lvl="6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7pPr>
            <a:lvl8pPr lvl="7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8pPr>
            <a:lvl9pPr lvl="8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bg>
      <p:bgPr>
        <a:solidFill>
          <a:srgbClr val="434343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818062" y="805650"/>
            <a:ext cx="7507875" cy="3532200"/>
          </a:xfrm>
          <a:custGeom>
            <a:avLst/>
            <a:gdLst/>
            <a:ahLst/>
            <a:cxnLst/>
            <a:rect l="0" t="0" r="0" b="0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2037600" y="2161800"/>
            <a:ext cx="5068799" cy="8198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1800" i="1">
                <a:solidFill>
                  <a:srgbClr val="CCCCCC"/>
                </a:solidFill>
              </a:defRPr>
            </a:lvl1pPr>
            <a:lvl2pPr lvl="1" algn="ctr" rtl="0">
              <a:spcBef>
                <a:spcPts val="0"/>
              </a:spcBef>
              <a:defRPr sz="1800" i="1">
                <a:solidFill>
                  <a:srgbClr val="CCCCCC"/>
                </a:solidFill>
              </a:defRPr>
            </a:lvl2pPr>
            <a:lvl3pPr lvl="2" algn="ctr" rtl="0">
              <a:spcBef>
                <a:spcPts val="0"/>
              </a:spcBef>
              <a:buSzPct val="100000"/>
              <a:defRPr sz="1800" i="1">
                <a:solidFill>
                  <a:srgbClr val="CCCCCC"/>
                </a:solidFill>
              </a:defRPr>
            </a:lvl3pPr>
            <a:lvl4pPr lvl="3" algn="ctr" rtl="0">
              <a:spcBef>
                <a:spcPts val="0"/>
              </a:spcBef>
              <a:defRPr i="1">
                <a:solidFill>
                  <a:srgbClr val="CCCCCC"/>
                </a:solidFill>
              </a:defRPr>
            </a:lvl4pPr>
            <a:lvl5pPr lvl="4" algn="ctr" rtl="0">
              <a:spcBef>
                <a:spcPts val="0"/>
              </a:spcBef>
              <a:defRPr i="1">
                <a:solidFill>
                  <a:srgbClr val="CCCCCC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CCCCCC"/>
              </a:buClr>
              <a:defRPr i="1">
                <a:solidFill>
                  <a:srgbClr val="CCCCCC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CCCCCC"/>
              </a:buClr>
              <a:defRPr i="1">
                <a:solidFill>
                  <a:srgbClr val="CCCCCC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CCCCCC"/>
              </a:buClr>
              <a:defRPr i="1">
                <a:solidFill>
                  <a:srgbClr val="CCCCCC"/>
                </a:solidFill>
              </a:defRPr>
            </a:lvl8pPr>
            <a:lvl9pPr lvl="8" algn="ctr">
              <a:spcBef>
                <a:spcPts val="0"/>
              </a:spcBef>
              <a:buClr>
                <a:srgbClr val="CCCCCC"/>
              </a:buClr>
              <a:defRPr i="1">
                <a:solidFill>
                  <a:srgbClr val="CCCCCC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/>
          <p:nvPr/>
        </p:nvSpPr>
        <p:spPr>
          <a:xfrm>
            <a:off x="3853200" y="293593"/>
            <a:ext cx="14376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>
                <a:solidFill>
                  <a:srgbClr val="FF9E00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418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 hasCustomPrompt="1"/>
          </p:nvPr>
        </p:nvSpPr>
        <p:spPr>
          <a:xfrm>
            <a:off x="393700" y="950850"/>
            <a:ext cx="8331200" cy="371005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lvl="0" indent="-34290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200"/>
            </a:lvl1pPr>
            <a:lvl2pPr lvl="1">
              <a:spcBef>
                <a:spcPts val="0"/>
              </a:spcBef>
              <a:defRPr/>
            </a:lvl2pPr>
            <a:lvl3pPr marL="685800" lvl="2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baseline="0"/>
            </a:lvl3pPr>
            <a:lvl4pPr marL="914400" lvl="3" indent="-228600">
              <a:spcBef>
                <a:spcPts val="0"/>
              </a:spcBef>
              <a:buSzPct val="55000"/>
              <a:buFont typeface="Arial" panose="020B0604020202020204" pitchFamily="34" charset="0"/>
              <a:buChar char="•"/>
              <a:defRPr sz="1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r>
              <a:rPr lang="en-US" smtClean="0"/>
              <a:t>Click to add text</a:t>
            </a:r>
          </a:p>
          <a:p>
            <a:pPr lvl="2"/>
            <a:r>
              <a:rPr lang="en-US" smtClean="0"/>
              <a:t>Click to add text</a:t>
            </a:r>
          </a:p>
          <a:p>
            <a:pPr lvl="3"/>
            <a:r>
              <a:rPr lang="en-US" smtClean="0"/>
              <a:t>Click to add text</a:t>
            </a:r>
          </a:p>
          <a:p>
            <a:pPr lvl="2"/>
            <a:endParaRPr/>
          </a:p>
        </p:txBody>
      </p:sp>
    </p:spTree>
    <p:extLst>
      <p:ext uri="{BB962C8B-B14F-4D97-AF65-F5344CB8AC3E}">
        <p14:creationId xmlns:p14="http://schemas.microsoft.com/office/powerpoint/2010/main" val="69367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840975" y="956004"/>
            <a:ext cx="3621899" cy="296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81052" y="956004"/>
            <a:ext cx="3621899" cy="296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6890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753900" y="971550"/>
            <a:ext cx="2440499" cy="324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3319596" y="971550"/>
            <a:ext cx="2440499" cy="324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3"/>
          </p:nvPr>
        </p:nvSpPr>
        <p:spPr>
          <a:xfrm>
            <a:off x="5885291" y="971550"/>
            <a:ext cx="2440499" cy="324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9682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</p:spTree>
    <p:extLst>
      <p:ext uri="{BB962C8B-B14F-4D97-AF65-F5344CB8AC3E}">
        <p14:creationId xmlns:p14="http://schemas.microsoft.com/office/powerpoint/2010/main" val="4084727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rot="10800000" flipH="1"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04100" y="4513082"/>
            <a:ext cx="2935800" cy="519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360"/>
              </a:spcBef>
              <a:buClr>
                <a:srgbClr val="999999"/>
              </a:buClr>
              <a:buSzPct val="100000"/>
              <a:buNone/>
              <a:defRPr sz="1200" i="1">
                <a:solidFill>
                  <a:srgbClr val="999999"/>
                </a:solidFill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9473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58124" y="550425"/>
            <a:ext cx="8028197" cy="4042637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44041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02146" y="38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</p:spTree>
    <p:extLst>
      <p:ext uri="{BB962C8B-B14F-4D97-AF65-F5344CB8AC3E}">
        <p14:creationId xmlns:p14="http://schemas.microsoft.com/office/powerpoint/2010/main" val="3221899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inverse">
    <p:bg>
      <p:bgPr>
        <a:solidFill>
          <a:srgbClr val="434343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58124" y="550425"/>
            <a:ext cx="8028197" cy="4042637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44041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02146" y="38"/>
                </a:lnTo>
              </a:path>
            </a:pathLst>
          </a:custGeom>
          <a:noFill/>
          <a:ln w="76200" cap="flat" cmpd="sng">
            <a:solidFill>
              <a:srgbClr val="FFFFFF"/>
            </a:solidFill>
            <a:prstDash val="solid"/>
            <a:miter/>
            <a:headEnd type="none" w="lg" len="lg"/>
            <a:tailEnd type="none" w="lg" len="lg"/>
          </a:ln>
        </p:spPr>
      </p:sp>
    </p:spTree>
    <p:extLst>
      <p:ext uri="{BB962C8B-B14F-4D97-AF65-F5344CB8AC3E}">
        <p14:creationId xmlns:p14="http://schemas.microsoft.com/office/powerpoint/2010/main" val="348354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FF9E00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818062" y="805650"/>
            <a:ext cx="7507875" cy="3532200"/>
          </a:xfrm>
          <a:custGeom>
            <a:avLst/>
            <a:gdLst/>
            <a:ahLst/>
            <a:cxnLst/>
            <a:rect l="0" t="0" r="0" b="0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76200" cap="flat" cmpd="sng">
            <a:solidFill>
              <a:srgbClr val="FFFFFF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33200" y="2189999"/>
            <a:ext cx="5277599" cy="447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2505900"/>
            <a:ext cx="7772400" cy="447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 hasCustomPrompt="1"/>
          </p:nvPr>
        </p:nvSpPr>
        <p:spPr>
          <a:xfrm>
            <a:off x="393700" y="950850"/>
            <a:ext cx="8331200" cy="371005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lvl="0" indent="-34290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200"/>
            </a:lvl1pPr>
            <a:lvl2pPr lvl="1">
              <a:spcBef>
                <a:spcPts val="0"/>
              </a:spcBef>
              <a:defRPr/>
            </a:lvl2pPr>
            <a:lvl3pPr marL="685800" lvl="2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baseline="0"/>
            </a:lvl3pPr>
            <a:lvl4pPr marL="914400" lvl="3" indent="-228600">
              <a:spcBef>
                <a:spcPts val="0"/>
              </a:spcBef>
              <a:buSzPct val="55000"/>
              <a:buFont typeface="Arial" panose="020B0604020202020204" pitchFamily="34" charset="0"/>
              <a:buChar char="•"/>
              <a:defRPr sz="1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r>
              <a:rPr lang="en-US" smtClean="0"/>
              <a:t>Click to add text</a:t>
            </a:r>
          </a:p>
          <a:p>
            <a:pPr lvl="2"/>
            <a:r>
              <a:rPr lang="en-US" smtClean="0"/>
              <a:t>Click to add text</a:t>
            </a:r>
          </a:p>
          <a:p>
            <a:pPr lvl="3"/>
            <a:r>
              <a:rPr lang="en-US" smtClean="0"/>
              <a:t>Click to add text</a:t>
            </a:r>
          </a:p>
          <a:p>
            <a:pPr lvl="2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840975" y="956004"/>
            <a:ext cx="3621899" cy="296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81052" y="956004"/>
            <a:ext cx="3621899" cy="296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753900" y="971550"/>
            <a:ext cx="2440499" cy="324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3319596" y="971550"/>
            <a:ext cx="2440499" cy="324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3"/>
          </p:nvPr>
        </p:nvSpPr>
        <p:spPr>
          <a:xfrm>
            <a:off x="5885291" y="971550"/>
            <a:ext cx="2440499" cy="324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rot="10800000" flipH="1"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04100" y="4513082"/>
            <a:ext cx="2935800" cy="519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360"/>
              </a:spcBef>
              <a:buClr>
                <a:srgbClr val="999999"/>
              </a:buClr>
              <a:buSzPct val="100000"/>
              <a:buNone/>
              <a:defRPr sz="1200" i="1">
                <a:solidFill>
                  <a:srgbClr val="999999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58124" y="550425"/>
            <a:ext cx="8028197" cy="4042637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44041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02146" y="38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F9E00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818062" y="805650"/>
            <a:ext cx="7507875" cy="3532200"/>
          </a:xfrm>
          <a:custGeom>
            <a:avLst/>
            <a:gdLst/>
            <a:ahLst/>
            <a:cxnLst/>
            <a:rect l="0" t="0" r="0" b="0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152400" cap="flat" cmpd="sng">
            <a:solidFill>
              <a:srgbClr val="FFFFFF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296350" y="1991850"/>
            <a:ext cx="4551299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1pPr>
            <a:lvl2pPr lvl="1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2pPr>
            <a:lvl3pPr lvl="2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3pPr>
            <a:lvl4pPr lvl="3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4pPr>
            <a:lvl5pPr lvl="4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5pPr>
            <a:lvl6pPr lvl="5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6pPr>
            <a:lvl7pPr lvl="6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7pPr>
            <a:lvl8pPr lvl="7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8pPr>
            <a:lvl9pPr lvl="8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2710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FF9E00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818062" y="805650"/>
            <a:ext cx="7507875" cy="3532200"/>
          </a:xfrm>
          <a:custGeom>
            <a:avLst/>
            <a:gdLst/>
            <a:ahLst/>
            <a:cxnLst/>
            <a:rect l="0" t="0" r="0" b="0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76200" cap="flat" cmpd="sng">
            <a:solidFill>
              <a:srgbClr val="FFFFFF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33200" y="2189999"/>
            <a:ext cx="5277599" cy="447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2505900"/>
            <a:ext cx="7772400" cy="447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487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16650" y="950850"/>
            <a:ext cx="7310699" cy="32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CCCCCC"/>
              </a:buClr>
              <a:buSzPct val="80000"/>
              <a:buFont typeface="Droid Serif"/>
              <a:buChar char="⊡"/>
              <a:defRPr sz="30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lvl="1">
              <a:spcBef>
                <a:spcPts val="480"/>
              </a:spcBef>
              <a:buClr>
                <a:srgbClr val="CCCCCC"/>
              </a:buClr>
              <a:buSzPct val="75000"/>
              <a:buFont typeface="Droid Serif"/>
              <a:buChar char="□"/>
              <a:defRPr sz="24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lvl="2">
              <a:spcBef>
                <a:spcPts val="480"/>
              </a:spcBef>
              <a:buClr>
                <a:srgbClr val="CCCCCC"/>
              </a:buClr>
              <a:buSzPct val="100000"/>
              <a:buFont typeface="Droid Serif"/>
              <a:defRPr sz="24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lvl="3">
              <a:spcBef>
                <a:spcPts val="360"/>
              </a:spcBef>
              <a:buClr>
                <a:srgbClr val="CCCCCC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lvl="4">
              <a:spcBef>
                <a:spcPts val="360"/>
              </a:spcBef>
              <a:buClr>
                <a:srgbClr val="CCCCCC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lvl="5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lvl="6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lvl="7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lvl="8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16650" y="950850"/>
            <a:ext cx="7310699" cy="32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CCCCCC"/>
              </a:buClr>
              <a:buSzPct val="80000"/>
              <a:buFont typeface="Droid Serif"/>
              <a:buChar char="⊡"/>
              <a:defRPr sz="30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lvl="1">
              <a:spcBef>
                <a:spcPts val="480"/>
              </a:spcBef>
              <a:buClr>
                <a:srgbClr val="CCCCCC"/>
              </a:buClr>
              <a:buSzPct val="75000"/>
              <a:buFont typeface="Droid Serif"/>
              <a:buChar char="□"/>
              <a:defRPr sz="24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lvl="2">
              <a:spcBef>
                <a:spcPts val="480"/>
              </a:spcBef>
              <a:buClr>
                <a:srgbClr val="CCCCCC"/>
              </a:buClr>
              <a:buSzPct val="100000"/>
              <a:buFont typeface="Droid Serif"/>
              <a:defRPr sz="24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lvl="3">
              <a:spcBef>
                <a:spcPts val="360"/>
              </a:spcBef>
              <a:buClr>
                <a:srgbClr val="CCCCCC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lvl="4">
              <a:spcBef>
                <a:spcPts val="360"/>
              </a:spcBef>
              <a:buClr>
                <a:srgbClr val="CCCCCC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lvl="5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lvl="6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lvl="7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lvl="8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748286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936193" y="1140533"/>
            <a:ext cx="7249888" cy="50070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spc="300" smtClean="0"/>
              <a:t>Program Mata Kuliah Terbuka</a:t>
            </a:r>
            <a:endParaRPr lang="en" sz="2000" spc="300"/>
          </a:p>
        </p:txBody>
      </p:sp>
      <p:sp>
        <p:nvSpPr>
          <p:cNvPr id="5" name="Rectangle 4"/>
          <p:cNvSpPr/>
          <p:nvPr/>
        </p:nvSpPr>
        <p:spPr>
          <a:xfrm>
            <a:off x="936193" y="3926766"/>
            <a:ext cx="7249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spc="170">
                <a:solidFill>
                  <a:srgbClr val="434343"/>
                </a:solidFill>
                <a:latin typeface="Montserrat" panose="020B0604020202020204" charset="0"/>
              </a:rPr>
              <a:t>Pembelajaran Daring Indonesia Terbuka &amp; Terpadu</a:t>
            </a:r>
          </a:p>
        </p:txBody>
      </p:sp>
      <p:sp>
        <p:nvSpPr>
          <p:cNvPr id="7" name="Rectangle 6"/>
          <p:cNvSpPr/>
          <p:nvPr/>
        </p:nvSpPr>
        <p:spPr>
          <a:xfrm>
            <a:off x="2307772" y="2339430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" sz="3000" b="1">
                <a:solidFill>
                  <a:srgbClr val="434343"/>
                </a:solidFill>
                <a:latin typeface="Montserrat"/>
                <a:sym typeface="Montserrat"/>
              </a:rPr>
              <a:t>MANAJEMEN </a:t>
            </a:r>
            <a:r>
              <a:rPr lang="en" sz="3000" b="1" smtClean="0">
                <a:solidFill>
                  <a:srgbClr val="434343"/>
                </a:solidFill>
                <a:latin typeface="Montserrat"/>
                <a:sym typeface="Montserrat"/>
              </a:rPr>
              <a:t>PROYEK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50162">
            <a:off x="4058173" y="342841"/>
            <a:ext cx="1005927" cy="963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mtClean="0">
                <a:solidFill>
                  <a:schemeClr val="tx1"/>
                </a:solidFill>
              </a:rPr>
              <a:t>APAKAH YANG DIMAKSUD DENGAN PENDEKATAN SISTEM?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700" y="849252"/>
            <a:ext cx="8331200" cy="4294248"/>
          </a:xfrm>
        </p:spPr>
        <p:txBody>
          <a:bodyPr/>
          <a:lstStyle/>
          <a:p>
            <a:pPr marL="290513" indent="-290513"/>
            <a:r>
              <a:rPr lang="en-US" smtClean="0"/>
              <a:t>Penggunaan pendekatan sistem saat ini merupakan hal yang sangat kritis dalam penentuan kesuksesan pengelolaan proyek.</a:t>
            </a:r>
          </a:p>
          <a:p>
            <a:pPr marL="290513" indent="-290513"/>
            <a:r>
              <a:rPr lang="en-US" smtClean="0"/>
              <a:t>Manajemen tingkat atas dan manajer proyek harus:</a:t>
            </a:r>
          </a:p>
          <a:p>
            <a:pPr lvl="2">
              <a:buClr>
                <a:srgbClr val="FF0000"/>
              </a:buClr>
            </a:pPr>
            <a:r>
              <a:rPr lang="en-US" smtClean="0"/>
              <a:t>Memiliki sudut pandang filosofi sistem yang sama untuk memahami bagaimana kaitan proyek terhadap keseluruhan organisasi</a:t>
            </a:r>
          </a:p>
          <a:p>
            <a:pPr lvl="2">
              <a:buClr>
                <a:srgbClr val="FF0000"/>
              </a:buClr>
            </a:pPr>
            <a:r>
              <a:rPr lang="en-US" smtClean="0"/>
              <a:t>Menerapkan analisa sistem untuk menangani kebutuhan-kebutuhan dalam pendekatan </a:t>
            </a:r>
            <a:r>
              <a:rPr lang="en-US" i="1" smtClean="0"/>
              <a:t>problem-solving</a:t>
            </a:r>
          </a:p>
          <a:p>
            <a:pPr lvl="2">
              <a:buClr>
                <a:srgbClr val="FF0000"/>
              </a:buClr>
            </a:pPr>
            <a:r>
              <a:rPr lang="en-US" smtClean="0"/>
              <a:t>Menggunakan manajemen sistem dalam mengidentifikasi bisnis, teknologi, &amp; isu organisasi untuk capaian terbaik dalam organisasi.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MODEL THREE-SPHERE DALAM MANAJEMEN SISTEM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700" y="874650"/>
            <a:ext cx="8331200" cy="3837050"/>
          </a:xfrm>
        </p:spPr>
        <p:txBody>
          <a:bodyPr/>
          <a:lstStyle/>
          <a:p>
            <a:r>
              <a:rPr lang="en-US" sz="2100"/>
              <a:t>Banyak professional IT focus pada teknologi dan aktivitas harian problem-solving namun menjadi frustasi dengan permasalahan sumber daya manusia dan cenderung mengabaikan isu financial.</a:t>
            </a:r>
          </a:p>
          <a:p>
            <a:r>
              <a:rPr lang="en-US" sz="2100" smtClean="0"/>
              <a:t>Manajemen sistem sering kali diabaikan, padahal pengelolaan tiga bidang manajemen sistem (</a:t>
            </a:r>
            <a:r>
              <a:rPr lang="en-US" sz="2100" i="1" smtClean="0"/>
              <a:t>bisnis, organisasi, dan teknologi</a:t>
            </a:r>
            <a:r>
              <a:rPr lang="en-US" sz="2100" smtClean="0"/>
              <a:t>) ini dapat memberikan dampak yang cukup besar pada pengelolaan proyek yang sukses.</a:t>
            </a:r>
          </a:p>
          <a:p>
            <a:r>
              <a:rPr lang="en-US" sz="2100" smtClean="0"/>
              <a:t>Menggunakan pendekatan yang holistic membantu manajer proyek mengintegrasikan permasalahan bisnis dan organisasi ke dalam perencanaan.</a:t>
            </a:r>
          </a:p>
          <a:p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182716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76225" y="285750"/>
            <a:ext cx="8599985" cy="4540250"/>
          </a:xfrm>
          <a:prstGeom prst="rect">
            <a:avLst/>
          </a:prstGeom>
          <a:solidFill>
            <a:srgbClr val="C6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421438" y="759256"/>
            <a:ext cx="6297974" cy="849426"/>
          </a:xfrm>
          <a:prstGeom prst="rect">
            <a:avLst/>
          </a:prstGeom>
          <a:noFill/>
          <a:ln>
            <a:noFill/>
          </a:ln>
        </p:spPr>
        <p:txBody>
          <a:bodyPr wrap="square" numCol="2">
            <a:noAutofit/>
          </a:bodyPr>
          <a:lstStyle/>
          <a:p>
            <a:pPr marL="177800" lvl="2" indent="-119063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25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Biaya apa saja yang akan menjadi tanggungan pihak kampus?</a:t>
            </a:r>
          </a:p>
          <a:p>
            <a:pPr marL="177800" lvl="2" indent="-119063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25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Biaya apa saja yang akan menjadi tanggungan siswa?</a:t>
            </a:r>
          </a:p>
          <a:p>
            <a:pPr marL="177800" lvl="2" indent="-119063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25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Biaya dukungan apa saja yang harus disediakan?</a:t>
            </a:r>
          </a:p>
          <a:p>
            <a:pPr marL="177800" lvl="2" indent="-119063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25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Apa dampaknya bagi pendaftaran siswa?</a:t>
            </a:r>
            <a:endParaRPr lang="en-US" sz="125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0" y="53465"/>
            <a:ext cx="2663850" cy="733799"/>
          </a:xfrm>
        </p:spPr>
        <p:txBody>
          <a:bodyPr lIns="0" rIns="0"/>
          <a:lstStyle/>
          <a:p>
            <a:r>
              <a:rPr lang="en-US" smtClean="0"/>
              <a:t>ANALISA THREE-SPHERE MODEL (CONTOH KASUS PENGADAAN TABLET DI KAMPUS}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594100" y="1866900"/>
            <a:ext cx="1714500" cy="1676400"/>
          </a:xfrm>
          <a:prstGeom prst="ellipse">
            <a:avLst/>
          </a:pr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Bisnis</a:t>
            </a:r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4206875" y="1425439"/>
            <a:ext cx="508000" cy="457336"/>
          </a:xfrm>
          <a:prstGeom prst="upArrow">
            <a:avLst>
              <a:gd name="adj1" fmla="val 61250"/>
              <a:gd name="adj2" fmla="val 68744"/>
            </a:avLst>
          </a:pr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57525" y="2902018"/>
            <a:ext cx="1714500" cy="1676400"/>
          </a:xfrm>
          <a:prstGeom prst="ellipse">
            <a:avLst/>
          </a:pr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Organisasi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22614" y="2902018"/>
            <a:ext cx="1714500" cy="1676400"/>
          </a:xfrm>
          <a:prstGeom prst="ellipse">
            <a:avLst/>
          </a:pr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Teknologi</a:t>
            </a:r>
            <a:endParaRPr lang="en-US"/>
          </a:p>
        </p:txBody>
      </p:sp>
      <p:sp>
        <p:nvSpPr>
          <p:cNvPr id="13" name="Up Arrow 12"/>
          <p:cNvSpPr/>
          <p:nvPr/>
        </p:nvSpPr>
        <p:spPr>
          <a:xfrm rot="3254269">
            <a:off x="5698990" y="2898775"/>
            <a:ext cx="508000" cy="457336"/>
          </a:xfrm>
          <a:prstGeom prst="upArrow">
            <a:avLst>
              <a:gd name="adj1" fmla="val 60469"/>
              <a:gd name="adj2" fmla="val 67172"/>
            </a:avLst>
          </a:pr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7488" y="1870109"/>
            <a:ext cx="2888296" cy="2955891"/>
          </a:xfrm>
          <a:prstGeom prst="rect">
            <a:avLst/>
          </a:prstGeom>
          <a:noFill/>
          <a:ln>
            <a:noFill/>
          </a:ln>
        </p:spPr>
        <p:txBody>
          <a:bodyPr wrap="square" numCol="1">
            <a:noAutofit/>
          </a:bodyPr>
          <a:lstStyle/>
          <a:p>
            <a:pPr marL="177800" lvl="2" indent="-119063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25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Akankah proyek Tablet akan mempengaruhi semua siswa atau sebagian saja?</a:t>
            </a:r>
          </a:p>
          <a:p>
            <a:pPr marL="177800" lvl="2" indent="-119063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25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Bagaiamana proyek Tablet ini berpengaruh pada siswa dan siapa saja yang telah memiliki Tablet atau laptop?</a:t>
            </a:r>
          </a:p>
          <a:p>
            <a:pPr marL="177800" lvl="2" indent="-119063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25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Siapa yang bertanggung jawab pada pengembangan aplikasi atau buku untuk Tablet?</a:t>
            </a:r>
          </a:p>
          <a:p>
            <a:pPr marL="177800" lvl="2" indent="-119063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25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Siapa yang akan mentraining siswa, fakultas, dan staff terkait dengan penggunaan Tablet?</a:t>
            </a:r>
            <a:endParaRPr lang="en-US" sz="125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87914" y="1960176"/>
            <a:ext cx="2888296" cy="2937918"/>
          </a:xfrm>
          <a:prstGeom prst="rect">
            <a:avLst/>
          </a:prstGeom>
          <a:noFill/>
          <a:ln>
            <a:noFill/>
          </a:ln>
        </p:spPr>
        <p:txBody>
          <a:bodyPr wrap="square" numCol="1">
            <a:noAutofit/>
          </a:bodyPr>
          <a:lstStyle/>
          <a:p>
            <a:pPr marL="177800" lvl="2" indent="-119063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25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Apakah Tablet menggunakan sistem Apple, Microsoft, Android, atau sistem lainnya?</a:t>
            </a:r>
          </a:p>
          <a:p>
            <a:pPr marL="177800" lvl="2" indent="-119063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25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Aplikasi apa sajakah yang akan dibutuhkan?</a:t>
            </a:r>
          </a:p>
          <a:p>
            <a:pPr marL="177800" lvl="2" indent="-119063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25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Bagaimanakah spesifikasi hardware yang dibutuhkan?</a:t>
            </a:r>
          </a:p>
          <a:p>
            <a:pPr marL="177800" lvl="2" indent="-119063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25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Apakah penggunaan Tablet berpengaruh terhadap jaringan dan kecepatannya?</a:t>
            </a:r>
          </a:p>
          <a:p>
            <a:pPr marL="177800" lvl="2" indent="-119063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25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Apakah akan dibutuhkan terminal listrik tambahan di ruang kelas?</a:t>
            </a:r>
          </a:p>
        </p:txBody>
      </p:sp>
      <p:sp>
        <p:nvSpPr>
          <p:cNvPr id="20" name="Up Arrow 19"/>
          <p:cNvSpPr/>
          <p:nvPr/>
        </p:nvSpPr>
        <p:spPr>
          <a:xfrm rot="19066749" flipH="1">
            <a:off x="2839201" y="2748071"/>
            <a:ext cx="508000" cy="457336"/>
          </a:xfrm>
          <a:prstGeom prst="upArrow">
            <a:avLst>
              <a:gd name="adj1" fmla="val 55811"/>
              <a:gd name="adj2" fmla="val 71308"/>
            </a:avLst>
          </a:pr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1592452" y="1545128"/>
            <a:ext cx="5958943" cy="118457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mtClean="0"/>
              <a:t>Kerangka Organisasi</a:t>
            </a:r>
            <a:endParaRPr lang="en-US"/>
          </a:p>
        </p:txBody>
      </p:sp>
      <p:sp>
        <p:nvSpPr>
          <p:cNvPr id="72" name="Shape 72"/>
          <p:cNvSpPr txBox="1"/>
          <p:nvPr/>
        </p:nvSpPr>
        <p:spPr>
          <a:xfrm>
            <a:off x="3858675" y="528406"/>
            <a:ext cx="1426499" cy="5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smtClea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2.2</a:t>
            </a:r>
            <a:endParaRPr lang="en"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077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MEMAHAMI ORGANISASI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Pendekatan sistem mengharuskan manajer proyek memandang proyek dalam konteks organisasi yang lebih besar</a:t>
            </a:r>
          </a:p>
          <a:p>
            <a:r>
              <a:rPr lang="en-US" smtClean="0"/>
              <a:t>Manajer proyek sering kali mengabaikan stakeholder yang terlibat dan kontek politis dari sebuah proyek atau kultur organisasinya.</a:t>
            </a:r>
          </a:p>
          <a:p>
            <a:r>
              <a:rPr lang="en-US" smtClean="0"/>
              <a:t>Untuk meningkatkan tingkat keberhasilan proyek IT, penting bagi manajer proyek untuk mengembangkan pemahaman yang lebih baik terhadap </a:t>
            </a:r>
            <a:r>
              <a:rPr lang="en-US" i="1" smtClean="0"/>
              <a:t>people</a:t>
            </a:r>
            <a:r>
              <a:rPr lang="en-US" smtClean="0"/>
              <a:t> dan organisasi.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EMPAT KERANGKA ORGANISASI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234025"/>
              </p:ext>
            </p:extLst>
          </p:nvPr>
        </p:nvGraphicFramePr>
        <p:xfrm>
          <a:off x="438150" y="701673"/>
          <a:ext cx="8343900" cy="4109530"/>
        </p:xfrm>
        <a:graphic>
          <a:graphicData uri="http://schemas.openxmlformats.org/drawingml/2006/table">
            <a:tbl>
              <a:tblPr firstRow="1" bandRow="1">
                <a:tableStyleId>{6E3DD1E6-EC92-480D-BE51-FDE0C22805CA}</a:tableStyleId>
              </a:tblPr>
              <a:tblGrid>
                <a:gridCol w="4171950"/>
                <a:gridCol w="4171950"/>
              </a:tblGrid>
              <a:tr h="2054765">
                <a:tc>
                  <a:txBody>
                    <a:bodyPr/>
                    <a:lstStyle/>
                    <a:p>
                      <a:r>
                        <a:rPr lang="en-US" b="1" smtClean="0"/>
                        <a:t>Kerangka Struktural:</a:t>
                      </a:r>
                      <a:r>
                        <a:rPr lang="en-US" b="1" baseline="0" smtClean="0"/>
                        <a:t> </a:t>
                      </a:r>
                    </a:p>
                    <a:p>
                      <a:pPr marL="171450" indent="-171450"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baseline="0" smtClean="0"/>
                        <a:t>Terkait dengan struktur organisasi, </a:t>
                      </a:r>
                    </a:p>
                    <a:p>
                      <a:pPr marL="171450" indent="-171450"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baseline="0" smtClean="0"/>
                        <a:t>fokus pada peran dan tanggung jawab berbagai kelompok, </a:t>
                      </a:r>
                    </a:p>
                    <a:p>
                      <a:pPr marL="171450" indent="-171450"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baseline="0" smtClean="0"/>
                        <a:t>menekankan pada koordinasi dan kontrol 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Kerangka Sumber Daya Manusia:</a:t>
                      </a:r>
                      <a:r>
                        <a:rPr lang="en-US" b="1" baseline="0" smtClean="0"/>
                        <a:t> </a:t>
                      </a:r>
                    </a:p>
                    <a:p>
                      <a:pPr marL="171450" marR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Fokus pada pembentukan harmoni pada kebutuhan organisasi dan people. </a:t>
                      </a:r>
                    </a:p>
                    <a:p>
                      <a:pPr marL="171450" marR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Kerangka ini menyadari bahwa ketidaksesuaian dapat terjadi antara kebutuhan organisasi dan orang-orang dari individu dan kelompok, namun demikian tetap diusahakan penyelesaian dari berbagai masalah yang ada</a:t>
                      </a: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AFA"/>
                    </a:solidFill>
                  </a:tcPr>
                </a:tc>
              </a:tr>
              <a:tr h="2054765">
                <a:tc>
                  <a:txBody>
                    <a:bodyPr/>
                    <a:lstStyle/>
                    <a:p>
                      <a:r>
                        <a:rPr lang="en-US" b="1" smtClean="0"/>
                        <a:t>Kerangka Politis: </a:t>
                      </a:r>
                    </a:p>
                    <a:p>
                      <a:pPr marL="171450" marR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Mengelola kepentingan politik organisasi dan individu dalam bentuk kompetisi antar kelompok atau individu terkait kekuasaan dan kepemimpinan. </a:t>
                      </a:r>
                    </a:p>
                    <a:p>
                      <a:pPr marL="171450" marR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Mengasumsikan bahwa organisasi adalah koalisi yang terdiri dari individu dan kelompok yang berbeda kepentingan.</a:t>
                      </a:r>
                      <a:endParaRPr lang="en-US" sz="1400" b="0" i="0" u="none" strike="noStrike" cap="none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Kerangka Simbolik: </a:t>
                      </a:r>
                    </a:p>
                    <a:p>
                      <a:pPr marL="171450" marR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Aspek terpenting dari kerangka ini adalah bahwa dalam setiap event di organisasi bukan mengutamakan apa yang terjadi tetapi lebih kepada apa arti dari suatu kejadian. </a:t>
                      </a:r>
                    </a:p>
                    <a:p>
                      <a:pPr marL="171450" marR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Fokus pada kultur organisasi (bagaimana staff berpakaian?, bagaimana mereka saat meeting?, berapa lama mereka bekerja?</a:t>
                      </a:r>
                      <a:endParaRPr lang="en-US" sz="1400" b="0" i="0" u="none" strike="noStrike" cap="none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A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59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STRUKTUR ORGANISASI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650" y="674625"/>
            <a:ext cx="8394700" cy="1868549"/>
          </a:xfrm>
        </p:spPr>
        <p:txBody>
          <a:bodyPr numCol="2">
            <a:normAutofit lnSpcReduction="10000"/>
          </a:bodyPr>
          <a:lstStyle/>
          <a:p>
            <a:pPr marL="114300" indent="-114300">
              <a:spcAft>
                <a:spcPts val="600"/>
              </a:spcAft>
              <a:buClr>
                <a:srgbClr val="FF0000"/>
              </a:buClr>
            </a:pPr>
            <a:r>
              <a:rPr lang="en-US" sz="1400" b="1" smtClean="0">
                <a:solidFill>
                  <a:srgbClr val="FF0000"/>
                </a:solidFill>
              </a:rPr>
              <a:t>Struktur organisasi fungsional</a:t>
            </a:r>
            <a:r>
              <a:rPr lang="en-US" sz="1400" smtClean="0"/>
              <a:t>, struktur hierarchical dimana tiap-tiap fungsional manajer pada bidang khusus (engineering, manufacturing, IT, human resources) bertanggung jawab kepada Chief Executive Officer(CEO).</a:t>
            </a:r>
          </a:p>
          <a:p>
            <a:pPr marL="114300" indent="-114300">
              <a:spcAft>
                <a:spcPts val="600"/>
              </a:spcAft>
              <a:buClr>
                <a:srgbClr val="FF0000"/>
              </a:buClr>
            </a:pPr>
            <a:r>
              <a:rPr lang="en-US" sz="1400" smtClean="0"/>
              <a:t>Staf dari masing-masing fungsional manajer umumnya memiliki keahlian khusus sesuai bidang department/fungsionalnya</a:t>
            </a:r>
          </a:p>
          <a:p>
            <a:pPr marL="114300" indent="-114300">
              <a:spcAft>
                <a:spcPts val="600"/>
              </a:spcAft>
              <a:buClr>
                <a:srgbClr val="FF0000"/>
              </a:buClr>
            </a:pPr>
            <a:r>
              <a:rPr lang="en-US" sz="1400" smtClean="0"/>
              <a:t>Contoh: struktur organisasi di kampus umum nya tergolong </a:t>
            </a:r>
            <a:r>
              <a:rPr lang="en-US" sz="1400" i="1" smtClean="0"/>
              <a:t>strong functional organization, </a:t>
            </a:r>
            <a:r>
              <a:rPr lang="en-US" sz="1400" smtClean="0"/>
              <a:t>dimana Dekan dan Dosen di Fakultas Teknik hanyalah orang2 yang ahli di bidang Teknik dan umumnya (hanya) mengajar di bidang Teknik saja</a:t>
            </a:r>
            <a:endParaRPr lang="en-US" sz="14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2633490"/>
            <a:ext cx="7858001" cy="206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STRUKTUR ORGANISASI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650" y="674625"/>
            <a:ext cx="8394700" cy="1420875"/>
          </a:xfrm>
        </p:spPr>
        <p:txBody>
          <a:bodyPr numCol="2">
            <a:noAutofit/>
          </a:bodyPr>
          <a:lstStyle/>
          <a:p>
            <a:pPr marL="114300" indent="-114300">
              <a:spcAft>
                <a:spcPts val="600"/>
              </a:spcAft>
              <a:buClr>
                <a:srgbClr val="FF0000"/>
              </a:buClr>
            </a:pPr>
            <a:r>
              <a:rPr lang="en-US" sz="1400" b="1" smtClean="0">
                <a:solidFill>
                  <a:srgbClr val="FF0000"/>
                </a:solidFill>
              </a:rPr>
              <a:t>Struktur organisasi proyek</a:t>
            </a:r>
            <a:r>
              <a:rPr lang="en-US" sz="1400" smtClean="0"/>
              <a:t>, struktur hierarchical dimana tiap-tiap manajer program </a:t>
            </a:r>
            <a:r>
              <a:rPr lang="en-US" sz="1400"/>
              <a:t>bertanggung jawab kepada </a:t>
            </a:r>
            <a:r>
              <a:rPr lang="en-US" sz="1400" smtClean="0"/>
              <a:t>(</a:t>
            </a:r>
            <a:r>
              <a:rPr lang="en-US" sz="1400"/>
              <a:t>CEO). </a:t>
            </a:r>
            <a:endParaRPr lang="en-US" sz="1400" smtClean="0"/>
          </a:p>
          <a:p>
            <a:pPr marL="114300" indent="-114300">
              <a:spcAft>
                <a:spcPts val="600"/>
              </a:spcAft>
              <a:buClr>
                <a:srgbClr val="FF0000"/>
              </a:buClr>
            </a:pPr>
            <a:r>
              <a:rPr lang="en-US" sz="1400" smtClean="0"/>
              <a:t>Staf umumnya memiliki berbagai ketrampilan/skill yang dibutuhkan untuk menyelesaikan proyek dalam program mereka</a:t>
            </a:r>
          </a:p>
          <a:p>
            <a:pPr marL="114300" indent="-114300">
              <a:spcAft>
                <a:spcPts val="600"/>
              </a:spcAft>
              <a:buClr>
                <a:srgbClr val="FF0000"/>
              </a:buClr>
            </a:pPr>
            <a:r>
              <a:rPr lang="en-US" sz="1400" smtClean="0"/>
              <a:t>Contoh: Perusahaan yang bergerak di bidang arsitektur, rekayasa, serta konsultan umumnya mereka mengontrak tenaga kerjanya untuk mengerjakan proyek tertentu.</a:t>
            </a:r>
            <a:endParaRPr lang="en-US" sz="1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62" y="2566845"/>
            <a:ext cx="8016875" cy="211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1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STRUKTUR ORGANISASI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650" y="674625"/>
            <a:ext cx="8394700" cy="1420875"/>
          </a:xfrm>
        </p:spPr>
        <p:txBody>
          <a:bodyPr numCol="2">
            <a:noAutofit/>
          </a:bodyPr>
          <a:lstStyle/>
          <a:p>
            <a:pPr marL="114300" indent="-114300">
              <a:spcAft>
                <a:spcPts val="600"/>
              </a:spcAft>
              <a:buClr>
                <a:srgbClr val="FF0000"/>
              </a:buClr>
            </a:pPr>
            <a:r>
              <a:rPr lang="en-US" sz="1400" b="1" smtClean="0">
                <a:solidFill>
                  <a:srgbClr val="FF0000"/>
                </a:solidFill>
              </a:rPr>
              <a:t>Struktur organisasi matriks</a:t>
            </a:r>
            <a:r>
              <a:rPr lang="en-US" sz="1400" smtClean="0"/>
              <a:t>, representasi dari struktur fungsional dan proyek, dimana manajer proyek memiliki staf dari berbagai area fungsional yang bekerja pada proyek dibawah koordinasinya.</a:t>
            </a:r>
          </a:p>
          <a:p>
            <a:pPr marL="114300" indent="-114300">
              <a:spcAft>
                <a:spcPts val="600"/>
              </a:spcAft>
              <a:buClr>
                <a:srgbClr val="FF0000"/>
              </a:buClr>
            </a:pPr>
            <a:r>
              <a:rPr lang="en-US" sz="1400" smtClean="0"/>
              <a:t>Personel/staff </a:t>
            </a:r>
            <a:r>
              <a:rPr lang="en-US" sz="1400"/>
              <a:t>bertanggung jawab baik kepada manajer fungsional dan kepada manajer proyek</a:t>
            </a:r>
            <a:r>
              <a:rPr lang="en-US" sz="1400" smtClean="0"/>
              <a:t>.</a:t>
            </a:r>
          </a:p>
          <a:p>
            <a:pPr marL="114300" indent="-114300">
              <a:spcAft>
                <a:spcPts val="600"/>
              </a:spcAft>
              <a:buClr>
                <a:srgbClr val="FF0000"/>
              </a:buClr>
            </a:pPr>
            <a:r>
              <a:rPr lang="en-US" sz="1400" smtClean="0"/>
              <a:t>Bergantung pada jumlah kontrol yang diberikan oleh manajer proyek, struktur ini memiliki 3 macam variasi yakni </a:t>
            </a:r>
            <a:r>
              <a:rPr lang="en-US" sz="1400" i="1" smtClean="0"/>
              <a:t>strong, weak, </a:t>
            </a:r>
            <a:r>
              <a:rPr lang="en-US" sz="1400" smtClean="0"/>
              <a:t>atau </a:t>
            </a:r>
            <a:r>
              <a:rPr lang="en-US" sz="1400" i="1" smtClean="0"/>
              <a:t>balanced</a:t>
            </a:r>
            <a:endParaRPr lang="en-US" sz="14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2276475"/>
            <a:ext cx="7296150" cy="248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65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474" y="327072"/>
            <a:ext cx="4143751" cy="2425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8296" y="327072"/>
            <a:ext cx="4372230" cy="24539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VARIASI STRUKTUR ORGANISASI MATRIK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17650" y="2501865"/>
            <a:ext cx="4340400" cy="2327604"/>
          </a:xfrm>
          <a:prstGeom prst="rect">
            <a:avLst/>
          </a:prstGeom>
        </p:spPr>
      </p:pic>
      <p:sp>
        <p:nvSpPr>
          <p:cNvPr id="7" name="Teardrop 6"/>
          <p:cNvSpPr/>
          <p:nvPr/>
        </p:nvSpPr>
        <p:spPr>
          <a:xfrm>
            <a:off x="1525387" y="442907"/>
            <a:ext cx="257175" cy="250546"/>
          </a:xfrm>
          <a:prstGeom prst="teardrop">
            <a:avLst/>
          </a:prstGeom>
          <a:solidFill>
            <a:srgbClr val="FF9E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1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5724325" y="442907"/>
            <a:ext cx="257175" cy="250546"/>
          </a:xfrm>
          <a:prstGeom prst="teardrop">
            <a:avLst/>
          </a:prstGeom>
          <a:solidFill>
            <a:srgbClr val="FF9E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9" name="Teardrop 8"/>
          <p:cNvSpPr/>
          <p:nvPr/>
        </p:nvSpPr>
        <p:spPr>
          <a:xfrm>
            <a:off x="4389437" y="2589074"/>
            <a:ext cx="257175" cy="250546"/>
          </a:xfrm>
          <a:prstGeom prst="teardrop">
            <a:avLst/>
          </a:prstGeom>
          <a:solidFill>
            <a:srgbClr val="FF9E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4467" y="4183138"/>
            <a:ext cx="2552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buFont typeface="+mj-lt"/>
              <a:buAutoNum type="alphaUcPeriod"/>
            </a:pPr>
            <a:r>
              <a:rPr lang="en-US" sz="1200" smtClean="0">
                <a:latin typeface="Droid Serif" panose="020B0604020202020204" charset="0"/>
                <a:ea typeface="Droid Serif" panose="020B0604020202020204" charset="0"/>
                <a:cs typeface="Droid Serif" panose="020B0604020202020204" charset="0"/>
              </a:rPr>
              <a:t>Weak matrix organization</a:t>
            </a:r>
          </a:p>
          <a:p>
            <a:pPr marL="177800" indent="-177800">
              <a:buFont typeface="+mj-lt"/>
              <a:buAutoNum type="alphaUcPeriod"/>
            </a:pPr>
            <a:r>
              <a:rPr lang="en-US" sz="1200" smtClean="0">
                <a:latin typeface="Droid Serif" panose="020B0604020202020204" charset="0"/>
                <a:ea typeface="Droid Serif" panose="020B0604020202020204" charset="0"/>
                <a:cs typeface="Droid Serif" panose="020B0604020202020204" charset="0"/>
              </a:rPr>
              <a:t>Strong matrix organization</a:t>
            </a:r>
          </a:p>
          <a:p>
            <a:pPr marL="177800" indent="-177800">
              <a:buFont typeface="+mj-lt"/>
              <a:buAutoNum type="alphaUcPeriod"/>
            </a:pPr>
            <a:r>
              <a:rPr lang="en-US" sz="1200" smtClean="0">
                <a:latin typeface="Droid Serif" panose="020B0604020202020204" charset="0"/>
                <a:ea typeface="Droid Serif" panose="020B0604020202020204" charset="0"/>
                <a:cs typeface="Droid Serif" panose="020B0604020202020204" charset="0"/>
              </a:rPr>
              <a:t>Balanced matrix organization</a:t>
            </a:r>
            <a:endParaRPr lang="en-US" sz="1200">
              <a:latin typeface="Droid Serif" panose="020B0604020202020204" charset="0"/>
              <a:ea typeface="Droid Serif" panose="020B0604020202020204" charset="0"/>
              <a:cs typeface="Droid Serif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09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mtClean="0"/>
              <a:t>MATERI DAN REFERENSI</a:t>
            </a:r>
            <a:endParaRPr lang="en"/>
          </a:p>
        </p:txBody>
      </p:sp>
      <p:sp>
        <p:nvSpPr>
          <p:cNvPr id="55" name="Shape 55"/>
          <p:cNvSpPr txBox="1"/>
          <p:nvPr/>
        </p:nvSpPr>
        <p:spPr>
          <a:xfrm>
            <a:off x="719625" y="476250"/>
            <a:ext cx="7704600" cy="82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-US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Dokumen</a:t>
            </a:r>
            <a:r>
              <a:rPr lang="en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 ini merupakan rangkaian dari dokumen pembelajaran program mata kuliah terbuka MANAJEMEN PROYOEK. Dokumen meliputi materi utama dan materi suplemen (tambahan). </a:t>
            </a:r>
            <a:r>
              <a:rPr lang="en-US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P</a:t>
            </a:r>
            <a:r>
              <a:rPr lang="en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astikan anda mendapatkan semua rangkaian dokumen tersebut untuk memastikan tercapainya tujuan instruksional secara umum dan khusus</a:t>
            </a:r>
            <a:endParaRPr lang="en" sz="1200" b="1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757725" y="1345923"/>
            <a:ext cx="3535799" cy="239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200" b="1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MATERI UTAMA</a:t>
            </a:r>
            <a:endParaRPr lang="en" sz="1200" b="1">
              <a:solidFill>
                <a:srgbClr val="FF9E00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marL="228600" lvl="0" indent="-228600" rtl="0">
              <a:spcBef>
                <a:spcPts val="600"/>
              </a:spcBef>
              <a:buAutoNum type="arabicPeriod"/>
            </a:pPr>
            <a:r>
              <a:rPr lang="en-US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Pengantar</a:t>
            </a:r>
            <a:r>
              <a:rPr lang="en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 Manajemen Proyek</a:t>
            </a:r>
          </a:p>
          <a:p>
            <a:pPr marL="228600" lvl="0" indent="-228600" rtl="0">
              <a:spcBef>
                <a:spcPts val="600"/>
              </a:spcBef>
              <a:buAutoNum type="arabicPeriod"/>
            </a:pPr>
            <a:r>
              <a:rPr lang="en" sz="1200" smtClean="0">
                <a:solidFill>
                  <a:srgbClr val="FF0000"/>
                </a:solidFill>
                <a:latin typeface="Droid Serif"/>
                <a:ea typeface="Droid Serif"/>
                <a:cs typeface="Droid Serif"/>
                <a:sym typeface="Droid Serif"/>
              </a:rPr>
              <a:t>Konteks Teknologi Informasi dalam Manajemen Proyek</a:t>
            </a:r>
          </a:p>
          <a:p>
            <a:pPr marL="228600" lvl="0" indent="-228600" rtl="0">
              <a:spcBef>
                <a:spcPts val="600"/>
              </a:spcBef>
              <a:buAutoNum type="arabicPeriod"/>
            </a:pPr>
            <a:r>
              <a:rPr lang="en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Proses dalam Manajemen Proyek</a:t>
            </a:r>
          </a:p>
          <a:p>
            <a:pPr marL="228600" lvl="0" indent="-228600" rtl="0">
              <a:spcBef>
                <a:spcPts val="600"/>
              </a:spcBef>
              <a:buAutoNum type="arabicPeriod"/>
            </a:pPr>
            <a:r>
              <a:rPr lang="en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Manajemen Integrasi dalam Proyek</a:t>
            </a:r>
          </a:p>
          <a:p>
            <a:pPr marL="228600" lvl="0" indent="-228600" rtl="0">
              <a:spcBef>
                <a:spcPts val="600"/>
              </a:spcBef>
              <a:buAutoNum type="arabicPeriod"/>
            </a:pPr>
            <a:r>
              <a:rPr lang="en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Manajemen Ruang Lingkup dalam Proyek</a:t>
            </a:r>
          </a:p>
          <a:p>
            <a:pPr marL="228600" lvl="0" indent="-228600" rtl="0">
              <a:spcBef>
                <a:spcPts val="600"/>
              </a:spcBef>
              <a:buAutoNum type="arabicPeriod"/>
            </a:pPr>
            <a:r>
              <a:rPr lang="en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Manejemen Waktu dalam Proyek</a:t>
            </a:r>
          </a:p>
          <a:p>
            <a:pPr marL="228600" lvl="0" indent="-228600" rtl="0">
              <a:spcBef>
                <a:spcPts val="600"/>
              </a:spcBef>
              <a:buAutoNum type="arabicPeriod"/>
            </a:pPr>
            <a:r>
              <a:rPr lang="en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Manajemen Biaya dalam Proyek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719625" y="3683000"/>
            <a:ext cx="7704600" cy="111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/>
            <a:r>
              <a:rPr lang="en-US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Sumber Referensi: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sz="12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I</a:t>
            </a:r>
            <a:r>
              <a:rPr lang="en-US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nformation </a:t>
            </a:r>
            <a:r>
              <a:rPr lang="en-US" sz="12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Technology Project Management 7 edition, Kathy Schwalbe, 2013,  Cengage Learning, ISBN-10: </a:t>
            </a:r>
            <a:r>
              <a:rPr lang="en-US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1285847091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sz="12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A Guide to the Project Management Body of Knowledge: PMBOK Guide Edition 5, PMI, Project Management Institute, 2013, ISBN </a:t>
            </a:r>
            <a:r>
              <a:rPr lang="en-US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1935589679</a:t>
            </a: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7" name="Shape 56"/>
          <p:cNvSpPr txBox="1"/>
          <p:nvPr/>
        </p:nvSpPr>
        <p:spPr>
          <a:xfrm>
            <a:off x="4688028" y="1342073"/>
            <a:ext cx="3535799" cy="24107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200" b="1" smtClean="0">
                <a:solidFill>
                  <a:srgbClr val="FF9E00"/>
                </a:solidFill>
                <a:latin typeface="Droid Serif"/>
                <a:ea typeface="Droid Serif"/>
                <a:cs typeface="Droid Serif"/>
                <a:sym typeface="Droid Serif"/>
              </a:rPr>
              <a:t>MATERI UTAMA</a:t>
            </a:r>
            <a:endParaRPr lang="en" sz="1200" b="1">
              <a:solidFill>
                <a:srgbClr val="FF9E00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marL="228600" lvl="0" indent="-228600" rtl="0">
              <a:spcBef>
                <a:spcPts val="600"/>
              </a:spcBef>
              <a:buFont typeface="+mj-lt"/>
              <a:buAutoNum type="arabicPeriod" startAt="8"/>
            </a:pPr>
            <a:r>
              <a:rPr lang="en-US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Manajemen Kualitas dalam Proyek</a:t>
            </a:r>
          </a:p>
          <a:p>
            <a:pPr marL="228600" lvl="0" indent="-228600" rtl="0">
              <a:spcBef>
                <a:spcPts val="600"/>
              </a:spcBef>
              <a:buFont typeface="+mj-lt"/>
              <a:buAutoNum type="arabicPeriod" startAt="8"/>
            </a:pPr>
            <a:r>
              <a:rPr lang="en-US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Manajemen Sumber Daya Manusia dalam Proyek</a:t>
            </a:r>
          </a:p>
          <a:p>
            <a:pPr marL="228600" lvl="0" indent="-228600" rtl="0">
              <a:spcBef>
                <a:spcPts val="600"/>
              </a:spcBef>
              <a:buFont typeface="+mj-lt"/>
              <a:buAutoNum type="arabicPeriod" startAt="8"/>
            </a:pPr>
            <a:r>
              <a:rPr lang="en-US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Manajemen Komunikasi dalam Proyek</a:t>
            </a:r>
          </a:p>
          <a:p>
            <a:pPr marL="228600" lvl="0" indent="-228600" rtl="0">
              <a:spcBef>
                <a:spcPts val="600"/>
              </a:spcBef>
              <a:buFont typeface="+mj-lt"/>
              <a:buAutoNum type="arabicPeriod" startAt="8"/>
            </a:pPr>
            <a:r>
              <a:rPr lang="en-US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Manajemen Resiko dalam Proyek</a:t>
            </a:r>
          </a:p>
          <a:p>
            <a:pPr marL="228600" lvl="0" indent="-228600" rtl="0">
              <a:spcBef>
                <a:spcPts val="600"/>
              </a:spcBef>
              <a:buFont typeface="+mj-lt"/>
              <a:buAutoNum type="arabicPeriod" startAt="8"/>
            </a:pPr>
            <a:r>
              <a:rPr lang="en-US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Manajemen Pengadaan dalam Proyek</a:t>
            </a:r>
          </a:p>
          <a:p>
            <a:pPr marL="228600" lvl="0" indent="-228600" rtl="0">
              <a:spcBef>
                <a:spcPts val="600"/>
              </a:spcBef>
              <a:buFont typeface="+mj-lt"/>
              <a:buAutoNum type="arabicPeriod" startAt="8"/>
            </a:pPr>
            <a:r>
              <a:rPr lang="en-US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Manajemen Stakeholder Proyel</a:t>
            </a:r>
          </a:p>
          <a:p>
            <a:pPr marL="228600" lvl="0" indent="-228600" rtl="0">
              <a:spcBef>
                <a:spcPts val="600"/>
              </a:spcBef>
              <a:buFont typeface="+mj-lt"/>
              <a:buAutoNum type="arabicPeriod" startAt="8"/>
            </a:pPr>
            <a:r>
              <a:rPr lang="en-US" sz="12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Advanced Topik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PENGARUH STRUKTUR ORGANISASI PADA PROYEK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39" y="682549"/>
            <a:ext cx="8223121" cy="413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33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KULTUR ORGANISASI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Seperti halnya struktur organisasi, kultur organisasi juga berpengaruh terhadap proses pengelolaan proyek.</a:t>
            </a:r>
          </a:p>
          <a:p>
            <a:r>
              <a:rPr lang="en-US" smtClean="0"/>
              <a:t>Kultur organisasi adalah seperangkat asumsi, nilai-nilai </a:t>
            </a:r>
            <a:r>
              <a:rPr lang="en-US"/>
              <a:t>dan norma perilaku yang diterima dan dipahami secara bersama oleh anggota organisasi sebagai dasar dalam aturan perilaku yang terdapat dalam organisasi tersebut. </a:t>
            </a:r>
          </a:p>
          <a:p>
            <a:r>
              <a:rPr lang="en-US" smtClean="0"/>
              <a:t>Sejumlah ahli meyakini bahwa kultur organisasi sering kali menjadi pangkal penyebab berbagai permasalahan di perusahaan bukan permasalahan struktur atau staff.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5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KARAKTERISTIK KULTUR ORGANISASI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700" y="863766"/>
            <a:ext cx="8331200" cy="3780806"/>
          </a:xfrm>
        </p:spPr>
        <p:txBody>
          <a:bodyPr/>
          <a:lstStyle/>
          <a:p>
            <a:r>
              <a:rPr lang="en-US" smtClean="0"/>
              <a:t>Robbins dan Judge, penulis buku ternama untuk topic perilaku organisasi, menyebutkan bahwa terdapat 10 karakteristik dari kultur organisasi yang meliputi:</a:t>
            </a:r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endParaRPr lang="en-US" sz="1050"/>
          </a:p>
          <a:p>
            <a:r>
              <a:rPr lang="en-US" smtClean="0"/>
              <a:t>Proyek cenderung akan sukses apabila kultur organisasi pada karakteristik bertanda </a:t>
            </a:r>
            <a:r>
              <a:rPr lang="en-US" sz="2000" baseline="30000" smtClean="0"/>
              <a:t>*</a:t>
            </a:r>
            <a:r>
              <a:rPr lang="en-US" sz="2000" smtClean="0"/>
              <a:t> kuat dan karakteristik lainnya berimbang</a:t>
            </a:r>
            <a:endParaRPr lang="en-US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874485" y="2024908"/>
            <a:ext cx="7850415" cy="1589150"/>
          </a:xfrm>
          <a:prstGeom prst="rect">
            <a:avLst/>
          </a:prstGeom>
          <a:noFill/>
          <a:ln>
            <a:noFill/>
          </a:ln>
        </p:spPr>
        <p:txBody>
          <a:bodyPr wrap="none" lIns="91425" tIns="91425" rIns="91425" bIns="91425" numCol="3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CCCCC"/>
              </a:buClr>
              <a:buSzPct val="80000"/>
              <a:buFont typeface="Wingdings" panose="05000000000000000000" pitchFamily="2" charset="2"/>
              <a:buChar char="§"/>
              <a:defRPr sz="22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75000"/>
              <a:buFont typeface="Droid Serif"/>
              <a:buChar char="□"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marL="6858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CCCC"/>
              </a:buClr>
              <a:buSzPct val="100000"/>
              <a:buFont typeface="Arial" panose="020B0604020202020204" pitchFamily="34" charset="0"/>
              <a:buChar char="•"/>
              <a:defRPr sz="1800" b="0" i="0" u="none" strike="noStrike" cap="none" baseline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marL="9144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55000"/>
              <a:buFont typeface="Arial" panose="020B0604020202020204" pitchFamily="34" charset="0"/>
              <a:buChar char="•"/>
              <a:defRPr sz="1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pPr marL="174625" indent="-174625">
              <a:buClrTx/>
            </a:pPr>
            <a:r>
              <a:rPr lang="en-US" sz="1800" smtClean="0"/>
              <a:t>Member identity</a:t>
            </a:r>
            <a:r>
              <a:rPr lang="en-US" sz="2400" baseline="30000" smtClean="0">
                <a:solidFill>
                  <a:srgbClr val="FF0000"/>
                </a:solidFill>
              </a:rPr>
              <a:t>*</a:t>
            </a:r>
          </a:p>
          <a:p>
            <a:pPr marL="174625" indent="-174625">
              <a:buClrTx/>
            </a:pPr>
            <a:r>
              <a:rPr lang="en-US" sz="1800" smtClean="0"/>
              <a:t>Group emphasis</a:t>
            </a:r>
            <a:r>
              <a:rPr lang="en-US" sz="2400" baseline="30000">
                <a:solidFill>
                  <a:srgbClr val="FF0000"/>
                </a:solidFill>
                <a:latin typeface="Arial"/>
                <a:cs typeface="Arial"/>
                <a:sym typeface="Arial"/>
              </a:rPr>
              <a:t> *</a:t>
            </a:r>
            <a:endParaRPr lang="en-US" sz="1800" smtClean="0"/>
          </a:p>
          <a:p>
            <a:pPr marL="174625" indent="-174625">
              <a:buClrTx/>
            </a:pPr>
            <a:r>
              <a:rPr lang="en-US" sz="1800" smtClean="0"/>
              <a:t>People focus</a:t>
            </a:r>
          </a:p>
          <a:p>
            <a:pPr marL="174625" indent="-174625">
              <a:buClrTx/>
            </a:pPr>
            <a:r>
              <a:rPr lang="en-US" sz="1800" smtClean="0"/>
              <a:t>Unit integration</a:t>
            </a:r>
            <a:r>
              <a:rPr lang="en-US" sz="1800" baseline="30000">
                <a:solidFill>
                  <a:srgbClr val="FF0000"/>
                </a:solidFill>
              </a:rPr>
              <a:t> *</a:t>
            </a:r>
            <a:endParaRPr lang="en-US" sz="1800" smtClean="0"/>
          </a:p>
          <a:p>
            <a:pPr marL="174625" indent="-174625">
              <a:buClrTx/>
            </a:pPr>
            <a:r>
              <a:rPr lang="en-US" sz="1800" smtClean="0"/>
              <a:t>Control</a:t>
            </a:r>
          </a:p>
          <a:p>
            <a:pPr marL="174625" indent="-174625">
              <a:buClrTx/>
            </a:pPr>
            <a:r>
              <a:rPr lang="en-US" sz="1800" smtClean="0"/>
              <a:t>Risk tolerance </a:t>
            </a:r>
            <a:r>
              <a:rPr lang="en-US" sz="1800" baseline="30000">
                <a:solidFill>
                  <a:srgbClr val="FF0000"/>
                </a:solidFill>
              </a:rPr>
              <a:t>*</a:t>
            </a:r>
            <a:endParaRPr lang="en-US" sz="1800" smtClean="0"/>
          </a:p>
          <a:p>
            <a:pPr marL="174625" indent="-174625">
              <a:buClrTx/>
            </a:pPr>
            <a:r>
              <a:rPr lang="en-US" sz="1800" smtClean="0"/>
              <a:t>Reward criteria </a:t>
            </a:r>
            <a:r>
              <a:rPr lang="en-US" sz="1800" baseline="30000">
                <a:solidFill>
                  <a:srgbClr val="FF0000"/>
                </a:solidFill>
              </a:rPr>
              <a:t>*</a:t>
            </a:r>
            <a:endParaRPr lang="en-US" sz="1800" smtClean="0"/>
          </a:p>
          <a:p>
            <a:pPr marL="174625" indent="-174625">
              <a:buClrTx/>
            </a:pPr>
            <a:r>
              <a:rPr lang="en-US" sz="1800" smtClean="0"/>
              <a:t>Conflict tolerance</a:t>
            </a:r>
            <a:r>
              <a:rPr lang="en-US" sz="1800" baseline="30000">
                <a:solidFill>
                  <a:srgbClr val="FF0000"/>
                </a:solidFill>
              </a:rPr>
              <a:t> *</a:t>
            </a:r>
            <a:endParaRPr lang="en-US" sz="1800" smtClean="0"/>
          </a:p>
          <a:p>
            <a:pPr marL="174625" indent="-174625">
              <a:buClrTx/>
            </a:pPr>
            <a:r>
              <a:rPr lang="en-US" sz="1800" smtClean="0"/>
              <a:t>Means-ends orientation</a:t>
            </a:r>
          </a:p>
          <a:p>
            <a:pPr marL="174625" indent="-174625">
              <a:buClrTx/>
            </a:pPr>
            <a:r>
              <a:rPr lang="en-US" sz="1800" smtClean="0"/>
              <a:t>Open-systems focus </a:t>
            </a:r>
            <a:r>
              <a:rPr lang="en-US" sz="1800" baseline="30000">
                <a:solidFill>
                  <a:srgbClr val="FF0000"/>
                </a:solidFill>
              </a:rPr>
              <a:t>*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2818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1592452" y="1545128"/>
            <a:ext cx="5958943" cy="118457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mtClean="0"/>
              <a:t>Manajemen Stakeholder</a:t>
            </a:r>
            <a:endParaRPr lang="en-US"/>
          </a:p>
        </p:txBody>
      </p:sp>
      <p:sp>
        <p:nvSpPr>
          <p:cNvPr id="72" name="Shape 72"/>
          <p:cNvSpPr txBox="1"/>
          <p:nvPr/>
        </p:nvSpPr>
        <p:spPr>
          <a:xfrm>
            <a:off x="3858675" y="528406"/>
            <a:ext cx="1426499" cy="5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smtClea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2.3</a:t>
            </a:r>
            <a:endParaRPr lang="en"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MANAJEMEN STAKEHOLDER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Salah satu tujuan dari proyek adalah memuaskan stakeholder, penting artinya bagi manajer proyek menyediakan waktu untuk mengidentifikasi, memahami, dan mengelola hubungan dengan semua stakeholder proyek</a:t>
            </a:r>
          </a:p>
          <a:p>
            <a:r>
              <a:rPr lang="en-US" smtClean="0"/>
              <a:t>Empat kerangka organisasi dapat digunakan untuk membantu memenuhi kebutuhan dan harapan dari stakeholder</a:t>
            </a:r>
          </a:p>
          <a:p>
            <a:r>
              <a:rPr lang="en-US" smtClean="0"/>
              <a:t>Senior Executives / top manajemen tergolong stakeholder yang sangat penting.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7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ARTI PENTING KOMITMENT MANAJEMEN TINGKAT ATAS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Person di tataran manajemen tingkat atas merupakan stakeholder kunci dalam proyek.</a:t>
            </a:r>
          </a:p>
          <a:p>
            <a:r>
              <a:rPr lang="en-US" smtClean="0"/>
              <a:t>Namun demikian faktor kunci yang tidak kalah penting dalam membantu manajer proyek sukses memimpin proyek adalah tingkat komitmen dan dukungan yang diterima dari manajemen tingkat atas</a:t>
            </a:r>
          </a:p>
          <a:p>
            <a:r>
              <a:rPr lang="en-US" smtClean="0"/>
              <a:t>Kecenderungan kegagalan proyek akan tampak apabila tidak ada komitmen yang kuat oleh manajemen tingkat atas.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71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ARTI PENTING KOMITMENT MANAJEMEN TINGKAT ATAS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700" y="921822"/>
            <a:ext cx="8430986" cy="3911436"/>
          </a:xfrm>
        </p:spPr>
        <p:txBody>
          <a:bodyPr/>
          <a:lstStyle/>
          <a:p>
            <a:r>
              <a:rPr lang="en-US" smtClean="0"/>
              <a:t>Komitmen manajemen tingkat atas merupakan hal yang sangat krusial bagi manajer proyek dikarenakan:</a:t>
            </a:r>
          </a:p>
          <a:p>
            <a:pPr marL="508000" lvl="2" indent="-165100"/>
            <a:r>
              <a:rPr lang="en-US" smtClean="0"/>
              <a:t>Manajer proyek membutuhkan berbagai sumber daya yang memadai, tanpa dukungan top manajemen sulit baginya untuk mengakses sumber daya tersebut.</a:t>
            </a:r>
          </a:p>
          <a:p>
            <a:pPr marL="508000" lvl="2" indent="-165100"/>
            <a:r>
              <a:rPr lang="en-US" smtClean="0"/>
              <a:t>Manajer proyek sering kali membutuhkan persetujuan untuk kebutuhan-kebutuhan yang unik yang harus segera dipenuhi.</a:t>
            </a:r>
          </a:p>
          <a:p>
            <a:pPr marL="508000" lvl="2" indent="-165100"/>
            <a:r>
              <a:rPr lang="en-US" smtClean="0"/>
              <a:t>Proyek terkadang membutuhkan kerjasama dari person di bagian yang berbeda dan hanya bisa diakses oleh top manajemen.</a:t>
            </a:r>
          </a:p>
          <a:p>
            <a:pPr marL="508000" lvl="2" indent="-165100"/>
            <a:r>
              <a:rPr lang="en-US" smtClean="0"/>
              <a:t>Manajer proyek seringkali membutuhkan mentor untuk melatihnya menangani isu kepemimpinan mengingat kebanyakan manajer proyek IT lebih focus pada aspek-aspek teknis</a:t>
            </a:r>
          </a:p>
        </p:txBody>
      </p:sp>
    </p:spTree>
    <p:extLst>
      <p:ext uri="{BB962C8B-B14F-4D97-AF65-F5344CB8AC3E}">
        <p14:creationId xmlns:p14="http://schemas.microsoft.com/office/powerpoint/2010/main" val="1814683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684676" y="1716553"/>
            <a:ext cx="4398698" cy="2090681"/>
          </a:xfrm>
          <a:prstGeom prst="ellipse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buNone/>
            </a:pPr>
            <a:r>
              <a:rPr lang="en" smtClean="0"/>
              <a:t>“</a:t>
            </a:r>
            <a:r>
              <a:rPr lang="en-US" sz="1400"/>
              <a:t>Our success was driven by the ongoing executive commitment and passionate and talented teams, who were able to implement a planned and phased approach with advanced application of analytics to monitor, measure and drive </a:t>
            </a:r>
            <a:r>
              <a:rPr lang="en-US" sz="1400"/>
              <a:t>success</a:t>
            </a:r>
            <a:r>
              <a:rPr lang="en-US" sz="1400" smtClean="0"/>
              <a:t>.</a:t>
            </a:r>
            <a:r>
              <a:rPr lang="en" sz="1400" smtClean="0"/>
              <a:t>”</a:t>
            </a:r>
            <a:endParaRPr lang="en" sz="1400" smtClean="0"/>
          </a:p>
          <a:p>
            <a:pPr lvl="0">
              <a:spcBef>
                <a:spcPts val="0"/>
              </a:spcBef>
              <a:buNone/>
            </a:pPr>
            <a:endParaRPr lang="en"/>
          </a:p>
          <a:p>
            <a:pPr lvl="0">
              <a:buNone/>
            </a:pPr>
            <a:r>
              <a:rPr lang="en-US" sz="1000" i="0" smtClean="0"/>
              <a:t>Elizabeth Obermiller, director of ERM system for BNSF Railway Company </a:t>
            </a:r>
            <a:r>
              <a:rPr lang="en-US" sz="1000" i="0" smtClean="0"/>
              <a:t>(2006)</a:t>
            </a:r>
            <a:endParaRPr lang="en-US" sz="1000" i="0" smtClean="0"/>
          </a:p>
          <a:p>
            <a:pPr lvl="0">
              <a:buNone/>
            </a:pPr>
            <a:endParaRPr lang="en" sz="900" smtClean="0"/>
          </a:p>
          <a:p>
            <a:pPr lvl="0">
              <a:spcBef>
                <a:spcPts val="0"/>
              </a:spcBef>
              <a:buNone/>
            </a:pPr>
            <a:endParaRPr lang="en"/>
          </a:p>
        </p:txBody>
      </p:sp>
      <p:pic>
        <p:nvPicPr>
          <p:cNvPr id="1026" name="Picture 2" descr="http://www.bnsf.com/about-bnsf/images/HistoricLogos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" t="3563" r="41532" b="80006"/>
          <a:stretch/>
        </p:blipFill>
        <p:spPr bwMode="auto">
          <a:xfrm>
            <a:off x="1228725" y="1876069"/>
            <a:ext cx="26098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71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KEBUTUHAN KOMITMEN ORGANISASI TERHADAP TEKNOLOGI INFORMASI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Komitmen organisasi terhadap IT secara umum berpengaruh pada kesuksesan proyek IT, jika organisasi memiliki persepsi negative terhadap IT maka akan sulit untuk mencapai kesuksesan proyek IT.</a:t>
            </a:r>
          </a:p>
          <a:p>
            <a:r>
              <a:rPr lang="en-US" smtClean="0"/>
              <a:t>Adanya Chief Information Office (CIO) pada top level dalam organisasi akan sangat membantu pelaksanaan proyek IT.</a:t>
            </a:r>
          </a:p>
          <a:p>
            <a:r>
              <a:rPr lang="en-US"/>
              <a:t>Menugaskan orang-orang non-IT untuk proyek TI juga mendorong lebih banyak komitmen</a:t>
            </a:r>
          </a:p>
        </p:txBody>
      </p:sp>
    </p:spTree>
    <p:extLst>
      <p:ext uri="{BB962C8B-B14F-4D97-AF65-F5344CB8AC3E}">
        <p14:creationId xmlns:p14="http://schemas.microsoft.com/office/powerpoint/2010/main" val="8491400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ARTI PENTING STANDAR ORGANISASI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Salah satu problem yang sering muncul di organisasi adalah ketiadaan standar atau acuan untuk diikuti saat menjalankan manajemen proyek.</a:t>
            </a:r>
          </a:p>
          <a:p>
            <a:r>
              <a:rPr lang="en-US" smtClean="0"/>
              <a:t>Standar dan acuan sangat membantu manajer proyek menjadi lebih efektif.</a:t>
            </a:r>
          </a:p>
          <a:p>
            <a:pPr>
              <a:spcAft>
                <a:spcPts val="0"/>
              </a:spcAft>
            </a:pPr>
            <a:r>
              <a:rPr lang="en-US" smtClean="0"/>
              <a:t>Pihak manajemen senior sepatutnya mendorong:</a:t>
            </a:r>
          </a:p>
          <a:p>
            <a:pPr lvl="2">
              <a:spcAft>
                <a:spcPts val="0"/>
              </a:spcAft>
            </a:pPr>
            <a:r>
              <a:rPr lang="en-US" smtClean="0"/>
              <a:t>Penggunaan form dan software yang standar untuk pengelolaan proyek</a:t>
            </a:r>
          </a:p>
          <a:p>
            <a:pPr lvl="2">
              <a:spcAft>
                <a:spcPts val="0"/>
              </a:spcAft>
            </a:pPr>
            <a:r>
              <a:rPr lang="en-US" smtClean="0"/>
              <a:t>Pembuatan dan penggunaan acuan untuk penulisan rencana proyek atau penyediaan informasi status proyek</a:t>
            </a:r>
          </a:p>
          <a:p>
            <a:pPr lvl="2">
              <a:spcAft>
                <a:spcPts val="0"/>
              </a:spcAft>
            </a:pPr>
            <a:r>
              <a:rPr lang="en-US" smtClean="0"/>
              <a:t>Pembentukan kantor manajemen proyek atau center of excellence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9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 idx="4294967295"/>
          </p:nvPr>
        </p:nvSpPr>
        <p:spPr>
          <a:xfrm>
            <a:off x="3614030" y="330128"/>
            <a:ext cx="2068336" cy="431874"/>
          </a:xfrm>
          <a:prstGeom prst="rect">
            <a:avLst/>
          </a:prstGeom>
          <a:solidFill>
            <a:schemeClr val="bg1"/>
          </a:solidFill>
          <a:ln w="28575">
            <a:solidFill>
              <a:srgbClr val="FF9E00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smtClean="0"/>
              <a:t>Pertemuan 2:</a:t>
            </a:r>
            <a:endParaRPr lang="en" sz="1800"/>
          </a:p>
        </p:txBody>
      </p:sp>
      <p:sp>
        <p:nvSpPr>
          <p:cNvPr id="64" name="Shape 64"/>
          <p:cNvSpPr txBox="1">
            <a:spLocks noGrp="1"/>
          </p:cNvSpPr>
          <p:nvPr>
            <p:ph type="subTitle" idx="4294967295"/>
          </p:nvPr>
        </p:nvSpPr>
        <p:spPr>
          <a:xfrm>
            <a:off x="1275149" y="1914232"/>
            <a:ext cx="6593700" cy="784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 smtClean="0"/>
              <a:t>Konteks Teknologi Informasi dalam Manajemen Proyek</a:t>
            </a:r>
            <a:endParaRPr lang="en" b="1"/>
          </a:p>
        </p:txBody>
      </p:sp>
      <p:sp>
        <p:nvSpPr>
          <p:cNvPr id="65" name="Shape 65"/>
          <p:cNvSpPr txBox="1">
            <a:spLocks noGrp="1"/>
          </p:cNvSpPr>
          <p:nvPr>
            <p:ph type="body" idx="4294967295"/>
          </p:nvPr>
        </p:nvSpPr>
        <p:spPr>
          <a:xfrm>
            <a:off x="1275150" y="2547744"/>
            <a:ext cx="65937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smtClean="0"/>
              <a:t>Manajemen Proyek Teknologi Informasi</a:t>
            </a:r>
            <a:endParaRPr lang="e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1592452" y="1545128"/>
            <a:ext cx="5958943" cy="118457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/>
              <a:t>Fase dan Siklus Hidup Proyek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3858675" y="528406"/>
            <a:ext cx="1426499" cy="5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smtClea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2.4</a:t>
            </a:r>
            <a:endParaRPr lang="en"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0717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SIKLUS HIDUP PROYEK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700" y="907307"/>
            <a:ext cx="8331200" cy="3896921"/>
          </a:xfrm>
        </p:spPr>
        <p:txBody>
          <a:bodyPr/>
          <a:lstStyle/>
          <a:p>
            <a:r>
              <a:rPr lang="en-US" smtClean="0"/>
              <a:t>Dikarenakan proyek berjalan sebagai bagian dari sebuah sistem dan melibatkan ketidakpastian, maka proyek perlu dipecah dalam beberapa fase.</a:t>
            </a:r>
          </a:p>
          <a:p>
            <a:r>
              <a:rPr lang="en-US" smtClean="0"/>
              <a:t>Siklus hidup proyek merupakan sekumpulan tahapan dalam proyek yang mendefinisikan:</a:t>
            </a:r>
          </a:p>
          <a:p>
            <a:pPr lvl="2"/>
            <a:r>
              <a:rPr lang="en-US" smtClean="0"/>
              <a:t>Aktifitas apa yang akan dilakukan di tiap fasenya</a:t>
            </a:r>
          </a:p>
          <a:p>
            <a:pPr lvl="2"/>
            <a:r>
              <a:rPr lang="en-US" smtClean="0"/>
              <a:t>Apa keluaran/deliverabel (produk atau layanan) yang akan dihasilkan dan kapan</a:t>
            </a:r>
          </a:p>
          <a:p>
            <a:pPr lvl="2"/>
            <a:r>
              <a:rPr lang="en-US" smtClean="0"/>
              <a:t>Siapa saja yang terlibat di tiap fasenya</a:t>
            </a:r>
          </a:p>
          <a:p>
            <a:pPr lvl="2"/>
            <a:r>
              <a:rPr lang="en-US" smtClean="0"/>
              <a:t>Bagaimana manajemen akan mengawasi dan memberikan persetujuan aktifitas yang dimunculkan di tiap fasenya.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456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TAHAPAN DALAM PROYEK</a:t>
            </a:r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69581610"/>
              </p:ext>
            </p:extLst>
          </p:nvPr>
        </p:nvGraphicFramePr>
        <p:xfrm>
          <a:off x="435427" y="486227"/>
          <a:ext cx="8273143" cy="405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775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844800" y="333830"/>
            <a:ext cx="6031410" cy="4492170"/>
          </a:xfrm>
          <a:prstGeom prst="rect">
            <a:avLst/>
          </a:prstGeom>
          <a:solidFill>
            <a:srgbClr val="C6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9940" y="937002"/>
            <a:ext cx="5786387" cy="3417283"/>
          </a:xfrm>
          <a:prstGeom prst="rect">
            <a:avLst/>
          </a:prstGeom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TAHAPAN DALAM </a:t>
            </a:r>
            <a:r>
              <a:rPr lang="en-US"/>
              <a:t>PROYEK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1"/>
          </p:nvPr>
        </p:nvSpPr>
        <p:spPr>
          <a:xfrm>
            <a:off x="393700" y="458464"/>
            <a:ext cx="2364014" cy="4215136"/>
          </a:xfrm>
        </p:spPr>
        <p:txBody>
          <a:bodyPr/>
          <a:lstStyle/>
          <a:p>
            <a:pPr marL="0" indent="0">
              <a:buNone/>
            </a:pPr>
            <a:r>
              <a:rPr lang="en-US" sz="1600" smtClean="0"/>
              <a:t>Kompleksitas dan ukuran proyek sangat bervariasi, namun struktur siklus proyek secara umum terdiri dari:</a:t>
            </a:r>
          </a:p>
          <a:p>
            <a:pPr marL="174625" indent="-174625"/>
            <a:r>
              <a:rPr lang="en-US" sz="1600" smtClean="0"/>
              <a:t>Mengawali proyek</a:t>
            </a:r>
          </a:p>
          <a:p>
            <a:pPr marL="174625" indent="-174625"/>
            <a:r>
              <a:rPr lang="en-US" sz="1600" smtClean="0"/>
              <a:t>Pengorganisasian dan persiapan</a:t>
            </a:r>
          </a:p>
          <a:p>
            <a:pPr marL="174625" indent="-174625"/>
            <a:r>
              <a:rPr lang="en-US" sz="1600" smtClean="0"/>
              <a:t>Pelaksanaan aktivitas proyek</a:t>
            </a:r>
          </a:p>
          <a:p>
            <a:pPr marL="174625" indent="-174625"/>
            <a:r>
              <a:rPr lang="en-US" sz="1600" smtClean="0"/>
              <a:t>Penyelesaian /penutupan proyek</a:t>
            </a:r>
          </a:p>
          <a:p>
            <a:pPr marL="0" indent="0">
              <a:buNone/>
            </a:pPr>
            <a:endParaRPr lang="en-US" sz="1600"/>
          </a:p>
        </p:txBody>
      </p:sp>
      <p:sp>
        <p:nvSpPr>
          <p:cNvPr id="27" name="Text Placeholder 2"/>
          <p:cNvSpPr txBox="1">
            <a:spLocks/>
          </p:cNvSpPr>
          <p:nvPr/>
        </p:nvSpPr>
        <p:spPr>
          <a:xfrm>
            <a:off x="6412313" y="4456517"/>
            <a:ext cx="2364014" cy="4341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CCCCC"/>
              </a:buClr>
              <a:buSzPct val="80000"/>
              <a:buFont typeface="Wingdings" panose="05000000000000000000" pitchFamily="2" charset="2"/>
              <a:buChar char="§"/>
              <a:defRPr sz="22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75000"/>
              <a:buFont typeface="Droid Serif"/>
              <a:buChar char="□"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marL="6858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CCCC"/>
              </a:buClr>
              <a:buSzPct val="100000"/>
              <a:buFont typeface="Arial" panose="020B0604020202020204" pitchFamily="34" charset="0"/>
              <a:buChar char="•"/>
              <a:defRPr sz="1800" b="0" i="0" u="none" strike="noStrike" cap="none" baseline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marL="9144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55000"/>
              <a:buFont typeface="Arial" panose="020B0604020202020204" pitchFamily="34" charset="0"/>
              <a:buChar char="•"/>
              <a:defRPr sz="1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1600" smtClean="0"/>
              <a:t>Sumber: PMBOK ver 5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99026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11185" y="369139"/>
            <a:ext cx="8549640" cy="4464118"/>
          </a:xfrm>
          <a:prstGeom prst="rect">
            <a:avLst/>
          </a:prstGeom>
          <a:solidFill>
            <a:srgbClr val="C6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TAHAPAN DALAM </a:t>
            </a:r>
            <a:r>
              <a:rPr lang="en-US"/>
              <a:t>PROYEK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56" y="557610"/>
            <a:ext cx="8376488" cy="4086201"/>
          </a:xfrm>
          <a:prstGeom prst="rect">
            <a:avLst/>
          </a:prstGeom>
        </p:spPr>
      </p:pic>
      <p:sp>
        <p:nvSpPr>
          <p:cNvPr id="27" name="Text Placeholder 2"/>
          <p:cNvSpPr txBox="1">
            <a:spLocks/>
          </p:cNvSpPr>
          <p:nvPr/>
        </p:nvSpPr>
        <p:spPr>
          <a:xfrm>
            <a:off x="4572000" y="4804645"/>
            <a:ext cx="4659086" cy="4341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CCCCC"/>
              </a:buClr>
              <a:buSzPct val="80000"/>
              <a:buFont typeface="Wingdings" panose="05000000000000000000" pitchFamily="2" charset="2"/>
              <a:buChar char="§"/>
              <a:defRPr sz="22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75000"/>
              <a:buFont typeface="Droid Serif"/>
              <a:buChar char="□"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marL="6858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CCCC"/>
              </a:buClr>
              <a:buSzPct val="100000"/>
              <a:buFont typeface="Arial" panose="020B0604020202020204" pitchFamily="34" charset="0"/>
              <a:buChar char="•"/>
              <a:defRPr sz="1800" b="0" i="0" u="none" strike="noStrike" cap="none" baseline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marL="9144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55000"/>
              <a:buFont typeface="Arial" panose="020B0604020202020204" pitchFamily="34" charset="0"/>
              <a:buChar char="•"/>
              <a:defRPr sz="1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1400" smtClean="0"/>
              <a:t>Sumber: IT Project Management, Kathy Schwalbe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358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TAHAPAN DALAM PROYEK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Tidak ada satu struktur ideal tahapan yang sesuai untuk semua proyek.</a:t>
            </a:r>
          </a:p>
          <a:p>
            <a:r>
              <a:rPr lang="en-US" smtClean="0"/>
              <a:t>Project pada industry yang sama atau bahkan pada organisasi yang sama kemungkinan memiliki variasi tahapan yang berbeda.</a:t>
            </a:r>
          </a:p>
          <a:p>
            <a:r>
              <a:rPr lang="en-US" smtClean="0"/>
              <a:t>Beberapa mengimplementasikan hanya satu tahapan saja, selebihnya ada yang mengimplementasikan dua tahapan </a:t>
            </a:r>
            <a:r>
              <a:rPr lang="en-US"/>
              <a:t>atau </a:t>
            </a:r>
            <a:r>
              <a:rPr lang="en-US" smtClean="0"/>
              <a:t>lebih.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11185" y="369139"/>
            <a:ext cx="8549640" cy="4464118"/>
          </a:xfrm>
          <a:prstGeom prst="rect">
            <a:avLst/>
          </a:prstGeom>
          <a:solidFill>
            <a:srgbClr val="C6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PROYEK SATU TAHAPAN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428" y="1045031"/>
            <a:ext cx="8273143" cy="3320232"/>
          </a:xfrm>
          <a:prstGeom prst="rect">
            <a:avLst/>
          </a:prstGeom>
        </p:spPr>
      </p:pic>
      <p:sp>
        <p:nvSpPr>
          <p:cNvPr id="13" name="Text Placeholder 2"/>
          <p:cNvSpPr txBox="1">
            <a:spLocks/>
          </p:cNvSpPr>
          <p:nvPr/>
        </p:nvSpPr>
        <p:spPr>
          <a:xfrm>
            <a:off x="6705599" y="4824819"/>
            <a:ext cx="2394857" cy="4341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CCCCC"/>
              </a:buClr>
              <a:buSzPct val="80000"/>
              <a:buFont typeface="Wingdings" panose="05000000000000000000" pitchFamily="2" charset="2"/>
              <a:buChar char="§"/>
              <a:defRPr sz="22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75000"/>
              <a:buFont typeface="Droid Serif"/>
              <a:buChar char="□"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marL="6858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CCCC"/>
              </a:buClr>
              <a:buSzPct val="100000"/>
              <a:buFont typeface="Arial" panose="020B0604020202020204" pitchFamily="34" charset="0"/>
              <a:buChar char="•"/>
              <a:defRPr sz="1800" b="0" i="0" u="none" strike="noStrike" cap="none" baseline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marL="9144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55000"/>
              <a:buFont typeface="Arial" panose="020B0604020202020204" pitchFamily="34" charset="0"/>
              <a:buChar char="•"/>
              <a:defRPr sz="1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1400" smtClean="0"/>
              <a:t>Sumber: PMBOK, ver 5.0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0771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1185" y="369139"/>
            <a:ext cx="8549640" cy="4464118"/>
          </a:xfrm>
          <a:prstGeom prst="rect">
            <a:avLst/>
          </a:prstGeom>
          <a:solidFill>
            <a:srgbClr val="C6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PROYEK MULTI TAHAPAN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509"/>
          <a:stretch/>
        </p:blipFill>
        <p:spPr>
          <a:xfrm>
            <a:off x="319320" y="1388151"/>
            <a:ext cx="8519882" cy="2614562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6705599" y="4824819"/>
            <a:ext cx="2394857" cy="4341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CCCCC"/>
              </a:buClr>
              <a:buSzPct val="80000"/>
              <a:buFont typeface="Wingdings" panose="05000000000000000000" pitchFamily="2" charset="2"/>
              <a:buChar char="§"/>
              <a:defRPr sz="22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75000"/>
              <a:buFont typeface="Droid Serif"/>
              <a:buChar char="□"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marL="6858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CCCC"/>
              </a:buClr>
              <a:buSzPct val="100000"/>
              <a:buFont typeface="Arial" panose="020B0604020202020204" pitchFamily="34" charset="0"/>
              <a:buChar char="•"/>
              <a:defRPr sz="1800" b="0" i="0" u="none" strike="noStrike" cap="none" baseline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marL="9144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55000"/>
              <a:buFont typeface="Arial" panose="020B0604020202020204" pitchFamily="34" charset="0"/>
              <a:buChar char="•"/>
              <a:defRPr sz="1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1400" smtClean="0"/>
              <a:t>Sumber: PMBOK, ver 5.0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9662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1185" y="369139"/>
            <a:ext cx="8549640" cy="4464118"/>
          </a:xfrm>
          <a:prstGeom prst="rect">
            <a:avLst/>
          </a:prstGeom>
          <a:solidFill>
            <a:srgbClr val="C6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PROYEK DENGAN TAHAPAN OVERLAPPING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71" y="959494"/>
            <a:ext cx="8281658" cy="3600420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6705599" y="4824819"/>
            <a:ext cx="2394857" cy="4341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CCCCC"/>
              </a:buClr>
              <a:buSzPct val="80000"/>
              <a:buFont typeface="Wingdings" panose="05000000000000000000" pitchFamily="2" charset="2"/>
              <a:buChar char="§"/>
              <a:defRPr sz="22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75000"/>
              <a:buFont typeface="Droid Serif"/>
              <a:buChar char="□"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marL="6858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CCCC"/>
              </a:buClr>
              <a:buSzPct val="100000"/>
              <a:buFont typeface="Arial" panose="020B0604020202020204" pitchFamily="34" charset="0"/>
              <a:buChar char="•"/>
              <a:defRPr sz="1800" b="0" i="0" u="none" strike="noStrike" cap="none" baseline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marL="9144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55000"/>
              <a:buFont typeface="Arial" panose="020B0604020202020204" pitchFamily="34" charset="0"/>
              <a:buChar char="•"/>
              <a:defRPr sz="1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Droid Serif"/>
              <a:buNone/>
              <a:defRPr sz="2400" b="0" i="0" u="none" strike="noStrike" cap="none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1400" smtClean="0"/>
              <a:t>Sumber: PMBOK, ver 5.0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92926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1592452" y="1545128"/>
            <a:ext cx="5958943" cy="118457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mtClean="0"/>
              <a:t>Konteks Proyek IT</a:t>
            </a:r>
            <a:endParaRPr lang="en-US"/>
          </a:p>
        </p:txBody>
      </p:sp>
      <p:sp>
        <p:nvSpPr>
          <p:cNvPr id="72" name="Shape 72"/>
          <p:cNvSpPr txBox="1"/>
          <p:nvPr/>
        </p:nvSpPr>
        <p:spPr>
          <a:xfrm>
            <a:off x="3858675" y="528406"/>
            <a:ext cx="1426499" cy="5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smtClea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2.4</a:t>
            </a:r>
            <a:endParaRPr lang="en"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82010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2442814" y="1575102"/>
            <a:ext cx="6316346" cy="249930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id-ID" sz="1800" i="1"/>
              <a:t>Tinjauan sistem dalam manajemen proyek</a:t>
            </a:r>
            <a:endParaRPr lang="en-US" sz="1800" i="1"/>
          </a:p>
          <a:p>
            <a:pPr marL="457200" lvl="1" indent="-457200">
              <a:buFont typeface="+mj-lt"/>
              <a:buAutoNum type="arabicPeriod"/>
            </a:pPr>
            <a:r>
              <a:rPr lang="en-US" sz="1800" i="1"/>
              <a:t>Empat kerangka organisasi 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1800" i="1"/>
              <a:t>Manajemen stakeholder</a:t>
            </a:r>
          </a:p>
          <a:p>
            <a:pPr marL="457200" lvl="1" indent="-457200">
              <a:buFont typeface="+mj-lt"/>
              <a:buAutoNum type="arabicPeriod"/>
            </a:pPr>
            <a:r>
              <a:rPr lang="id-ID" sz="1800" i="1"/>
              <a:t>Fase dan siklus hidup proyek</a:t>
            </a:r>
            <a:endParaRPr lang="en-US" sz="1800" i="1"/>
          </a:p>
          <a:p>
            <a:pPr marL="457200" lvl="1" indent="-457200">
              <a:buFont typeface="+mj-lt"/>
              <a:buAutoNum type="arabicPeriod"/>
            </a:pPr>
            <a:r>
              <a:rPr lang="en-US" sz="1800" i="1"/>
              <a:t>Konteks proyek </a:t>
            </a:r>
            <a:r>
              <a:rPr lang="en-US" sz="1800" i="1" smtClean="0"/>
              <a:t>IT </a:t>
            </a:r>
            <a:endParaRPr lang="en-US" sz="1800" i="1"/>
          </a:p>
          <a:p>
            <a:pPr marL="457200" lvl="1" indent="-457200">
              <a:buFont typeface="+mj-lt"/>
              <a:buAutoNum type="arabicPeriod"/>
            </a:pPr>
            <a:r>
              <a:rPr lang="en-US" sz="1800" i="1"/>
              <a:t>Trend yang mempengaruhi manajer proyek </a:t>
            </a:r>
            <a:r>
              <a:rPr lang="en-US" sz="1800" i="1" smtClean="0"/>
              <a:t>IT</a:t>
            </a:r>
            <a:endParaRPr lang="en-US" sz="1800" i="1"/>
          </a:p>
        </p:txBody>
      </p:sp>
      <p:sp>
        <p:nvSpPr>
          <p:cNvPr id="88" name="Shape 88"/>
          <p:cNvSpPr txBox="1">
            <a:spLocks noGrp="1"/>
          </p:cNvSpPr>
          <p:nvPr>
            <p:ph type="ctrTitle" idx="4294967295"/>
          </p:nvPr>
        </p:nvSpPr>
        <p:spPr>
          <a:xfrm>
            <a:off x="0" y="584200"/>
            <a:ext cx="5935663" cy="11604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smtClean="0">
                <a:solidFill>
                  <a:srgbClr val="FF9E00"/>
                </a:solidFill>
              </a:rPr>
              <a:t>Outline Materi 2</a:t>
            </a:r>
            <a:endParaRPr lang="en" sz="4800">
              <a:solidFill>
                <a:srgbClr val="FF9E00"/>
              </a:solidFill>
            </a:endParaRPr>
          </a:p>
        </p:txBody>
      </p:sp>
      <p:grpSp>
        <p:nvGrpSpPr>
          <p:cNvPr id="90" name="Shape 90"/>
          <p:cNvGrpSpPr/>
          <p:nvPr/>
        </p:nvGrpSpPr>
        <p:grpSpPr>
          <a:xfrm>
            <a:off x="783772" y="1447678"/>
            <a:ext cx="1485435" cy="2536494"/>
            <a:chOff x="6730350" y="2315900"/>
            <a:chExt cx="257700" cy="420100"/>
          </a:xfrm>
        </p:grpSpPr>
        <p:sp>
          <p:nvSpPr>
            <p:cNvPr id="91" name="Shape 91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0" t="0" r="0" b="0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92" name="Shape 92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0" t="0" r="0" b="0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93" name="Shape 93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0" t="0" r="0" b="0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94" name="Shape 94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0" t="0" r="0" b="0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95" name="Shape 95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0" t="0" r="0" b="0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349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KARAKTERISTIK UMUM PROYEK IT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Ukuran, kompleksitas, produk yang dihasilkan, area aplikasi dan kebutuhan sumber daya dari proyek IT sangat bervariasi</a:t>
            </a:r>
          </a:p>
          <a:p>
            <a:r>
              <a:rPr lang="en-US" smtClean="0"/>
              <a:t>Hal ini yang menyebabkan anggota tim proyek IT sering kali memiliki background pendidikan dan ketrampilan yang bermacam-macam.</a:t>
            </a:r>
          </a:p>
          <a:p>
            <a:r>
              <a:rPr lang="en-US" smtClean="0"/>
              <a:t>Proyek IT sering kali menggunakan teknologi yang berubah dengan cepat. Hal ini lah yang menuntut dibutuhkannya personal yang sangat kompetent dalam satu area teknologi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585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KARAKTERISTIK ANGGOTA TIM PROYEK IT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Job position yang tersedia untuk proyek IT diantaranya adalah: </a:t>
            </a:r>
          </a:p>
          <a:p>
            <a:pPr lvl="2"/>
            <a:r>
              <a:rPr lang="en-US" smtClean="0"/>
              <a:t>business </a:t>
            </a:r>
            <a:r>
              <a:rPr lang="en-US"/>
              <a:t>analyst, programmer, network </a:t>
            </a:r>
            <a:r>
              <a:rPr lang="en-US" smtClean="0"/>
              <a:t>specialist, database </a:t>
            </a:r>
            <a:r>
              <a:rPr lang="en-US"/>
              <a:t>analyst, quality assurance expert, </a:t>
            </a:r>
            <a:r>
              <a:rPr lang="en-US" smtClean="0"/>
              <a:t>technical writer</a:t>
            </a:r>
            <a:r>
              <a:rPr lang="en-US"/>
              <a:t>, security specialist, </a:t>
            </a:r>
            <a:r>
              <a:rPr lang="en-US" smtClean="0"/>
              <a:t>hardware engineer</a:t>
            </a:r>
            <a:r>
              <a:rPr lang="en-US"/>
              <a:t>, software engineer, </a:t>
            </a:r>
            <a:r>
              <a:rPr lang="en-US" smtClean="0"/>
              <a:t>dan </a:t>
            </a:r>
            <a:r>
              <a:rPr lang="en-US"/>
              <a:t>system </a:t>
            </a:r>
            <a:r>
              <a:rPr lang="en-US" smtClean="0"/>
              <a:t>architect</a:t>
            </a:r>
          </a:p>
          <a:p>
            <a:r>
              <a:rPr lang="en-US" smtClean="0"/>
              <a:t>Dari job position tersebut terkadang proyek IT membutuhkan skill yang lebih spesifik, misal:</a:t>
            </a:r>
          </a:p>
          <a:p>
            <a:pPr lvl="2"/>
            <a:r>
              <a:rPr lang="en-US" smtClean="0"/>
              <a:t>Programmer </a:t>
            </a:r>
            <a:r>
              <a:rPr lang="en-US" smtClean="0">
                <a:sym typeface="Wingdings" panose="05000000000000000000" pitchFamily="2" charset="2"/>
              </a:rPr>
              <a:t> Java programmer, XML programmer, atau C/C++ programmer.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442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KARAKTERISTIK ANGGOTA TIM PROYEK IT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Terkadang professional IT berpindah dari satu job position ke position yang berbeda, bahkan banyak yang berpindah dari bidang teknis ke posisi manajemen.</a:t>
            </a:r>
          </a:p>
          <a:p>
            <a:r>
              <a:rPr lang="en-US" smtClean="0"/>
              <a:t>Jarang sekali staff professional teknis atau manajer proyek IT yang bergabung pada satu perusahaan dalam waktu yang lama, faktanya banyak proyek IT yang menggunakan tenaga kontrak.</a:t>
            </a:r>
          </a:p>
          <a:p>
            <a:r>
              <a:rPr lang="en-US" smtClean="0"/>
              <a:t>Bekerja dengan “</a:t>
            </a:r>
            <a:r>
              <a:rPr lang="en-US" i="1" smtClean="0"/>
              <a:t>army of free agents</a:t>
            </a:r>
            <a:r>
              <a:rPr lang="en-US" smtClean="0"/>
              <a:t>” (sebutan untuk tenaga kontrak IT) sering kali memunculkan tantangan tersendiri.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159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TRENDS DALAM MANAJEMEN PROYEK IT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700" y="889206"/>
            <a:ext cx="8331200" cy="3919100"/>
          </a:xfrm>
        </p:spPr>
        <p:txBody>
          <a:bodyPr/>
          <a:lstStyle/>
          <a:p>
            <a:r>
              <a:rPr lang="en-US" smtClean="0"/>
              <a:t>Saat ini tantangan dan kesempatan yang harus dihadapi manajer proyek IT beserta timnya semakin beragam, diantaranya adalah:</a:t>
            </a:r>
          </a:p>
          <a:p>
            <a:pPr lvl="2">
              <a:buClr>
                <a:srgbClr val="FF0000"/>
              </a:buClr>
            </a:pPr>
            <a:r>
              <a:rPr lang="en-US" smtClean="0">
                <a:solidFill>
                  <a:srgbClr val="FF9E00"/>
                </a:solidFill>
              </a:rPr>
              <a:t>Globalisasi</a:t>
            </a:r>
            <a:r>
              <a:rPr lang="en-US" smtClean="0"/>
              <a:t>, munculnya konsep </a:t>
            </a:r>
            <a:r>
              <a:rPr lang="en-US" i="1" smtClean="0"/>
              <a:t>the world is flat </a:t>
            </a:r>
            <a:r>
              <a:rPr lang="en-US" smtClean="0"/>
              <a:t>dimana batasan geografis dan politik semakin tidak nyata, revolusi digital, meningkatnya share informasi melalui berbagai jalur teknologi.</a:t>
            </a:r>
          </a:p>
          <a:p>
            <a:pPr lvl="2">
              <a:buClr>
                <a:srgbClr val="FF0000"/>
              </a:buClr>
            </a:pPr>
            <a:r>
              <a:rPr lang="en-US" smtClean="0">
                <a:solidFill>
                  <a:srgbClr val="FF9E00"/>
                </a:solidFill>
              </a:rPr>
              <a:t>Outsourcing/offshoring </a:t>
            </a:r>
            <a:r>
              <a:rPr lang="en-US" smtClean="0"/>
              <a:t>merupakan strategi organisasi mendapatkan barang atau sumberdaya lainnyda dari sumber luar.</a:t>
            </a:r>
          </a:p>
          <a:p>
            <a:pPr lvl="2">
              <a:buClr>
                <a:srgbClr val="FF0000"/>
              </a:buClr>
            </a:pPr>
            <a:r>
              <a:rPr lang="en-US" smtClean="0">
                <a:solidFill>
                  <a:srgbClr val="FF9E00"/>
                </a:solidFill>
              </a:rPr>
              <a:t>Tim virtual</a:t>
            </a:r>
            <a:r>
              <a:rPr lang="en-US" smtClean="0"/>
              <a:t>, sekelompok individu yang bekerja lintas waktu dan ruang dengan memanfaatkan teknologi komunikasi</a:t>
            </a:r>
          </a:p>
          <a:p>
            <a:pPr lvl="2">
              <a:buClr>
                <a:srgbClr val="FF0000"/>
              </a:buClr>
            </a:pPr>
            <a:r>
              <a:rPr lang="en-US" smtClean="0">
                <a:solidFill>
                  <a:srgbClr val="FF9E00"/>
                </a:solidFill>
              </a:rPr>
              <a:t>Manajemen proyek dengan Agile</a:t>
            </a:r>
            <a:r>
              <a:rPr lang="en-US" smtClean="0"/>
              <a:t>, yang diartikan sebagai kemampuan untuk bergerak dengan cepat dan mudah	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ISU UTAMA DAN SARAN TERKAIT GLOBALISASI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700" y="930301"/>
            <a:ext cx="8331200" cy="3847181"/>
          </a:xfrm>
        </p:spPr>
        <p:txBody>
          <a:bodyPr/>
          <a:lstStyle/>
          <a:p>
            <a:r>
              <a:rPr lang="en-US" smtClean="0"/>
              <a:t>Berikut adalah isu utama yang harus ditangani oleh manajer proyek saat bekerja dalam proyek global:</a:t>
            </a:r>
          </a:p>
          <a:p>
            <a:pPr marL="514350" lvl="2" indent="-171450">
              <a:spcAft>
                <a:spcPts val="300"/>
              </a:spcAft>
              <a:buClr>
                <a:srgbClr val="FF0000"/>
              </a:buClr>
            </a:pPr>
            <a:r>
              <a:rPr lang="en-US" sz="1700" smtClean="0">
                <a:solidFill>
                  <a:srgbClr val="FF9E00"/>
                </a:solidFill>
              </a:rPr>
              <a:t>Komunikasi</a:t>
            </a:r>
            <a:r>
              <a:rPr lang="en-US" sz="1700" smtClean="0"/>
              <a:t>, penting artinya untuk menangani bagaimana personal proyek berkomunikasi secara efisien dan tepat waktu.</a:t>
            </a:r>
          </a:p>
          <a:p>
            <a:pPr marL="514350" lvl="2" indent="-171450">
              <a:spcAft>
                <a:spcPts val="300"/>
              </a:spcAft>
              <a:buClr>
                <a:srgbClr val="FF0000"/>
              </a:buClr>
            </a:pPr>
            <a:r>
              <a:rPr lang="en-US" sz="1700" smtClean="0">
                <a:solidFill>
                  <a:srgbClr val="FF9E00"/>
                </a:solidFill>
              </a:rPr>
              <a:t>Kepercayaan</a:t>
            </a:r>
            <a:r>
              <a:rPr lang="en-US" sz="1700" smtClean="0"/>
              <a:t>, penting artinya untuk segera membangun kepercayaan dengan cara mengenali dan menghargai perbedaan yang ada serta nilai-nilai yang berkembang dalam proyek.</a:t>
            </a:r>
          </a:p>
          <a:p>
            <a:pPr marL="514350" lvl="2" indent="-171450">
              <a:spcAft>
                <a:spcPts val="300"/>
              </a:spcAft>
              <a:buClr>
                <a:srgbClr val="FF0000"/>
              </a:buClr>
            </a:pPr>
            <a:r>
              <a:rPr lang="en-US" sz="1700" smtClean="0">
                <a:solidFill>
                  <a:srgbClr val="FF9E00"/>
                </a:solidFill>
              </a:rPr>
              <a:t>Praktek </a:t>
            </a:r>
            <a:r>
              <a:rPr lang="en-US" sz="1700">
                <a:solidFill>
                  <a:srgbClr val="FF9E00"/>
                </a:solidFill>
              </a:rPr>
              <a:t>kerja </a:t>
            </a:r>
            <a:r>
              <a:rPr lang="en-US" sz="1700" smtClean="0">
                <a:solidFill>
                  <a:srgbClr val="FF9E00"/>
                </a:solidFill>
              </a:rPr>
              <a:t>umum</a:t>
            </a:r>
            <a:r>
              <a:rPr lang="en-US" sz="1700" smtClean="0"/>
              <a:t>, </a:t>
            </a:r>
            <a:r>
              <a:rPr lang="en-US" sz="1700"/>
              <a:t>Sangat penting untuk menyelaraskan proses kerja dan mengembangkan </a:t>
            </a:r>
            <a:r>
              <a:rPr lang="en-US" sz="1700" smtClean="0"/>
              <a:t>motivasi dimana semua </a:t>
            </a:r>
            <a:r>
              <a:rPr lang="en-US" sz="1700"/>
              <a:t>orang setuju dan nyaman </a:t>
            </a:r>
            <a:r>
              <a:rPr lang="en-US" sz="1700" smtClean="0"/>
              <a:t>menjalankannya.</a:t>
            </a:r>
          </a:p>
          <a:p>
            <a:pPr marL="514350" lvl="2" indent="-171450">
              <a:spcAft>
                <a:spcPts val="300"/>
              </a:spcAft>
              <a:buClr>
                <a:srgbClr val="FF0000"/>
              </a:buClr>
            </a:pPr>
            <a:r>
              <a:rPr lang="en-US" sz="1700" smtClean="0">
                <a:solidFill>
                  <a:srgbClr val="FF9E00"/>
                </a:solidFill>
              </a:rPr>
              <a:t>Perangkat</a:t>
            </a:r>
            <a:r>
              <a:rPr lang="en-US" sz="1700" smtClean="0"/>
              <a:t>, perangkat IT berkembang dengan sangat pesat tim proyek harus dengan cepat menentukan perangkat mana yang terbaik untuk mendukung proyek mereka </a:t>
            </a: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7561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ISU UTAMA DAN SARAN TERKAIT GLOBALISASI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700" y="930301"/>
            <a:ext cx="8331200" cy="3847181"/>
          </a:xfrm>
        </p:spPr>
        <p:txBody>
          <a:bodyPr/>
          <a:lstStyle/>
          <a:p>
            <a:r>
              <a:rPr lang="en-US" smtClean="0"/>
              <a:t>Berdasar riset dari 600 organisasi KPMG International menyarankan pengelolaan tim proyek global untuk:</a:t>
            </a:r>
            <a:endParaRPr lang="en-US" sz="1700" smtClean="0"/>
          </a:p>
          <a:p>
            <a:pPr marL="514350" lvl="2" indent="-171450">
              <a:spcAft>
                <a:spcPts val="300"/>
              </a:spcAft>
              <a:buClr>
                <a:srgbClr val="FF0000"/>
              </a:buClr>
            </a:pPr>
            <a:r>
              <a:rPr lang="en-US" sz="1700"/>
              <a:t>Berpikir secara global, namun bertindak secara lokal untuk menyelaraskan dan mengintegrasikan pemangku kepentingan di </a:t>
            </a:r>
            <a:r>
              <a:rPr lang="en-US" sz="1700" smtClean="0"/>
              <a:t>semua tingkat </a:t>
            </a:r>
            <a:r>
              <a:rPr lang="en-US" sz="1700"/>
              <a:t>proyek. </a:t>
            </a:r>
            <a:endParaRPr lang="en-US" sz="1700" smtClean="0"/>
          </a:p>
          <a:p>
            <a:pPr marL="514350" lvl="2" indent="-171450">
              <a:spcAft>
                <a:spcPts val="300"/>
              </a:spcAft>
              <a:buClr>
                <a:srgbClr val="FF0000"/>
              </a:buClr>
            </a:pPr>
            <a:r>
              <a:rPr lang="en-US" sz="1700" smtClean="0"/>
              <a:t>Mengutamakan kolaborasi dari sekedar standardisasi </a:t>
            </a:r>
            <a:r>
              <a:rPr lang="en-US" sz="1700"/>
              <a:t>untuk membantu menyeimbangkan tujuan dan pendekatan proyek. </a:t>
            </a:r>
            <a:endParaRPr lang="en-US" sz="1700" smtClean="0"/>
          </a:p>
          <a:p>
            <a:pPr marL="514350" lvl="2" indent="-171450">
              <a:spcAft>
                <a:spcPts val="300"/>
              </a:spcAft>
              <a:buClr>
                <a:srgbClr val="FF0000"/>
              </a:buClr>
            </a:pPr>
            <a:r>
              <a:rPr lang="en-US" sz="1700" smtClean="0"/>
              <a:t>Menjaga momentum proyek, khususnya untuk proyek jangka panjang</a:t>
            </a:r>
          </a:p>
          <a:p>
            <a:pPr marL="514350" lvl="2" indent="-171450">
              <a:spcAft>
                <a:spcPts val="300"/>
              </a:spcAft>
              <a:buClr>
                <a:srgbClr val="FF0000"/>
              </a:buClr>
            </a:pPr>
            <a:r>
              <a:rPr lang="en-US" sz="1700" smtClean="0"/>
              <a:t>Pertimbangkan untuk menggunakan perangkat / teknologi yang terbaru atau mungkin yang lebih inovatif . </a:t>
            </a: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11344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OUTSOURCING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Saat ini banyak p</a:t>
            </a:r>
            <a:r>
              <a:rPr lang="nn-NO" smtClean="0"/>
              <a:t>royek IT </a:t>
            </a:r>
            <a:r>
              <a:rPr lang="nn-NO"/>
              <a:t>yang </a:t>
            </a:r>
            <a:r>
              <a:rPr lang="nn-NO" smtClean="0"/>
              <a:t>lebih mengandalkan pada </a:t>
            </a:r>
            <a:r>
              <a:rPr lang="nn-NO"/>
              <a:t>outsourcing, baik di dalam dan </a:t>
            </a:r>
            <a:r>
              <a:rPr lang="nn-NO" smtClean="0"/>
              <a:t>maupun di </a:t>
            </a:r>
            <a:r>
              <a:rPr lang="nn-NO"/>
              <a:t>luar </a:t>
            </a:r>
            <a:r>
              <a:rPr lang="nn-NO" smtClean="0"/>
              <a:t>negara mereka, sebagai strategi untuk mengurangi biaya.</a:t>
            </a:r>
          </a:p>
          <a:p>
            <a:r>
              <a:rPr lang="en-US" smtClean="0"/>
              <a:t>Tantangan </a:t>
            </a:r>
            <a:r>
              <a:rPr lang="en-US"/>
              <a:t>berikutnya adalah </a:t>
            </a:r>
            <a:r>
              <a:rPr lang="en-US" smtClean="0"/>
              <a:t>menjadikan investasi </a:t>
            </a:r>
            <a:r>
              <a:rPr lang="en-US"/>
              <a:t>TI strategis </a:t>
            </a:r>
            <a:r>
              <a:rPr lang="en-US" smtClean="0"/>
              <a:t>melalui outsourcing </a:t>
            </a:r>
            <a:r>
              <a:rPr lang="en-US"/>
              <a:t>dengan meningkatkan arsitektur enterprise </a:t>
            </a:r>
            <a:r>
              <a:rPr lang="en-US" smtClean="0"/>
              <a:t>untuk </a:t>
            </a:r>
            <a:r>
              <a:rPr lang="en-US"/>
              <a:t>memastikan bahwa infrastruktur TI dan proses bisnis yang terintegrasi dan </a:t>
            </a:r>
            <a:r>
              <a:rPr lang="en-US" smtClean="0"/>
              <a:t>terstandarisasi.</a:t>
            </a:r>
          </a:p>
          <a:p>
            <a:r>
              <a:rPr lang="en-US" smtClean="0"/>
              <a:t>Manajer proyek diharapkan lebih familiar dengan kontrak negosiasi dan sejumlah isu terkait outsourcing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596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 VIRTUAL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/>
              <a:t>Tim virtual merupakan sekelompok personal yang bekerja bersama yang terpisah ruang dan waktu yang menggunakan teknologi komunikasi.</a:t>
            </a:r>
          </a:p>
          <a:p>
            <a:r>
              <a:rPr lang="en-US" sz="2000" smtClean="0"/>
              <a:t>Keuntungan dari tim virtual:</a:t>
            </a:r>
          </a:p>
          <a:p>
            <a:pPr marL="574675" lvl="2" indent="-231775"/>
            <a:r>
              <a:rPr lang="en-US" sz="1600" smtClean="0"/>
              <a:t>Mengurangi biaya karena pekerja virtual tidak membutuhkan ruang kantor atau sarana pendukung karena umumnya mereka bekerja di rumah.</a:t>
            </a:r>
          </a:p>
          <a:p>
            <a:pPr marL="574675" lvl="2" indent="-231775"/>
            <a:r>
              <a:rPr lang="en-US" sz="1600" smtClean="0"/>
              <a:t>Memiliki lebih </a:t>
            </a:r>
            <a:r>
              <a:rPr lang="en-US" sz="1600"/>
              <a:t>banyak keahlian dan fleksibilitas atau meningkatkan daya saing dan daya tanggap dengan memiliki anggota tim di seluruh dunia bekerja setiap </a:t>
            </a:r>
            <a:r>
              <a:rPr lang="en-US" sz="1600" smtClean="0"/>
              <a:t>saat siang </a:t>
            </a:r>
            <a:r>
              <a:rPr lang="en-US" sz="1600"/>
              <a:t>atau </a:t>
            </a:r>
            <a:r>
              <a:rPr lang="en-US" sz="1600" smtClean="0"/>
              <a:t>malam.</a:t>
            </a:r>
          </a:p>
          <a:p>
            <a:pPr marL="574675" lvl="2" indent="-231775"/>
            <a:r>
              <a:rPr lang="en-US" sz="1600"/>
              <a:t>Meningkatkan keseimbangan antara pekerjaan dan kehidupan bagi anggota tim dengan menghilangkan jam kantor </a:t>
            </a:r>
            <a:r>
              <a:rPr lang="en-US" sz="1600" smtClean="0"/>
              <a:t>dan </a:t>
            </a:r>
            <a:r>
              <a:rPr lang="en-US" sz="1600"/>
              <a:t>kebutuhan untuk </a:t>
            </a:r>
            <a:r>
              <a:rPr lang="en-US" sz="1600" smtClean="0"/>
              <a:t>perjalanan </a:t>
            </a:r>
            <a:r>
              <a:rPr lang="en-US" sz="1600"/>
              <a:t>ke tempat kerja.</a:t>
            </a:r>
          </a:p>
        </p:txBody>
      </p:sp>
    </p:spTree>
    <p:extLst>
      <p:ext uri="{BB962C8B-B14F-4D97-AF65-F5344CB8AC3E}">
        <p14:creationId xmlns:p14="http://schemas.microsoft.com/office/powerpoint/2010/main" val="19842919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 VIRTUAL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/>
              <a:t>Kerugian dari tim virtual:</a:t>
            </a:r>
          </a:p>
          <a:p>
            <a:pPr marL="574675" lvl="2" indent="-231775"/>
            <a:r>
              <a:rPr lang="en-US" sz="1600"/>
              <a:t>Mengisolasi anggota tim yang tidak dapat menyesuaikan dengan baik untuk bekerja dalam lingkungan virtual. </a:t>
            </a:r>
            <a:endParaRPr lang="en-US" sz="1600" smtClean="0"/>
          </a:p>
          <a:p>
            <a:pPr marL="574675" lvl="2" indent="-231775"/>
            <a:r>
              <a:rPr lang="en-US" sz="1600"/>
              <a:t>Meningkatkan potensi </a:t>
            </a:r>
            <a:r>
              <a:rPr lang="en-US" sz="1600" smtClean="0"/>
              <a:t>masalah </a:t>
            </a:r>
            <a:r>
              <a:rPr lang="en-US" sz="1600"/>
              <a:t>komunikasi karena anggota tim tidak dapat </a:t>
            </a:r>
            <a:r>
              <a:rPr lang="en-US" sz="1600" smtClean="0"/>
              <a:t>menunjukkan bahasa </a:t>
            </a:r>
            <a:r>
              <a:rPr lang="en-US" sz="1600"/>
              <a:t>tubuh atau komunikasi non verbal lainnya untuk memahami satu sama lain dan membangun hubungan </a:t>
            </a:r>
            <a:r>
              <a:rPr lang="en-US" sz="1600" smtClean="0"/>
              <a:t>serta kepercayaan.</a:t>
            </a:r>
          </a:p>
          <a:p>
            <a:pPr marL="574675" lvl="2" indent="-231775"/>
            <a:r>
              <a:rPr lang="en-US" sz="1600"/>
              <a:t>Mengurangi kemampuan untuk anggota tim untuk </a:t>
            </a:r>
            <a:r>
              <a:rPr lang="en-US" sz="1600" smtClean="0"/>
              <a:t>membentuk jaringan </a:t>
            </a:r>
            <a:r>
              <a:rPr lang="en-US" sz="1600"/>
              <a:t>dan mentransfer </a:t>
            </a:r>
            <a:r>
              <a:rPr lang="en-US" sz="1600" smtClean="0"/>
              <a:t>informasi informal</a:t>
            </a:r>
            <a:r>
              <a:rPr lang="en-US" sz="1600"/>
              <a:t>.</a:t>
            </a:r>
          </a:p>
          <a:p>
            <a:pPr marL="574675" lvl="2" indent="-231775"/>
            <a:r>
              <a:rPr lang="en-US" sz="1600"/>
              <a:t>Meningkatkan ketergantungan pada teknologi untuk menyelesaikan pekerjaan.</a:t>
            </a:r>
          </a:p>
        </p:txBody>
      </p:sp>
    </p:spTree>
    <p:extLst>
      <p:ext uri="{BB962C8B-B14F-4D97-AF65-F5344CB8AC3E}">
        <p14:creationId xmlns:p14="http://schemas.microsoft.com/office/powerpoint/2010/main" val="35607779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MANAJEMEN PROYEK DENGAN PENDEKATAN AGILE</a:t>
            </a:r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29492122"/>
              </p:ext>
            </p:extLst>
          </p:nvPr>
        </p:nvGraphicFramePr>
        <p:xfrm>
          <a:off x="752476" y="1417575"/>
          <a:ext cx="7639049" cy="435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700" y="884175"/>
            <a:ext cx="8331200" cy="3710050"/>
          </a:xfrm>
        </p:spPr>
        <p:txBody>
          <a:bodyPr/>
          <a:lstStyle/>
          <a:p>
            <a:r>
              <a:rPr lang="en-US" smtClean="0"/>
              <a:t>Agile diartikan sebagai kemampuan </a:t>
            </a:r>
            <a:r>
              <a:rPr lang="en-US"/>
              <a:t>bergerak dengan </a:t>
            </a:r>
            <a:r>
              <a:rPr lang="en-US"/>
              <a:t>cepat </a:t>
            </a:r>
            <a:r>
              <a:rPr lang="en-US" smtClean="0"/>
              <a:t>&amp; mudah</a:t>
            </a:r>
            <a:r>
              <a:rPr lang="en-US"/>
              <a:t>, tetapi beberapa </a:t>
            </a:r>
            <a:r>
              <a:rPr lang="en-US"/>
              <a:t>orang </a:t>
            </a:r>
            <a:r>
              <a:rPr lang="en-US" smtClean="0"/>
              <a:t>yang berpenga-laman merasa </a:t>
            </a:r>
            <a:r>
              <a:rPr lang="en-US"/>
              <a:t>bahwa </a:t>
            </a:r>
            <a:r>
              <a:rPr lang="en-US"/>
              <a:t>manajemen </a:t>
            </a:r>
            <a:r>
              <a:rPr lang="en-US" smtClean="0"/>
              <a:t>proyek </a:t>
            </a:r>
            <a:r>
              <a:rPr lang="en-US"/>
              <a:t>tidak </a:t>
            </a:r>
            <a:r>
              <a:rPr lang="en-US" smtClean="0"/>
              <a:t>memung-kinkan </a:t>
            </a:r>
            <a:r>
              <a:rPr lang="en-US"/>
              <a:t>orang untuk bekerja dengan cepat atau </a:t>
            </a:r>
            <a:r>
              <a:rPr lang="en-US"/>
              <a:t>mudah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587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mtClean="0"/>
              <a:t>TUJUAN INSTRUKSIONAL</a:t>
            </a:r>
            <a:endParaRPr lang="en"/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1074584" y="519075"/>
            <a:ext cx="2186165" cy="130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 smtClean="0"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lang="en" sz="1200" b="1"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buNone/>
            </a:pPr>
            <a:r>
              <a:rPr lang="en-US" sz="1200" smtClean="0"/>
              <a:t>Menjelaskan </a:t>
            </a:r>
            <a:r>
              <a:rPr lang="en-US" sz="1200"/>
              <a:t>sudut pandang sistem manajemen proyek dan bagaimana penerapannya dalam manajemen proyek teknologi </a:t>
            </a:r>
            <a:r>
              <a:rPr lang="en-US" sz="1200" smtClean="0"/>
              <a:t>informasi</a:t>
            </a:r>
            <a:endParaRPr lang="en-US" sz="1200"/>
          </a:p>
        </p:txBody>
      </p:sp>
      <p:sp>
        <p:nvSpPr>
          <p:cNvPr id="193" name="Shape 193"/>
          <p:cNvSpPr txBox="1">
            <a:spLocks noGrp="1"/>
          </p:cNvSpPr>
          <p:nvPr>
            <p:ph type="body" idx="2"/>
          </p:nvPr>
        </p:nvSpPr>
        <p:spPr>
          <a:xfrm>
            <a:off x="3749566" y="519075"/>
            <a:ext cx="2194034" cy="130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 smtClean="0"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lang="en" sz="1200" b="1"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None/>
            </a:pPr>
            <a:r>
              <a:rPr lang="en-US" sz="1200"/>
              <a:t>Memahami organisasi termasuk di dalamnya empat kerangka organisasi, struktur organisasi, dan kultur organisasi</a:t>
            </a:r>
            <a:r>
              <a:rPr lang="en-US" sz="1200" smtClean="0"/>
              <a:t>.</a:t>
            </a:r>
            <a:endParaRPr lang="en-US" sz="1200"/>
          </a:p>
        </p:txBody>
      </p:sp>
      <p:sp>
        <p:nvSpPr>
          <p:cNvPr id="194" name="Shape 194"/>
          <p:cNvSpPr txBox="1">
            <a:spLocks noGrp="1"/>
          </p:cNvSpPr>
          <p:nvPr>
            <p:ph type="body" idx="3"/>
          </p:nvPr>
        </p:nvSpPr>
        <p:spPr>
          <a:xfrm>
            <a:off x="6403983" y="519075"/>
            <a:ext cx="2102099" cy="130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 smtClean="0"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lang="en" sz="1200" b="1"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None/>
            </a:pPr>
            <a:r>
              <a:rPr lang="en-US" sz="1200"/>
              <a:t>Menjelaskan mengapa manajemen stakeholder dan komitmen manajemen level atas merupakan faktor kritis penentu kesuksesan proyek</a:t>
            </a:r>
            <a:r>
              <a:rPr lang="en-US" sz="1200" smtClean="0"/>
              <a:t>.</a:t>
            </a:r>
            <a:endParaRPr lang="en-US" sz="1200"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074584" y="2862225"/>
            <a:ext cx="2102099" cy="130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 smtClean="0"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lang="en" sz="1200" b="1"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None/>
            </a:pPr>
            <a:r>
              <a:rPr lang="en-US" sz="1200"/>
              <a:t>Memahami konsep dari fase proyek dan siklus hidup proyek, dan mampu membedakan pengembangan proyek dan pengembangan produk</a:t>
            </a:r>
            <a:r>
              <a:rPr lang="en-US" sz="1200" smtClean="0"/>
              <a:t>.</a:t>
            </a:r>
            <a:endParaRPr lang="en-US" sz="1200"/>
          </a:p>
        </p:txBody>
      </p:sp>
      <p:sp>
        <p:nvSpPr>
          <p:cNvPr id="196" name="Shape 196"/>
          <p:cNvSpPr txBox="1">
            <a:spLocks noGrp="1"/>
          </p:cNvSpPr>
          <p:nvPr>
            <p:ph type="body" idx="2"/>
          </p:nvPr>
        </p:nvSpPr>
        <p:spPr>
          <a:xfrm>
            <a:off x="3749566" y="2862225"/>
            <a:ext cx="2102099" cy="130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 smtClean="0">
                <a:latin typeface="Montserrat"/>
                <a:ea typeface="Montserrat"/>
                <a:cs typeface="Montserrat"/>
                <a:sym typeface="Montserrat"/>
              </a:rPr>
              <a:t>5</a:t>
            </a:r>
          </a:p>
          <a:p>
            <a:pPr lvl="0">
              <a:buNone/>
            </a:pPr>
            <a:r>
              <a:rPr lang="en-US" sz="1200"/>
              <a:t>Mendiskusikan attribut-attribut unik dan berbagai perbedaan proyek teknologi </a:t>
            </a:r>
            <a:r>
              <a:rPr lang="en-US" sz="1200" smtClean="0"/>
              <a:t>informasi</a:t>
            </a:r>
            <a:endParaRPr lang="en-US" sz="1200"/>
          </a:p>
        </p:txBody>
      </p:sp>
      <p:sp>
        <p:nvSpPr>
          <p:cNvPr id="197" name="Shape 197"/>
          <p:cNvSpPr txBox="1">
            <a:spLocks noGrp="1"/>
          </p:cNvSpPr>
          <p:nvPr>
            <p:ph type="body" idx="3"/>
          </p:nvPr>
        </p:nvSpPr>
        <p:spPr>
          <a:xfrm>
            <a:off x="6403983" y="2862225"/>
            <a:ext cx="2102099" cy="130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 smtClean="0"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lang="en" sz="1200" b="1"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None/>
            </a:pPr>
            <a:r>
              <a:rPr lang="en-US" sz="1200"/>
              <a:t>Mendiskripskan trend yang mempengaruhi manajemen proyek </a:t>
            </a:r>
            <a:r>
              <a:rPr lang="en-US" sz="1200" smtClean="0"/>
              <a:t>IT</a:t>
            </a:r>
            <a:endParaRPr lang="en-US" sz="1200"/>
          </a:p>
        </p:txBody>
      </p:sp>
      <p:grpSp>
        <p:nvGrpSpPr>
          <p:cNvPr id="198" name="Shape 198"/>
          <p:cNvGrpSpPr/>
          <p:nvPr/>
        </p:nvGrpSpPr>
        <p:grpSpPr>
          <a:xfrm>
            <a:off x="6038449" y="739804"/>
            <a:ext cx="314714" cy="335327"/>
            <a:chOff x="5970800" y="1619250"/>
            <a:chExt cx="428650" cy="456725"/>
          </a:xfrm>
        </p:grpSpPr>
        <p:sp>
          <p:nvSpPr>
            <p:cNvPr id="199" name="Shape 199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0" t="0" r="0" b="0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00" name="Shape 200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0" t="0" r="0" b="0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01" name="Shape 201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0" t="0" r="0" b="0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02" name="Shape 202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0" t="0" r="0" b="0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03" name="Shape 203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0" t="0" r="0" b="0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204" name="Shape 204"/>
          <p:cNvSpPr/>
          <p:nvPr/>
        </p:nvSpPr>
        <p:spPr>
          <a:xfrm>
            <a:off x="3367338" y="759514"/>
            <a:ext cx="280647" cy="295882"/>
          </a:xfrm>
          <a:custGeom>
            <a:avLst/>
            <a:gdLst/>
            <a:ahLst/>
            <a:cxnLst/>
            <a:rect l="0" t="0" r="0" b="0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9E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grpSp>
        <p:nvGrpSpPr>
          <p:cNvPr id="205" name="Shape 205"/>
          <p:cNvGrpSpPr/>
          <p:nvPr/>
        </p:nvGrpSpPr>
        <p:grpSpPr>
          <a:xfrm>
            <a:off x="3367338" y="3084654"/>
            <a:ext cx="285126" cy="297681"/>
            <a:chOff x="3294650" y="3652450"/>
            <a:chExt cx="388350" cy="405450"/>
          </a:xfrm>
        </p:grpSpPr>
        <p:sp>
          <p:nvSpPr>
            <p:cNvPr id="206" name="Shape 206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0" t="0" r="0" b="0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07" name="Shape 207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0" t="0" r="0" b="0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08" name="Shape 208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0" t="0" r="0" b="0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209" name="Shape 209"/>
          <p:cNvGrpSpPr/>
          <p:nvPr/>
        </p:nvGrpSpPr>
        <p:grpSpPr>
          <a:xfrm>
            <a:off x="5987649" y="3083295"/>
            <a:ext cx="300361" cy="300379"/>
            <a:chOff x="6654650" y="3665275"/>
            <a:chExt cx="409100" cy="409125"/>
          </a:xfrm>
        </p:grpSpPr>
        <p:sp>
          <p:nvSpPr>
            <p:cNvPr id="210" name="Shape 210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11" name="Shape 211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212" name="Shape 212"/>
          <p:cNvSpPr/>
          <p:nvPr/>
        </p:nvSpPr>
        <p:spPr>
          <a:xfrm>
            <a:off x="721306" y="3083306"/>
            <a:ext cx="408839" cy="241203"/>
          </a:xfrm>
          <a:custGeom>
            <a:avLst/>
            <a:gdLst/>
            <a:ahLst/>
            <a:cxnLst/>
            <a:rect l="0" t="0" r="0" b="0"/>
            <a:pathLst>
              <a:path w="22274" h="13141" extrusionOk="0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9E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721306" y="800281"/>
            <a:ext cx="295001" cy="294983"/>
          </a:xfrm>
          <a:custGeom>
            <a:avLst/>
            <a:gdLst/>
            <a:ahLst/>
            <a:cxnLst/>
            <a:rect l="0" t="0" r="0" b="0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9E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MANAJEMEN PROYEK DENGAN PENDEKATAN AGILE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700" y="884175"/>
            <a:ext cx="8331200" cy="3710050"/>
          </a:xfrm>
        </p:spPr>
        <p:txBody>
          <a:bodyPr/>
          <a:lstStyle/>
          <a:p>
            <a:r>
              <a:rPr lang="en-US" smtClean="0"/>
              <a:t>Pendekatan Agile menjadi alternative untuk penanganan proyek, namun tidak untuk semua jenis proyek</a:t>
            </a:r>
          </a:p>
          <a:p>
            <a:r>
              <a:rPr lang="en-US" smtClean="0"/>
              <a:t>Sejumlah ahli dalam manajemen proyek mengingatkan kepada public untuk tidak terlena dengan sensasi terkait dengan pendekatan agile</a:t>
            </a:r>
          </a:p>
          <a:p>
            <a:r>
              <a:rPr lang="en-US" smtClean="0"/>
              <a:t>Organisasi </a:t>
            </a:r>
            <a:r>
              <a:rPr lang="en-US"/>
              <a:t>manajemen </a:t>
            </a:r>
            <a:r>
              <a:rPr lang="en-US"/>
              <a:t>proyek </a:t>
            </a:r>
            <a:r>
              <a:rPr lang="en-US" smtClean="0"/>
              <a:t>mendorong pengemba-ngan software &amp; produk berbasis Agile untuk terus tumbuh dengan tetap memperhatikan tantangan untuk menunjukkan ROI yang baik melalui adopsi pendekatan agile.</a:t>
            </a:r>
          </a:p>
        </p:txBody>
      </p:sp>
    </p:spTree>
    <p:extLst>
      <p:ext uri="{BB962C8B-B14F-4D97-AF65-F5344CB8AC3E}">
        <p14:creationId xmlns:p14="http://schemas.microsoft.com/office/powerpoint/2010/main" val="266898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RINGKASAN MATERI</a:t>
            </a:r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37132032"/>
              </p:ext>
            </p:extLst>
          </p:nvPr>
        </p:nvGraphicFramePr>
        <p:xfrm>
          <a:off x="438149" y="539750"/>
          <a:ext cx="827722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0701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1592452" y="1545128"/>
            <a:ext cx="5958943" cy="118457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mtClean="0"/>
              <a:t>Tinjauan Sistem Manajemen Proyek</a:t>
            </a:r>
            <a:endParaRPr lang="en-US"/>
          </a:p>
        </p:txBody>
      </p:sp>
      <p:sp>
        <p:nvSpPr>
          <p:cNvPr id="72" name="Shape 72"/>
          <p:cNvSpPr txBox="1"/>
          <p:nvPr/>
        </p:nvSpPr>
        <p:spPr>
          <a:xfrm>
            <a:off x="3858675" y="528406"/>
            <a:ext cx="1426499" cy="5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lang="en" sz="2400" b="1" smtClea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.1</a:t>
            </a:r>
            <a:endParaRPr lang="en"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3241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mtClean="0">
                <a:solidFill>
                  <a:schemeClr val="tx1"/>
                </a:solidFill>
              </a:rPr>
              <a:t>TINJAUAN SISTEM DALAM MANAJEMEN PROYEK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Konsep dan teori dalam manajemen proyek tidaklah sulit, yang tersulit adalah mengimplementasikannya dalam lingkungan proyek.</a:t>
            </a:r>
          </a:p>
          <a:p>
            <a:r>
              <a:rPr lang="en-US" smtClean="0"/>
              <a:t>Banyak hal yang harus diperhatikan oleh manajer proyek untuk menangani tiap-tiap proyek yang unik, diantaranya:</a:t>
            </a:r>
          </a:p>
          <a:p>
            <a:pPr lvl="2"/>
            <a:endParaRPr lang="en-US" smtClean="0"/>
          </a:p>
          <a:p>
            <a:pPr marL="685800" lvl="3" indent="0">
              <a:buNone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1025" y="3257228"/>
            <a:ext cx="8181950" cy="1529158"/>
          </a:xfrm>
          <a:prstGeom prst="rect">
            <a:avLst/>
          </a:prstGeom>
        </p:spPr>
        <p:txBody>
          <a:bodyPr wrap="square" numCol="2">
            <a:noAutofit/>
          </a:bodyPr>
          <a:lstStyle/>
          <a:p>
            <a:pPr marL="685800" lvl="2" indent="-342900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Penggunaan pendekatan sistem</a:t>
            </a:r>
          </a:p>
          <a:p>
            <a:pPr marL="685800" lvl="2" indent="-342900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Pemahaman kultur organisasi</a:t>
            </a:r>
          </a:p>
          <a:p>
            <a:pPr marL="685800" lvl="2" indent="-342900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Penyesuaian siklus produk dengan lingkungan proyek</a:t>
            </a:r>
          </a:p>
          <a:p>
            <a:pPr marL="685800" lvl="2" indent="-342900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endParaRPr lang="en-US" sz="1600" smtClean="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marL="685800" lvl="2" indent="-342900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Pengelolaan stakeholders</a:t>
            </a:r>
          </a:p>
          <a:p>
            <a:pPr marL="685800" lvl="2" indent="-342900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smtClean="0">
                <a:solidFill>
                  <a:srgbClr val="FF0000"/>
                </a:solidFill>
                <a:latin typeface="Droid Serif"/>
                <a:ea typeface="Droid Serif"/>
                <a:cs typeface="Droid Serif"/>
                <a:sym typeface="Droid Serif"/>
              </a:rPr>
              <a:t>Pemahaman </a:t>
            </a:r>
            <a:r>
              <a:rPr lang="en-US" sz="1600">
                <a:solidFill>
                  <a:srgbClr val="FF0000"/>
                </a:solidFill>
                <a:latin typeface="Droid Serif"/>
                <a:ea typeface="Droid Serif"/>
                <a:cs typeface="Droid Serif"/>
                <a:sym typeface="Droid Serif"/>
              </a:rPr>
              <a:t>konteks proyek IT</a:t>
            </a:r>
          </a:p>
          <a:p>
            <a:pPr marL="685800" lvl="2" indent="-342900">
              <a:spcAft>
                <a:spcPts val="6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Peninjauan trend terbaru terkait manajemen proyek </a:t>
            </a:r>
            <a:r>
              <a:rPr lang="en-US" sz="160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IT</a:t>
            </a:r>
            <a:endParaRPr lang="en-US" sz="160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</p:spTree>
    <p:extLst>
      <p:ext uri="{BB962C8B-B14F-4D97-AF65-F5344CB8AC3E}">
        <p14:creationId xmlns:p14="http://schemas.microsoft.com/office/powerpoint/2010/main" val="412353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mtClean="0"/>
              <a:t>TINJAUAN SISTEM DALAM MANAJEMEN PROYEK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0513" indent="-290513"/>
            <a:r>
              <a:rPr lang="en-US" smtClean="0"/>
              <a:t>Meskipun proyek bersifat unik, bukan berarti proyek harus dikerjakan secara terpisah/terisolasi dari organisasi.</a:t>
            </a:r>
          </a:p>
          <a:p>
            <a:pPr marL="290513" indent="-290513"/>
            <a:r>
              <a:rPr lang="en-US" smtClean="0"/>
              <a:t>Proyek harus beroperasi dalam lingkungan organisasi yang luas dan manajer proyek perlu mempertimbang-kannya dalam konteks organisasi yang luas (</a:t>
            </a:r>
            <a:r>
              <a:rPr lang="en-US" i="1" smtClean="0"/>
              <a:t>holistic view</a:t>
            </a:r>
            <a:r>
              <a:rPr lang="en-US" smtClean="0"/>
              <a:t>).</a:t>
            </a:r>
          </a:p>
          <a:p>
            <a:pPr marL="290513" indent="-290513"/>
            <a:r>
              <a:rPr lang="en-US" smtClean="0"/>
              <a:t>Seorang manajer proyek perlu berpikir secara sistem.</a:t>
            </a:r>
          </a:p>
          <a:p>
            <a:pPr marL="290513" indent="-290513"/>
            <a:r>
              <a:rPr lang="en-US" smtClean="0"/>
              <a:t>Berpikir secara sistem diartikan sebagai memiliki pandangan yang menyeluruh/</a:t>
            </a:r>
            <a:r>
              <a:rPr lang="en-US" i="1" smtClean="0"/>
              <a:t>holistic</a:t>
            </a:r>
            <a:r>
              <a:rPr lang="en-US" smtClean="0"/>
              <a:t> dalam melaksanakan proyek dalam konteks organisasi.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mtClean="0">
                <a:solidFill>
                  <a:schemeClr val="tx1"/>
                </a:solidFill>
              </a:rPr>
              <a:t>APAKAH YANG DIMAKSUD DENGAN PENDEKATAN SISTEM?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700" y="849252"/>
            <a:ext cx="8331200" cy="1672796"/>
          </a:xfrm>
        </p:spPr>
        <p:txBody>
          <a:bodyPr/>
          <a:lstStyle/>
          <a:p>
            <a:pPr marL="290513" indent="-290513"/>
            <a:r>
              <a:rPr lang="en-US" smtClean="0"/>
              <a:t>Pendekatan sistem muncul pada tahun 1950-an untuk menggambarkan pendekatan yang lebih analitis dalam pengelolaan dan pemecahan masalah yang kompleks.</a:t>
            </a:r>
          </a:p>
          <a:p>
            <a:pPr marL="290513" indent="-290513"/>
            <a:r>
              <a:rPr lang="en-US" smtClean="0"/>
              <a:t>Pendekatan ini meliputi:</a:t>
            </a:r>
          </a:p>
          <a:p>
            <a:pPr lvl="2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9133" y="2454369"/>
            <a:ext cx="2651760" cy="2240280"/>
          </a:xfrm>
          <a:prstGeom prst="rect">
            <a:avLst/>
          </a:prstGeom>
          <a:solidFill>
            <a:srgbClr val="FF9E00"/>
          </a:solidFill>
          <a:ln>
            <a:solidFill>
              <a:srgbClr val="434343"/>
            </a:solidFill>
          </a:ln>
        </p:spPr>
        <p:txBody>
          <a:bodyPr wrap="square">
            <a:noAutofit/>
          </a:bodyPr>
          <a:lstStyle/>
          <a:p>
            <a:pPr marL="58738" lvl="2">
              <a:buClr>
                <a:srgbClr val="CCCCCC"/>
              </a:buClr>
              <a:buSzPct val="100000"/>
            </a:pPr>
            <a:r>
              <a:rPr lang="en-US" sz="1500" b="1">
                <a:solidFill>
                  <a:srgbClr val="FF0000"/>
                </a:solidFill>
                <a:latin typeface="Droid Serif"/>
                <a:ea typeface="Droid Serif"/>
                <a:cs typeface="Droid Serif"/>
                <a:sym typeface="Droid Serif"/>
              </a:rPr>
              <a:t>Filosofi sistem</a:t>
            </a:r>
            <a:r>
              <a:rPr lang="en-US" sz="1500">
                <a:solidFill>
                  <a:srgbClr val="FF0000"/>
                </a:solidFill>
                <a:latin typeface="Droid Serif"/>
                <a:ea typeface="Droid Serif"/>
                <a:cs typeface="Droid Serif"/>
                <a:sym typeface="Droid Serif"/>
              </a:rPr>
              <a:t>, </a:t>
            </a:r>
            <a:endParaRPr lang="en-US" sz="1500" smtClean="0">
              <a:solidFill>
                <a:srgbClr val="FF0000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marL="58738" lvl="2">
              <a:buClr>
                <a:srgbClr val="CCCCCC"/>
              </a:buClr>
              <a:buSzPct val="100000"/>
            </a:pPr>
            <a:r>
              <a:rPr lang="en-US" sz="1500" smtClean="0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rPr>
              <a:t>model </a:t>
            </a:r>
            <a:r>
              <a:rPr lang="en-US" sz="1500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rPr>
              <a:t>umum untuk memandang suatu hal/obyek sebagai suatu sistem ,-</a:t>
            </a:r>
            <a:r>
              <a:rPr lang="en-US" sz="1300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rPr>
              <a:t>serangkaian komponen yang saling berinteraksi yang bekerja dalam suatu lingkungan untuk mencapai tujuan tertentu-</a:t>
            </a:r>
            <a:r>
              <a:rPr lang="en-US" sz="1500" smtClean="0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rPr>
              <a:t>,</a:t>
            </a:r>
            <a:endParaRPr lang="en-US" sz="1500">
              <a:solidFill>
                <a:schemeClr val="bg1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60463" y="2454369"/>
            <a:ext cx="2651760" cy="2240280"/>
          </a:xfrm>
          <a:prstGeom prst="rect">
            <a:avLst/>
          </a:prstGeom>
          <a:solidFill>
            <a:srgbClr val="FF9E00"/>
          </a:solidFill>
          <a:ln>
            <a:solidFill>
              <a:srgbClr val="434343"/>
            </a:solidFill>
          </a:ln>
        </p:spPr>
        <p:txBody>
          <a:bodyPr>
            <a:noAutofit/>
          </a:bodyPr>
          <a:lstStyle/>
          <a:p>
            <a:pPr marL="58738" lvl="3">
              <a:buClr>
                <a:srgbClr val="CCCCCC"/>
              </a:buClr>
              <a:buSzPct val="100000"/>
            </a:pPr>
            <a:r>
              <a:rPr lang="en-US" sz="1500" b="1">
                <a:solidFill>
                  <a:srgbClr val="FF0000"/>
                </a:solidFill>
                <a:latin typeface="Droid Serif"/>
                <a:ea typeface="Droid Serif"/>
                <a:cs typeface="Droid Serif"/>
                <a:sym typeface="Droid Serif"/>
              </a:rPr>
              <a:t>Analisa sistem</a:t>
            </a:r>
            <a:r>
              <a:rPr lang="en-US" sz="1500" smtClean="0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rPr>
              <a:t>,</a:t>
            </a:r>
          </a:p>
          <a:p>
            <a:pPr marL="58738" lvl="2">
              <a:buClr>
                <a:srgbClr val="CCCCCC"/>
              </a:buClr>
              <a:buSzPct val="100000"/>
            </a:pPr>
            <a:r>
              <a:rPr lang="en-US" sz="1500" smtClean="0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rPr>
              <a:t>pendekatan </a:t>
            </a:r>
            <a:r>
              <a:rPr lang="en-US" sz="1500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rPr>
              <a:t>problem-solving yang meliputi identifikasi lingkup sistem, pemecahan sistem dalam komponen2, serta identifikasi dan evaluasi dari tiap-tiap komponen tersebut</a:t>
            </a:r>
            <a:r>
              <a:rPr lang="en-US" sz="1500" smtClean="0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rPr>
              <a:t>.</a:t>
            </a:r>
            <a:endParaRPr lang="en-US" sz="1500">
              <a:solidFill>
                <a:schemeClr val="bg1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51793" y="2454369"/>
            <a:ext cx="2651760" cy="2240280"/>
          </a:xfrm>
          <a:prstGeom prst="rect">
            <a:avLst/>
          </a:prstGeom>
          <a:solidFill>
            <a:srgbClr val="FF9E00"/>
          </a:solidFill>
          <a:ln>
            <a:solidFill>
              <a:srgbClr val="434343"/>
            </a:solidFill>
          </a:ln>
        </p:spPr>
        <p:txBody>
          <a:bodyPr>
            <a:noAutofit/>
          </a:bodyPr>
          <a:lstStyle/>
          <a:p>
            <a:pPr marL="58738" lvl="3">
              <a:buClr>
                <a:srgbClr val="CCCCCC"/>
              </a:buClr>
              <a:buSzPct val="100000"/>
            </a:pPr>
            <a:r>
              <a:rPr lang="en-US" sz="1500" b="1">
                <a:solidFill>
                  <a:srgbClr val="FF0000"/>
                </a:solidFill>
                <a:latin typeface="Droid Serif"/>
                <a:ea typeface="Droid Serif"/>
                <a:cs typeface="Droid Serif"/>
                <a:sym typeface="Droid Serif"/>
              </a:rPr>
              <a:t>Manajemen sistem</a:t>
            </a:r>
            <a:r>
              <a:rPr lang="en-US" sz="1500" b="1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rPr>
              <a:t>, </a:t>
            </a:r>
            <a:endParaRPr lang="en-US" sz="1500" b="1" smtClean="0">
              <a:solidFill>
                <a:schemeClr val="bg1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marL="58738" lvl="2">
              <a:buClr>
                <a:srgbClr val="CCCCCC"/>
              </a:buClr>
              <a:buSzPct val="100000"/>
            </a:pPr>
            <a:r>
              <a:rPr lang="en-US" sz="1500" smtClean="0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rPr>
              <a:t>penanganan </a:t>
            </a:r>
            <a:r>
              <a:rPr lang="en-US" sz="1500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rPr>
              <a:t>bisnis, teknologi, dan permasalahan organisasi yang terkait dengan aktifitas pembuatan, pemeliharaan dan modifikasi sebuah sistem.</a:t>
            </a:r>
          </a:p>
        </p:txBody>
      </p:sp>
    </p:spTree>
    <p:extLst>
      <p:ext uri="{BB962C8B-B14F-4D97-AF65-F5344CB8AC3E}">
        <p14:creationId xmlns:p14="http://schemas.microsoft.com/office/powerpoint/2010/main" val="12388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dit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erdit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6630</TotalTime>
  <Words>2981</Words>
  <Application>Microsoft Office PowerPoint</Application>
  <PresentationFormat>On-screen Show (16:9)</PresentationFormat>
  <Paragraphs>294</Paragraphs>
  <Slides>51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Droid Serif</vt:lpstr>
      <vt:lpstr>Montserrat</vt:lpstr>
      <vt:lpstr>Arial</vt:lpstr>
      <vt:lpstr>Wingdings</vt:lpstr>
      <vt:lpstr>Perdita template</vt:lpstr>
      <vt:lpstr>1_Perdita template</vt:lpstr>
      <vt:lpstr>Program Mata Kuliah Terbuka</vt:lpstr>
      <vt:lpstr>MATERI DAN REFERENSI</vt:lpstr>
      <vt:lpstr>Pertemuan 2:</vt:lpstr>
      <vt:lpstr>Outline Materi 2</vt:lpstr>
      <vt:lpstr>TUJUAN INSTRUKSIONAL</vt:lpstr>
      <vt:lpstr>Tinjauan Sistem Manajemen Proyek</vt:lpstr>
      <vt:lpstr>TINJAUAN SISTEM DALAM MANAJEMEN PROYEK</vt:lpstr>
      <vt:lpstr>TINJAUAN SISTEM DALAM MANAJEMEN PROYEK</vt:lpstr>
      <vt:lpstr>APAKAH YANG DIMAKSUD DENGAN PENDEKATAN SISTEM?</vt:lpstr>
      <vt:lpstr>APAKAH YANG DIMAKSUD DENGAN PENDEKATAN SISTEM?</vt:lpstr>
      <vt:lpstr>MODEL THREE-SPHERE DALAM MANAJEMEN SISTEM</vt:lpstr>
      <vt:lpstr>ANALISA THREE-SPHERE MODEL (CONTOH KASUS PENGADAAN TABLET DI KAMPUS}</vt:lpstr>
      <vt:lpstr>Kerangka Organisasi</vt:lpstr>
      <vt:lpstr>MEMAHAMI ORGANISASI</vt:lpstr>
      <vt:lpstr>EMPAT KERANGKA ORGANISASI</vt:lpstr>
      <vt:lpstr>STRUKTUR ORGANISASI</vt:lpstr>
      <vt:lpstr>STRUKTUR ORGANISASI</vt:lpstr>
      <vt:lpstr>STRUKTUR ORGANISASI</vt:lpstr>
      <vt:lpstr>VARIASI STRUKTUR ORGANISASI MATRIK</vt:lpstr>
      <vt:lpstr>PENGARUH STRUKTUR ORGANISASI PADA PROYEK</vt:lpstr>
      <vt:lpstr>KULTUR ORGANISASI</vt:lpstr>
      <vt:lpstr>KARAKTERISTIK KULTUR ORGANISASI</vt:lpstr>
      <vt:lpstr>Manajemen Stakeholder</vt:lpstr>
      <vt:lpstr>MANAJEMEN STAKEHOLDER</vt:lpstr>
      <vt:lpstr>ARTI PENTING KOMITMENT MANAJEMEN TINGKAT ATAS</vt:lpstr>
      <vt:lpstr>ARTI PENTING KOMITMENT MANAJEMEN TINGKAT ATAS</vt:lpstr>
      <vt:lpstr>PowerPoint Presentation</vt:lpstr>
      <vt:lpstr>KEBUTUHAN KOMITMEN ORGANISASI TERHADAP TEKNOLOGI INFORMASI</vt:lpstr>
      <vt:lpstr>ARTI PENTING STANDAR ORGANISASI</vt:lpstr>
      <vt:lpstr>Fase dan Siklus Hidup Proyek</vt:lpstr>
      <vt:lpstr>SIKLUS HIDUP PROYEK</vt:lpstr>
      <vt:lpstr>TAHAPAN DALAM PROYEK</vt:lpstr>
      <vt:lpstr>TAHAPAN DALAM PROYEK</vt:lpstr>
      <vt:lpstr>TAHAPAN DALAM PROYEK</vt:lpstr>
      <vt:lpstr>TAHAPAN DALAM PROYEK</vt:lpstr>
      <vt:lpstr>CONTOH PROYEK SATU TAHAPAN</vt:lpstr>
      <vt:lpstr>CONTOH PROYEK MULTI TAHAPAN</vt:lpstr>
      <vt:lpstr>CONTOH PROYEK DENGAN TAHAPAN OVERLAPPING</vt:lpstr>
      <vt:lpstr>Konteks Proyek IT</vt:lpstr>
      <vt:lpstr>KARAKTERISTIK UMUM PROYEK IT</vt:lpstr>
      <vt:lpstr>KARAKTERISTIK ANGGOTA TIM PROYEK IT</vt:lpstr>
      <vt:lpstr>KARAKTERISTIK ANGGOTA TIM PROYEK IT</vt:lpstr>
      <vt:lpstr>TRENDS DALAM MANAJEMEN PROYEK IT</vt:lpstr>
      <vt:lpstr>ISU UTAMA DAN SARAN TERKAIT GLOBALISASI</vt:lpstr>
      <vt:lpstr>ISU UTAMA DAN SARAN TERKAIT GLOBALISASI</vt:lpstr>
      <vt:lpstr>OUTSOURCING</vt:lpstr>
      <vt:lpstr>TIM VIRTUAL</vt:lpstr>
      <vt:lpstr>TIM VIRTUAL</vt:lpstr>
      <vt:lpstr>MANAJEMEN PROYEK DENGAN PENDEKATAN AGILE</vt:lpstr>
      <vt:lpstr>MANAJEMEN PROYEK DENGAN PENDEKATAN AGILE</vt:lpstr>
      <vt:lpstr>RINGKASAN MATERI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FanTaSia</dc:creator>
  <cp:lastModifiedBy>Affandy _</cp:lastModifiedBy>
  <cp:revision>213</cp:revision>
  <dcterms:modified xsi:type="dcterms:W3CDTF">2016-11-06T13:09:22Z</dcterms:modified>
</cp:coreProperties>
</file>