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85" r:id="rId3"/>
    <p:sldId id="286" r:id="rId4"/>
    <p:sldId id="290" r:id="rId5"/>
    <p:sldId id="291" r:id="rId6"/>
    <p:sldId id="292" r:id="rId7"/>
    <p:sldId id="295" r:id="rId8"/>
    <p:sldId id="301" r:id="rId9"/>
    <p:sldId id="296" r:id="rId10"/>
    <p:sldId id="300" r:id="rId11"/>
    <p:sldId id="297" r:id="rId12"/>
    <p:sldId id="298" r:id="rId13"/>
    <p:sldId id="280" r:id="rId14"/>
  </p:sldIdLst>
  <p:sldSz cx="9144000" cy="5143500" type="screen16x9"/>
  <p:notesSz cx="6858000" cy="9144000"/>
  <p:embeddedFontLst>
    <p:embeddedFont>
      <p:font typeface="Nixie One" charset="0"/>
      <p:regular r:id="rId16"/>
    </p:embeddedFont>
    <p:embeddedFont>
      <p:font typeface="Varela Round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</p:clrMru>
</p:presentationPr>
</file>

<file path=ppt/tableStyles.xml><?xml version="1.0" encoding="utf-8"?>
<a:tblStyleLst xmlns:a="http://schemas.openxmlformats.org/drawingml/2006/main" def="{2195AE36-947A-45C8-BA16-5CAD3291BBBB}">
  <a:tblStyle styleId="{2195AE36-947A-45C8-BA16-5CAD3291BBB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60" y="-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00FF6-5840-4CCA-ACA4-83458BF345A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7DA68FA-9651-47D7-A00C-F43EDBFDF236}">
      <dgm:prSet/>
      <dgm:spPr/>
      <dgm:t>
        <a:bodyPr/>
        <a:lstStyle/>
        <a:p>
          <a:pPr rtl="0"/>
          <a:r>
            <a:rPr lang="id-ID" dirty="0" smtClean="0"/>
            <a:t>Suatu proses yang mencoba mendapatkan suatu pemahaman yang lebih baik dari kompleksitas interaksi manusia </a:t>
          </a:r>
          <a:endParaRPr lang="id-ID" dirty="0"/>
        </a:p>
      </dgm:t>
    </dgm:pt>
    <dgm:pt modelId="{8C53A5A5-47AC-4C08-B9BF-56954D910094}" type="parTrans" cxnId="{E45AD9B4-61A1-4D18-8F88-91201CDFC2A0}">
      <dgm:prSet/>
      <dgm:spPr/>
      <dgm:t>
        <a:bodyPr/>
        <a:lstStyle/>
        <a:p>
          <a:endParaRPr lang="id-ID"/>
        </a:p>
      </dgm:t>
    </dgm:pt>
    <dgm:pt modelId="{346F5E18-9DF0-47C6-A700-E020E9B675AA}" type="sibTrans" cxnId="{E45AD9B4-61A1-4D18-8F88-91201CDFC2A0}">
      <dgm:prSet/>
      <dgm:spPr/>
      <dgm:t>
        <a:bodyPr/>
        <a:lstStyle/>
        <a:p>
          <a:endParaRPr lang="id-ID"/>
        </a:p>
      </dgm:t>
    </dgm:pt>
    <dgm:pt modelId="{0B1E9733-E516-43B7-8E1E-FD97D0D2D544}">
      <dgm:prSet/>
      <dgm:spPr/>
      <dgm:t>
        <a:bodyPr/>
        <a:lstStyle/>
        <a:p>
          <a:pPr rtl="0"/>
          <a:r>
            <a:rPr lang="id-ID" dirty="0" smtClean="0"/>
            <a:t>Suatu proses yang dilakukan dengan sengaja untuk menemukan jawaban terhadap suatu masalah/pertanyaan yang berdasarkan pengalaman ataupun teori </a:t>
          </a:r>
          <a:r>
            <a:rPr lang="en-US" dirty="0" smtClean="0">
              <a:sym typeface="Wingdings" pitchFamily="2" charset="2"/>
            </a:rPr>
            <a:t></a:t>
          </a:r>
          <a:r>
            <a:rPr lang="id-ID" dirty="0" smtClean="0"/>
            <a:t>ditemukan jawabannya.</a:t>
          </a:r>
          <a:endParaRPr lang="id-ID" dirty="0"/>
        </a:p>
      </dgm:t>
    </dgm:pt>
    <dgm:pt modelId="{06F44730-A9C5-49FC-B1F4-FC33C6B94329}" type="parTrans" cxnId="{05559581-A37C-4426-B260-B6496D4D40F2}">
      <dgm:prSet/>
      <dgm:spPr/>
      <dgm:t>
        <a:bodyPr/>
        <a:lstStyle/>
        <a:p>
          <a:endParaRPr lang="id-ID"/>
        </a:p>
      </dgm:t>
    </dgm:pt>
    <dgm:pt modelId="{2786AD8E-1BF1-4A36-818B-DC1B1B3F7965}" type="sibTrans" cxnId="{05559581-A37C-4426-B260-B6496D4D40F2}">
      <dgm:prSet/>
      <dgm:spPr/>
      <dgm:t>
        <a:bodyPr/>
        <a:lstStyle/>
        <a:p>
          <a:endParaRPr lang="id-ID"/>
        </a:p>
      </dgm:t>
    </dgm:pt>
    <dgm:pt modelId="{00A21609-D373-45E2-A5F7-5706E30A8CB3}" type="pres">
      <dgm:prSet presAssocID="{96800FF6-5840-4CCA-ACA4-83458BF345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A7F7AC6-8D7D-4FE4-935C-7CA72FDF10BF}" type="pres">
      <dgm:prSet presAssocID="{C7DA68FA-9651-47D7-A00C-F43EDBFDF2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7801CD-934F-4C7D-9658-A735093143D7}" type="pres">
      <dgm:prSet presAssocID="{346F5E18-9DF0-47C6-A700-E020E9B675AA}" presName="spacer" presStyleCnt="0"/>
      <dgm:spPr/>
    </dgm:pt>
    <dgm:pt modelId="{A4D91F0D-6596-4285-B68D-98CEFF632A24}" type="pres">
      <dgm:prSet presAssocID="{0B1E9733-E516-43B7-8E1E-FD97D0D2D54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45AD9B4-61A1-4D18-8F88-91201CDFC2A0}" srcId="{96800FF6-5840-4CCA-ACA4-83458BF345AD}" destId="{C7DA68FA-9651-47D7-A00C-F43EDBFDF236}" srcOrd="0" destOrd="0" parTransId="{8C53A5A5-47AC-4C08-B9BF-56954D910094}" sibTransId="{346F5E18-9DF0-47C6-A700-E020E9B675AA}"/>
    <dgm:cxn modelId="{BEA83AF4-DBD4-4B77-AC76-910129DAFAED}" type="presOf" srcId="{96800FF6-5840-4CCA-ACA4-83458BF345AD}" destId="{00A21609-D373-45E2-A5F7-5706E30A8CB3}" srcOrd="0" destOrd="0" presId="urn:microsoft.com/office/officeart/2005/8/layout/vList2"/>
    <dgm:cxn modelId="{7C9654B4-B1FA-4235-B691-FE70319C8C75}" type="presOf" srcId="{C7DA68FA-9651-47D7-A00C-F43EDBFDF236}" destId="{9A7F7AC6-8D7D-4FE4-935C-7CA72FDF10BF}" srcOrd="0" destOrd="0" presId="urn:microsoft.com/office/officeart/2005/8/layout/vList2"/>
    <dgm:cxn modelId="{140A7D32-ACAD-41AB-85A3-B27AD4557EAD}" type="presOf" srcId="{0B1E9733-E516-43B7-8E1E-FD97D0D2D544}" destId="{A4D91F0D-6596-4285-B68D-98CEFF632A24}" srcOrd="0" destOrd="0" presId="urn:microsoft.com/office/officeart/2005/8/layout/vList2"/>
    <dgm:cxn modelId="{05559581-A37C-4426-B260-B6496D4D40F2}" srcId="{96800FF6-5840-4CCA-ACA4-83458BF345AD}" destId="{0B1E9733-E516-43B7-8E1E-FD97D0D2D544}" srcOrd="1" destOrd="0" parTransId="{06F44730-A9C5-49FC-B1F4-FC33C6B94329}" sibTransId="{2786AD8E-1BF1-4A36-818B-DC1B1B3F7965}"/>
    <dgm:cxn modelId="{DC2647C6-A18B-4DC5-830F-462823D7B619}" type="presParOf" srcId="{00A21609-D373-45E2-A5F7-5706E30A8CB3}" destId="{9A7F7AC6-8D7D-4FE4-935C-7CA72FDF10BF}" srcOrd="0" destOrd="0" presId="urn:microsoft.com/office/officeart/2005/8/layout/vList2"/>
    <dgm:cxn modelId="{E8B90EF8-2507-42C3-A18D-BF34AED6B889}" type="presParOf" srcId="{00A21609-D373-45E2-A5F7-5706E30A8CB3}" destId="{907801CD-934F-4C7D-9658-A735093143D7}" srcOrd="1" destOrd="0" presId="urn:microsoft.com/office/officeart/2005/8/layout/vList2"/>
    <dgm:cxn modelId="{BBA53E1B-D219-4674-A089-52991008EBF5}" type="presParOf" srcId="{00A21609-D373-45E2-A5F7-5706E30A8CB3}" destId="{A4D91F0D-6596-4285-B68D-98CEFF632A24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1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752750" y="3465100"/>
            <a:ext cx="2284199" cy="2284199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76550" y="4217275"/>
            <a:ext cx="1207799" cy="1207799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8244625" y="2541950"/>
            <a:ext cx="304799" cy="3047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13975" y="695900"/>
            <a:ext cx="871499" cy="871499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144200" y="2698575"/>
            <a:ext cx="893699" cy="893699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35875" y="1525757"/>
            <a:ext cx="5275499" cy="2786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88725" y="2338650"/>
            <a:ext cx="811199" cy="811199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53675" y="4149950"/>
            <a:ext cx="1207799" cy="1207799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38575" y="2993025"/>
            <a:ext cx="304799" cy="3047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839500" y="1019775"/>
            <a:ext cx="397499" cy="3974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295350" y="-321125"/>
            <a:ext cx="741599" cy="741599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280687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46046" y="3213146"/>
            <a:ext cx="455999" cy="4559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71500" y="3038600"/>
            <a:ext cx="804899" cy="804899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280700" y="1608475"/>
            <a:ext cx="1043399" cy="1043999"/>
          </a:xfrm>
          <a:prstGeom prst="donut">
            <a:avLst>
              <a:gd name="adj" fmla="val 43200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1640475" y="-201875"/>
            <a:ext cx="750299" cy="7502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6129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-222975" y="500875"/>
            <a:ext cx="1832699" cy="1832699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1280700" y="3950125"/>
            <a:ext cx="750299" cy="750299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name="adj" fmla="val 18608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809376" y="886439"/>
            <a:ext cx="416399" cy="416399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118000" y="-244550"/>
            <a:ext cx="741599" cy="741599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8646900" y="723962"/>
            <a:ext cx="741599" cy="741599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419100" y="-1581150"/>
            <a:ext cx="8305799" cy="8305799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0425" y="-196925"/>
            <a:ext cx="741599" cy="741599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41750" y="4449750"/>
            <a:ext cx="397499" cy="397499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-164200" y="4277700"/>
            <a:ext cx="741599" cy="741599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568725" y="4717500"/>
            <a:ext cx="508499" cy="5084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077475" y="224125"/>
            <a:ext cx="304799" cy="304799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8553248" y="328373"/>
            <a:ext cx="585599" cy="585599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100425" y="3830625"/>
            <a:ext cx="304799" cy="3047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419100" y="-1581150"/>
            <a:ext cx="8305799" cy="8305799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79FE897-D6A3-46A7-94B8-AA2A43A931C7}" type="datetime1">
              <a:rPr lang="id-ID" smtClean="0"/>
              <a:pPr/>
              <a:t>12/03/2016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4574250-9ED4-418A-8D16-FDD39DD8D82B}" type="datetime1">
              <a:rPr lang="id-ID" smtClean="0"/>
              <a:pPr/>
              <a:t>12/03/2016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Catatan Kuliah Kualitatif : Pertemuan 2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E5DB5C6-1D16-452F-98D1-E3BE28370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935875" y="1525757"/>
            <a:ext cx="5275499" cy="27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A1BECC"/>
              </a:buClr>
              <a:buSzPct val="1000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A1BECC"/>
              </a:buClr>
              <a:buSzPct val="1000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A1BECC"/>
              </a:buClr>
              <a:buSzPct val="1000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5" r:id="rId3"/>
    <p:sldLayoutId id="2147483657" r:id="rId4"/>
    <p:sldLayoutId id="2147483658" r:id="rId5"/>
    <p:sldLayoutId id="2147483661" r:id="rId6"/>
    <p:sldLayoutId id="2147483662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1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 smtClean="0"/>
              <a:t>PENELITIAN KUANTITATIF &amp; KUALITATIF</a:t>
            </a:r>
            <a:endParaRPr lang="en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9144000" cy="639762"/>
          </a:xfrm>
        </p:spPr>
        <p:txBody>
          <a:bodyPr/>
          <a:lstStyle/>
          <a:p>
            <a:pPr algn="ctr"/>
            <a:r>
              <a:rPr lang="id-ID" sz="3600" b="1" dirty="0" smtClean="0"/>
              <a:t>Design</a:t>
            </a:r>
            <a:endParaRPr lang="id-ID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52400" y="1150938"/>
            <a:ext cx="4343400" cy="481012"/>
          </a:xfrm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630363"/>
            <a:ext cx="4343400" cy="2963862"/>
          </a:xfrm>
          <a:solidFill>
            <a:srgbClr val="CCFF33"/>
          </a:solidFill>
        </p:spPr>
        <p:txBody>
          <a:bodyPr/>
          <a:lstStyle/>
          <a:p>
            <a:pPr marL="396875" indent="-396875"/>
            <a:r>
              <a:rPr lang="id-ID" dirty="0" smtClean="0"/>
              <a:t>Evolving</a:t>
            </a:r>
          </a:p>
          <a:p>
            <a:pPr marL="396875" indent="-396875"/>
            <a:r>
              <a:rPr lang="id-ID" dirty="0" smtClean="0"/>
              <a:t>Fleksibel</a:t>
            </a:r>
          </a:p>
          <a:p>
            <a:pPr marL="396875" indent="-396875"/>
            <a:r>
              <a:rPr lang="id-ID" dirty="0" smtClean="0"/>
              <a:t>General</a:t>
            </a:r>
          </a:p>
          <a:p>
            <a:pPr marL="396875" indent="-396875"/>
            <a:r>
              <a:rPr lang="id-ID" dirty="0" smtClean="0"/>
              <a:t>A Hunch as to how you might proceed</a:t>
            </a:r>
          </a:p>
          <a:p>
            <a:pPr marL="396875" indent="-396875"/>
            <a:r>
              <a:rPr lang="id-ID" dirty="0" smtClean="0"/>
              <a:t>On going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8200" y="1150938"/>
            <a:ext cx="4267200" cy="481012"/>
          </a:xfrm>
          <a:solidFill>
            <a:srgbClr val="FF99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1630363"/>
            <a:ext cx="4267200" cy="2963862"/>
          </a:xfrm>
          <a:solidFill>
            <a:srgbClr val="FFC000"/>
          </a:solidFill>
        </p:spPr>
        <p:txBody>
          <a:bodyPr/>
          <a:lstStyle/>
          <a:p>
            <a:pPr marL="461963" indent="-461963"/>
            <a:r>
              <a:rPr lang="id-ID" dirty="0" smtClean="0"/>
              <a:t>Structured</a:t>
            </a:r>
          </a:p>
          <a:p>
            <a:pPr marL="461963" indent="-461963"/>
            <a:r>
              <a:rPr lang="id-ID" dirty="0" smtClean="0"/>
              <a:t>Predetermined</a:t>
            </a:r>
          </a:p>
          <a:p>
            <a:pPr marL="461963" indent="-461963"/>
            <a:r>
              <a:rPr lang="id-ID" dirty="0" smtClean="0"/>
              <a:t>Formal &amp; specific</a:t>
            </a:r>
          </a:p>
          <a:p>
            <a:pPr marL="461963" indent="-461963"/>
            <a:r>
              <a:rPr lang="id-ID" dirty="0" smtClean="0"/>
              <a:t>A detail plan of operation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9144000" cy="639762"/>
          </a:xfrm>
        </p:spPr>
        <p:txBody>
          <a:bodyPr/>
          <a:lstStyle/>
          <a:p>
            <a:pPr algn="ctr"/>
            <a:r>
              <a:rPr lang="en-US" sz="3600" b="1" dirty="0" err="1" smtClean="0"/>
              <a:t>Pengumpulan</a:t>
            </a:r>
            <a:r>
              <a:rPr lang="en-US" sz="3600" b="1" dirty="0" smtClean="0"/>
              <a:t> Data</a:t>
            </a:r>
            <a:endParaRPr lang="id-ID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28600" y="1123950"/>
            <a:ext cx="4343400" cy="481012"/>
          </a:xfrm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</a:t>
            </a:r>
            <a:r>
              <a:rPr lang="en-US" dirty="0" smtClean="0"/>
              <a:t>NTITATIVE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28600" y="1603375"/>
            <a:ext cx="4343400" cy="3330576"/>
          </a:xfrm>
          <a:solidFill>
            <a:srgbClr val="CCFF33"/>
          </a:solidFill>
        </p:spPr>
        <p:txBody>
          <a:bodyPr/>
          <a:lstStyle/>
          <a:p>
            <a:pPr marL="396875" indent="-396875"/>
            <a:r>
              <a:rPr lang="en-US" sz="2000" dirty="0" err="1" smtClean="0"/>
              <a:t>Wawancara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terstruktur</a:t>
            </a:r>
            <a:endParaRPr lang="en-US" sz="2000" dirty="0" smtClean="0"/>
          </a:p>
          <a:p>
            <a:pPr marL="396875" indent="-396875"/>
            <a:r>
              <a:rPr lang="en-US" sz="2000" dirty="0" err="1" smtClean="0"/>
              <a:t>Observasi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check list</a:t>
            </a:r>
          </a:p>
          <a:p>
            <a:pPr marL="396875" indent="-396875"/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check list</a:t>
            </a:r>
          </a:p>
          <a:p>
            <a:pPr marL="396875" indent="-396875"/>
            <a:r>
              <a:rPr lang="en-US" sz="2000" dirty="0" err="1" smtClean="0"/>
              <a:t>Kuesioner</a:t>
            </a:r>
            <a:r>
              <a:rPr lang="en-US" sz="2000" dirty="0" smtClean="0"/>
              <a:t>/</a:t>
            </a:r>
            <a:r>
              <a:rPr lang="en-US" sz="2000" dirty="0" err="1" smtClean="0"/>
              <a:t>angket</a:t>
            </a:r>
            <a:r>
              <a:rPr lang="en-US" sz="2000" dirty="0" smtClean="0"/>
              <a:t>/</a:t>
            </a:r>
            <a:r>
              <a:rPr lang="en-US" sz="2000" dirty="0" err="1" smtClean="0"/>
              <a:t>skala</a:t>
            </a:r>
            <a:endParaRPr lang="en-US" sz="2000" dirty="0" smtClean="0"/>
          </a:p>
          <a:p>
            <a:pPr marL="396875" indent="-396875"/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(</a:t>
            </a:r>
            <a:r>
              <a:rPr lang="en-US" sz="2000" dirty="0" err="1" smtClean="0"/>
              <a:t>timbangan</a:t>
            </a:r>
            <a:r>
              <a:rPr lang="en-US" sz="2000" dirty="0" smtClean="0"/>
              <a:t>, </a:t>
            </a:r>
            <a:r>
              <a:rPr lang="en-US" sz="2000" dirty="0" err="1" smtClean="0"/>
              <a:t>meteran</a:t>
            </a:r>
            <a:r>
              <a:rPr lang="en-US" sz="2000" dirty="0" smtClean="0"/>
              <a:t>, </a:t>
            </a:r>
            <a:r>
              <a:rPr lang="en-US" sz="2000" dirty="0" err="1" smtClean="0"/>
              <a:t>tensimeter</a:t>
            </a:r>
            <a:r>
              <a:rPr lang="en-US" sz="2000" dirty="0" smtClean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)</a:t>
            </a:r>
            <a:endParaRPr lang="id-ID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8200" y="1123950"/>
            <a:ext cx="4267200" cy="481012"/>
          </a:xfrm>
          <a:solidFill>
            <a:srgbClr val="FF99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</a:t>
            </a:r>
            <a:r>
              <a:rPr lang="en-US" dirty="0" smtClean="0"/>
              <a:t>LITATIVE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1603374"/>
            <a:ext cx="4267200" cy="3330575"/>
          </a:xfrm>
          <a:solidFill>
            <a:srgbClr val="FFC000"/>
          </a:solidFill>
        </p:spPr>
        <p:txBody>
          <a:bodyPr/>
          <a:lstStyle/>
          <a:p>
            <a:pPr marL="461963" indent="-461963"/>
            <a:r>
              <a:rPr lang="en-US" sz="2000" dirty="0" err="1" smtClean="0"/>
              <a:t>Wawancara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mendalam</a:t>
            </a:r>
            <a:endParaRPr lang="en-US" sz="2000" dirty="0" smtClean="0"/>
          </a:p>
          <a:p>
            <a:pPr marL="461963" indent="-461963"/>
            <a:r>
              <a:rPr lang="en-US" sz="2000" dirty="0" smtClean="0"/>
              <a:t>Focused Group Discussion</a:t>
            </a:r>
          </a:p>
          <a:p>
            <a:pPr marL="461963" indent="-461963"/>
            <a:r>
              <a:rPr lang="en-US" sz="2000" dirty="0" err="1" smtClean="0"/>
              <a:t>Observasi</a:t>
            </a:r>
            <a:endParaRPr lang="en-US" sz="2000" dirty="0" smtClean="0"/>
          </a:p>
          <a:p>
            <a:pPr marL="461963" indent="-461963"/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(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)</a:t>
            </a:r>
          </a:p>
          <a:p>
            <a:pPr marL="461963" indent="-461963"/>
            <a:r>
              <a:rPr lang="en-US" sz="2000" dirty="0" smtClean="0"/>
              <a:t>Visual (</a:t>
            </a:r>
            <a:r>
              <a:rPr lang="en-US" sz="2000" dirty="0" err="1" smtClean="0"/>
              <a:t>videografi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fotografi</a:t>
            </a:r>
            <a:r>
              <a:rPr lang="en-US" sz="2000" dirty="0" smtClean="0"/>
              <a:t>)</a:t>
            </a:r>
          </a:p>
          <a:p>
            <a:pPr marL="461963" indent="-461963"/>
            <a:r>
              <a:rPr lang="en-US" sz="2000" dirty="0" smtClean="0"/>
              <a:t>Personal experience)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Saran untuk memilih sebuah studi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type="body" idx="1"/>
          </p:nvPr>
        </p:nvSpPr>
        <p:spPr>
          <a:xfrm>
            <a:off x="2514600" y="1525757"/>
            <a:ext cx="6629399" cy="3408193"/>
          </a:xfrm>
        </p:spPr>
        <p:txBody>
          <a:bodyPr>
            <a:normAutofit fontScale="92500"/>
          </a:bodyPr>
          <a:lstStyle/>
          <a:p>
            <a:pPr marL="285750" indent="-285750"/>
            <a:r>
              <a:rPr lang="id-ID" dirty="0" smtClean="0"/>
              <a:t>Praktis</a:t>
            </a:r>
          </a:p>
          <a:p>
            <a:pPr marL="517525" lvl="1" indent="-231775"/>
            <a:r>
              <a:rPr lang="id-ID" dirty="0" smtClean="0"/>
              <a:t>Ukuran dan kompleks yang beralas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</a:p>
          <a:p>
            <a:pPr marL="517525" lvl="1" indent="-231775"/>
            <a:r>
              <a:rPr lang="id-ID" dirty="0" smtClean="0"/>
              <a:t>Kasus yang mudah</a:t>
            </a:r>
          </a:p>
          <a:p>
            <a:pPr marL="517525" lvl="1" indent="-231775"/>
            <a:r>
              <a:rPr lang="id-ID" dirty="0" smtClean="0"/>
              <a:t>dekat</a:t>
            </a:r>
          </a:p>
          <a:p>
            <a:pPr marL="285750" indent="-285750"/>
            <a:r>
              <a:rPr lang="id-ID" dirty="0" smtClean="0"/>
              <a:t>Teliti sesuatu yang Anda tidak terlibat di dalamnya</a:t>
            </a:r>
          </a:p>
          <a:p>
            <a:pPr marL="285750" indent="-285750"/>
            <a:r>
              <a:rPr lang="id-ID" dirty="0" smtClean="0"/>
              <a:t>Terbuka, fleksibel</a:t>
            </a:r>
          </a:p>
          <a:p>
            <a:pPr marL="285750" indent="-285750"/>
            <a:r>
              <a:rPr lang="id-ID" dirty="0" smtClean="0"/>
              <a:t>Teliti yang menarik </a:t>
            </a:r>
            <a:r>
              <a:rPr lang="en-US" dirty="0" smtClean="0"/>
              <a:t>b</a:t>
            </a:r>
            <a:r>
              <a:rPr lang="id-ID" dirty="0" smtClean="0"/>
              <a:t>agi </a:t>
            </a:r>
            <a:r>
              <a:rPr lang="id-ID" dirty="0" smtClean="0"/>
              <a:t>Anda</a:t>
            </a:r>
          </a:p>
          <a:p>
            <a:pPr marL="285750" indent="-285750"/>
            <a:r>
              <a:rPr lang="id-ID" dirty="0" smtClean="0"/>
              <a:t>Teliti yang hal-hal yang dianggap PENTING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 idx="4294967295"/>
          </p:nvPr>
        </p:nvSpPr>
        <p:spPr>
          <a:xfrm>
            <a:off x="685800" y="6689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Thanks!</a:t>
            </a:r>
          </a:p>
        </p:txBody>
      </p:sp>
      <p:sp>
        <p:nvSpPr>
          <p:cNvPr id="401" name="Shape 401"/>
          <p:cNvSpPr txBox="1">
            <a:spLocks noGrp="1"/>
          </p:cNvSpPr>
          <p:nvPr>
            <p:ph type="subTitle" idx="4294967295"/>
          </p:nvPr>
        </p:nvSpPr>
        <p:spPr>
          <a:xfrm>
            <a:off x="1275150" y="3229400"/>
            <a:ext cx="6593700" cy="75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rgbClr val="00ACC3"/>
                </a:solidFill>
              </a:rPr>
              <a:t>Any questions?</a:t>
            </a:r>
          </a:p>
        </p:txBody>
      </p:sp>
      <p:sp>
        <p:nvSpPr>
          <p:cNvPr id="403" name="Shape 403"/>
          <p:cNvSpPr/>
          <p:nvPr/>
        </p:nvSpPr>
        <p:spPr>
          <a:xfrm>
            <a:off x="4073930" y="2091662"/>
            <a:ext cx="996143" cy="996143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857250"/>
          </a:xfrm>
          <a:solidFill>
            <a:srgbClr val="FFC000"/>
          </a:solidFill>
        </p:spPr>
        <p:txBody>
          <a:bodyPr>
            <a:noAutofit/>
          </a:bodyPr>
          <a:lstStyle/>
          <a:p>
            <a:pPr lvl="0" algn="ctr"/>
            <a:r>
              <a:rPr lang="id-ID" sz="3200" b="1" dirty="0" smtClean="0"/>
              <a:t>Apa itu Penelitian? </a:t>
            </a:r>
            <a:r>
              <a:rPr lang="id-ID" sz="1600" dirty="0" smtClean="0"/>
              <a:t>(Marshall&amp; Rossman, 1989)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9144000" cy="307975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1600" b="1" dirty="0" smtClean="0"/>
              <a:t>ALUR PENELITIAN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19504"/>
            <a:ext cx="25908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Empirik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19504"/>
            <a:ext cx="2590800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Fenomena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>
            <a:off x="3581400" y="573393"/>
            <a:ext cx="19812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419504"/>
            <a:ext cx="3642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742950"/>
            <a:ext cx="33528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terjawab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116024"/>
            <a:ext cx="33528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Identifikasi</a:t>
            </a:r>
            <a:r>
              <a:rPr lang="en-US" dirty="0" smtClean="0"/>
              <a:t> &amp;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1491074"/>
            <a:ext cx="3352800" cy="307777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1875230"/>
            <a:ext cx="3352800" cy="523220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2464594"/>
            <a:ext cx="33528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Penetapan</a:t>
            </a:r>
            <a:r>
              <a:rPr lang="en-US" dirty="0" smtClean="0"/>
              <a:t> Model/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3098429"/>
            <a:ext cx="33528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&amp; </a:t>
            </a:r>
            <a:r>
              <a:rPr lang="en-US" dirty="0" err="1" smtClean="0"/>
              <a:t>Instrumen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3527057"/>
            <a:ext cx="335280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3968357"/>
            <a:ext cx="3352800" cy="307777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Pengolahan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4401357"/>
            <a:ext cx="33528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&amp;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6324600" y="857250"/>
            <a:ext cx="457200" cy="37503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6324600" y="1285866"/>
            <a:ext cx="457200" cy="8001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6324600" y="2143122"/>
            <a:ext cx="457200" cy="120015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6324600" y="3482585"/>
            <a:ext cx="457200" cy="107157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901710"/>
            <a:ext cx="1797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Deduksi</a:t>
            </a:r>
            <a:r>
              <a:rPr lang="en-US" dirty="0" smtClean="0"/>
              <a:t> - </a:t>
            </a:r>
            <a:r>
              <a:rPr lang="en-US" dirty="0" err="1" smtClean="0"/>
              <a:t>eksplorasi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1553759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Deduksi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85750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Strukturasi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1" y="3911213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Induksi</a:t>
            </a:r>
            <a:r>
              <a:rPr lang="en-US" dirty="0" smtClean="0"/>
              <a:t> -</a:t>
            </a:r>
            <a:r>
              <a:rPr lang="en-US" dirty="0" err="1" smtClean="0"/>
              <a:t>verivikasi</a:t>
            </a:r>
            <a:endParaRPr lang="en-US" dirty="0"/>
          </a:p>
        </p:txBody>
      </p:sp>
      <p:sp>
        <p:nvSpPr>
          <p:cNvPr id="24" name="Left Bracket 23"/>
          <p:cNvSpPr/>
          <p:nvPr/>
        </p:nvSpPr>
        <p:spPr>
          <a:xfrm>
            <a:off x="2500298" y="803659"/>
            <a:ext cx="285752" cy="3804074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507991" y="2512430"/>
            <a:ext cx="206819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2000" dirty="0" smtClean="0"/>
              <a:t>GENERALISASI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76557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400" b="1" dirty="0" err="1" smtClean="0"/>
              <a:t>Kapan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Pendekatan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Kualitatif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Kuantitatif</a:t>
            </a:r>
            <a:r>
              <a:rPr lang="en-US" sz="2400" b="1" dirty="0" smtClean="0"/>
              <a:t> (survey) </a:t>
            </a:r>
            <a:r>
              <a:rPr lang="en-US" sz="2400" b="1" dirty="0" err="1" smtClean="0"/>
              <a:t>tepat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Hudelson</a:t>
            </a:r>
            <a:r>
              <a:rPr lang="en-US" sz="2400" dirty="0" smtClean="0"/>
              <a:t>, 1994: 7-8)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971550"/>
          <a:ext cx="9144000" cy="39624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72000"/>
                <a:gridCol w="4572000"/>
              </a:tblGrid>
              <a:tr h="378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Pendekatan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kualitatif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sangat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tepat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aseline="0" dirty="0" err="1" smtClean="0"/>
                        <a:t>ketika</a:t>
                      </a:r>
                      <a:r>
                        <a:rPr lang="en-US" sz="1400" baseline="0" dirty="0" smtClean="0"/>
                        <a:t>: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Pendekatan</a:t>
                      </a:r>
                      <a:r>
                        <a:rPr lang="en-US" sz="1400" dirty="0" smtClean="0"/>
                        <a:t> survey </a:t>
                      </a:r>
                      <a:r>
                        <a:rPr lang="en-US" sz="1400" dirty="0" err="1" smtClean="0"/>
                        <a:t>sangat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tepat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ketika</a:t>
                      </a:r>
                      <a:r>
                        <a:rPr lang="en-US" sz="1400" baseline="0" dirty="0" smtClean="0"/>
                        <a:t> :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37860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biasa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en-US" sz="1400" i="1" dirty="0" smtClean="0">
                          <a:solidFill>
                            <a:srgbClr val="C00000"/>
                          </a:solidFill>
                        </a:rPr>
                        <a:t>unfamiliar/</a:t>
                      </a:r>
                      <a:r>
                        <a:rPr lang="en-US" sz="1400" i="1" dirty="0" err="1" smtClean="0">
                          <a:solidFill>
                            <a:srgbClr val="C00000"/>
                          </a:solidFill>
                        </a:rPr>
                        <a:t>fenomena</a:t>
                      </a:r>
                      <a:endParaRPr lang="en-US" sz="1400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terdefinisi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jelas</a:t>
                      </a:r>
                      <a:r>
                        <a:rPr lang="en-US" sz="1400" dirty="0" smtClean="0"/>
                        <a:t> / </a:t>
                      </a:r>
                      <a:r>
                        <a:rPr lang="en-US" sz="1400" i="1" dirty="0" smtClean="0"/>
                        <a:t>familiar</a:t>
                      </a:r>
                      <a:endParaRPr lang="en-US" sz="1400" i="1" dirty="0"/>
                    </a:p>
                  </a:txBody>
                  <a:tcPr marT="34290" marB="34290"/>
                </a:tc>
              </a:tr>
              <a:tr h="549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riset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eksploratif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konsep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relefan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variabel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belum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diketahui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definisinya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belum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jelas</a:t>
                      </a:r>
                      <a:endParaRPr lang="en-US" sz="140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pengukuran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sudah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diketahui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77795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pendalaman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masalah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i="1" dirty="0" smtClean="0"/>
                        <a:t>(explanatory depth)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ingin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menemukan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hubungan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aspek-aspek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khusus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perilaku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konsep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lebih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luas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ada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kebutuhan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menemukan</a:t>
                      </a:r>
                      <a:r>
                        <a:rPr lang="en-US" sz="1400" dirty="0" smtClean="0"/>
                        <a:t>  setting </a:t>
                      </a:r>
                      <a:r>
                        <a:rPr lang="en-US" sz="1400" dirty="0" err="1" smtClean="0"/>
                        <a:t>sosial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budaya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lebih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luas</a:t>
                      </a:r>
                      <a:r>
                        <a:rPr lang="en-US" sz="1400" baseline="0" dirty="0" smtClean="0"/>
                        <a:t>, setting </a:t>
                      </a:r>
                      <a:r>
                        <a:rPr lang="en-US" sz="1400" baseline="0" dirty="0" err="1" smtClean="0"/>
                        <a:t>sudah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sangat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dimengerti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sudah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dijelaskan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54975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arti</a:t>
                      </a:r>
                      <a:r>
                        <a:rPr lang="en-US" sz="1400" dirty="0" smtClean="0"/>
                        <a:t> (meaning) </a:t>
                      </a:r>
                      <a:r>
                        <a:rPr lang="en-US" sz="1400" dirty="0" err="1" smtClean="0"/>
                        <a:t>lebih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penting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daripada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(frequency)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deskripsi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numerik</a:t>
                      </a:r>
                      <a:r>
                        <a:rPr lang="en-US" sz="1400" dirty="0" smtClean="0"/>
                        <a:t> yang detail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sampel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mewakili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aseline="0" dirty="0" err="1" smtClean="0"/>
                        <a:t>dibutuhkan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77795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pendekatan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fleksibel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dibutuhkan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menemukansesuatu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tidak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diduga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investigasi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mendalam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topik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spesifik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pengulangan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pengukuran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dianggap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penting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54975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mempelajari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isu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dipilih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kasus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kejadian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mendalam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detail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generalisasi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hasil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diharapkan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dapat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membandingkan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kondisi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antar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populasi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7139"/>
            <a:ext cx="9144000" cy="70483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sz="2700" b="1" dirty="0" smtClean="0"/>
              <a:t>Metode Kuantitatif, Kualitatif, Campuran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W. Cresswell, Research Design, 2010)</a:t>
            </a:r>
            <a:endParaRPr lang="id-ID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2844" y="1017973"/>
            <a:ext cx="2686040" cy="47982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sz="2000" dirty="0" smtClean="0"/>
              <a:t>Metode Kuantitatif</a:t>
            </a:r>
            <a:endParaRPr lang="id-ID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2844" y="1500180"/>
            <a:ext cx="2686040" cy="324446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285750" indent="-285750"/>
            <a:r>
              <a:rPr lang="id-ID" dirty="0" smtClean="0"/>
              <a:t>Bersifat pre-determined (sudah ditentukan sebelumnya)</a:t>
            </a:r>
          </a:p>
          <a:p>
            <a:pPr marL="285750" indent="-285750"/>
            <a:r>
              <a:rPr lang="id-ID" dirty="0" smtClean="0"/>
              <a:t>Pertanyaan2 didasarkan pada instrumen penelitian</a:t>
            </a:r>
          </a:p>
          <a:p>
            <a:pPr marL="285750" indent="-285750"/>
            <a:r>
              <a:rPr lang="id-ID" dirty="0" smtClean="0"/>
              <a:t>Data performa, sikap, observasi, data sensus</a:t>
            </a:r>
          </a:p>
          <a:p>
            <a:pPr marL="285750" indent="-285750"/>
            <a:r>
              <a:rPr lang="id-ID" dirty="0" smtClean="0"/>
              <a:t>Analisis statistik</a:t>
            </a:r>
          </a:p>
          <a:p>
            <a:pPr marL="285750" indent="-285750"/>
            <a:r>
              <a:rPr lang="id-ID" dirty="0" smtClean="0"/>
              <a:t>Interpretasi statistik</a:t>
            </a:r>
          </a:p>
          <a:p>
            <a:endParaRPr lang="id-ID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43636" y="1020358"/>
            <a:ext cx="2857520" cy="47982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000" dirty="0" smtClean="0"/>
              <a:t>Metode Kualitatif</a:t>
            </a:r>
            <a:endParaRPr lang="id-ID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43636" y="1500180"/>
            <a:ext cx="2857520" cy="326828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id-ID" dirty="0" smtClean="0"/>
              <a:t>Berkembang dinamis</a:t>
            </a:r>
          </a:p>
          <a:p>
            <a:pPr marL="285750" indent="-285750"/>
            <a:r>
              <a:rPr lang="id-ID" dirty="0" smtClean="0"/>
              <a:t>Pertanyaan2 terbuka</a:t>
            </a:r>
          </a:p>
          <a:p>
            <a:pPr marL="285750" indent="-285750"/>
            <a:r>
              <a:rPr lang="id-ID" dirty="0" smtClean="0"/>
              <a:t>Data wawancara, observasi, dokumentasi, audio-visual</a:t>
            </a:r>
          </a:p>
          <a:p>
            <a:pPr marL="285750" indent="-285750"/>
            <a:r>
              <a:rPr lang="id-ID" dirty="0" smtClean="0"/>
              <a:t>Analisis tekstual &amp; gambar </a:t>
            </a:r>
          </a:p>
          <a:p>
            <a:pPr marL="285750" indent="-285750"/>
            <a:r>
              <a:rPr lang="id-ID" dirty="0" smtClean="0"/>
              <a:t>Interpretasi tema-tema pola</a:t>
            </a:r>
            <a:endParaRPr lang="id-ID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071802" y="1017973"/>
            <a:ext cx="2857520" cy="479822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 Campuran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071802" y="1500180"/>
            <a:ext cx="2857520" cy="3244469"/>
          </a:xfrm>
          <a:prstGeom prst="rect">
            <a:avLst/>
          </a:prstGeom>
          <a:solidFill>
            <a:srgbClr val="CCFF33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 pre-determined dan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berkembang dinamis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Pertanyaan2 terbuka &amp; tertutup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 data berganda yg terbuka pd kemungkinan2 lain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 statistik &amp; analisis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tekstual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Lintas-interpretasi data-base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714612" y="1178709"/>
            <a:ext cx="500066" cy="26789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 flipH="1">
            <a:off x="5786446" y="1178709"/>
            <a:ext cx="500066" cy="26789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0" y="209550"/>
            <a:ext cx="91440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Langkah-langkah Penelitian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id-ID" sz="2700" dirty="0" smtClean="0"/>
              <a:t>(</a:t>
            </a:r>
            <a:r>
              <a:rPr lang="id-ID" sz="2700" dirty="0" smtClean="0"/>
              <a:t>Spradley, 1980)</a:t>
            </a:r>
            <a:endParaRPr lang="id-ID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1397046"/>
            <a:ext cx="1357322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Define a research problem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1497639"/>
            <a:ext cx="15001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Formulate hypothesis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397046"/>
            <a:ext cx="1500198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Make operational definition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7000892" y="1397046"/>
            <a:ext cx="15001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Design research instrument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2786065"/>
            <a:ext cx="15001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Report the Result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2786065"/>
            <a:ext cx="15001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Draw conclussions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2786065"/>
            <a:ext cx="15001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Analyze the data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7000892" y="1178709"/>
            <a:ext cx="15001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Design research instrument</a:t>
            </a:r>
            <a:endParaRPr lang="id-ID" dirty="0"/>
          </a:p>
        </p:txBody>
      </p:sp>
      <p:sp>
        <p:nvSpPr>
          <p:cNvPr id="17" name="Right Arrow 16"/>
          <p:cNvSpPr/>
          <p:nvPr/>
        </p:nvSpPr>
        <p:spPr>
          <a:xfrm>
            <a:off x="1785918" y="1607337"/>
            <a:ext cx="642942" cy="26789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4071934" y="1607337"/>
            <a:ext cx="642942" cy="26789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6357950" y="1607337"/>
            <a:ext cx="642942" cy="26789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7000892" y="2786065"/>
            <a:ext cx="1500198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Gether the data</a:t>
            </a:r>
            <a:endParaRPr lang="id-ID" dirty="0"/>
          </a:p>
        </p:txBody>
      </p:sp>
      <p:sp>
        <p:nvSpPr>
          <p:cNvPr id="21" name="Down Arrow 20"/>
          <p:cNvSpPr/>
          <p:nvPr/>
        </p:nvSpPr>
        <p:spPr>
          <a:xfrm>
            <a:off x="7572396" y="2143122"/>
            <a:ext cx="428628" cy="5893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ight Arrow 21"/>
          <p:cNvSpPr/>
          <p:nvPr/>
        </p:nvSpPr>
        <p:spPr>
          <a:xfrm flipH="1">
            <a:off x="6286512" y="2893221"/>
            <a:ext cx="642942" cy="26789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ight Arrow 22"/>
          <p:cNvSpPr/>
          <p:nvPr/>
        </p:nvSpPr>
        <p:spPr>
          <a:xfrm flipH="1">
            <a:off x="4071934" y="2893221"/>
            <a:ext cx="642942" cy="26789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ight Arrow 23"/>
          <p:cNvSpPr/>
          <p:nvPr/>
        </p:nvSpPr>
        <p:spPr>
          <a:xfrm flipH="1">
            <a:off x="1857356" y="2893221"/>
            <a:ext cx="642942" cy="26789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/>
              <a:t>Perbandingan Karakteristik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id-ID" sz="2800" b="1" dirty="0" smtClean="0"/>
              <a:t>RisetKualitatif </a:t>
            </a:r>
            <a:r>
              <a:rPr lang="id-ID" sz="2800" b="1" dirty="0" smtClean="0"/>
              <a:t>&amp; Kuantitatif</a:t>
            </a:r>
            <a:endParaRPr lang="id-ID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4722812" y="1101725"/>
            <a:ext cx="4040188" cy="481012"/>
          </a:xfrm>
          <a:solidFill>
            <a:srgbClr val="33CC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722812" y="1581150"/>
            <a:ext cx="4040188" cy="2963862"/>
          </a:xfrm>
          <a:solidFill>
            <a:srgbClr val="CCFF33"/>
          </a:solidFill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Etnographic</a:t>
            </a:r>
          </a:p>
          <a:p>
            <a:r>
              <a:rPr lang="id-ID" dirty="0" smtClean="0"/>
              <a:t>Fieldwork</a:t>
            </a:r>
          </a:p>
          <a:p>
            <a:r>
              <a:rPr lang="id-ID" dirty="0" smtClean="0"/>
              <a:t>Symbolic interaction</a:t>
            </a:r>
          </a:p>
          <a:p>
            <a:r>
              <a:rPr lang="id-ID" dirty="0" smtClean="0"/>
              <a:t>Inner perspective</a:t>
            </a:r>
          </a:p>
          <a:p>
            <a:r>
              <a:rPr lang="id-ID" dirty="0" smtClean="0"/>
              <a:t>Naturalistic</a:t>
            </a:r>
          </a:p>
          <a:p>
            <a:r>
              <a:rPr lang="id-ID" dirty="0" smtClean="0"/>
              <a:t>Descriptive</a:t>
            </a:r>
          </a:p>
          <a:p>
            <a:r>
              <a:rPr lang="id-ID" dirty="0" smtClean="0"/>
              <a:t>Participant observation</a:t>
            </a:r>
          </a:p>
          <a:p>
            <a:r>
              <a:rPr lang="id-ID" dirty="0" smtClean="0"/>
              <a:t>Case study</a:t>
            </a:r>
          </a:p>
          <a:p>
            <a:r>
              <a:rPr lang="id-ID" dirty="0" smtClean="0"/>
              <a:t>Ecological</a:t>
            </a:r>
          </a:p>
          <a:p>
            <a:endParaRPr lang="id-ID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55612" y="1123950"/>
            <a:ext cx="4041775" cy="481012"/>
          </a:xfrm>
          <a:solidFill>
            <a:srgbClr val="FF99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55612" y="1603375"/>
            <a:ext cx="4041775" cy="2963862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Experimental</a:t>
            </a:r>
          </a:p>
          <a:p>
            <a:r>
              <a:rPr lang="id-ID" dirty="0" smtClean="0"/>
              <a:t>Statistics</a:t>
            </a:r>
          </a:p>
          <a:p>
            <a:r>
              <a:rPr lang="id-ID" dirty="0" smtClean="0"/>
              <a:t>Survey research</a:t>
            </a:r>
          </a:p>
          <a:p>
            <a:r>
              <a:rPr lang="id-ID" dirty="0" smtClean="0"/>
              <a:t>Positivistic</a:t>
            </a:r>
          </a:p>
          <a:p>
            <a:r>
              <a:rPr lang="id-ID" dirty="0" smtClean="0"/>
              <a:t>Empirical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36195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/>
              <a:t>Perbandingan Karakteristik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id-ID" sz="2800" b="1" dirty="0" smtClean="0"/>
              <a:t>RisetKualitatif </a:t>
            </a:r>
            <a:r>
              <a:rPr lang="id-ID" sz="2800" b="1" dirty="0" smtClean="0"/>
              <a:t>&amp; Kuantitatif</a:t>
            </a:r>
            <a:endParaRPr lang="id-ID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4800600" y="1123950"/>
            <a:ext cx="4040188" cy="481012"/>
          </a:xfrm>
          <a:solidFill>
            <a:srgbClr val="33CC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800600" y="1603375"/>
            <a:ext cx="4040188" cy="2963862"/>
          </a:xfrm>
          <a:solidFill>
            <a:srgbClr val="CCFF33"/>
          </a:solidFill>
        </p:spPr>
        <p:txBody>
          <a:bodyPr>
            <a:normAutofit fontScale="85000" lnSpcReduction="20000"/>
          </a:bodyPr>
          <a:lstStyle/>
          <a:p>
            <a:pPr marL="346075" indent="-346075"/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alamah</a:t>
            </a:r>
            <a:r>
              <a:rPr lang="en-US" dirty="0" smtClean="0"/>
              <a:t>: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marL="346075" indent="-346075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endParaRPr lang="en-US" dirty="0" smtClean="0"/>
          </a:p>
          <a:p>
            <a:pPr marL="346075" indent="-346075"/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kuantum</a:t>
            </a:r>
            <a:r>
              <a:rPr lang="en-US" dirty="0" smtClean="0"/>
              <a:t>/</a:t>
            </a:r>
            <a:r>
              <a:rPr lang="en-US" dirty="0" err="1" smtClean="0"/>
              <a:t>jumlah</a:t>
            </a:r>
            <a:endParaRPr lang="en-US" dirty="0" smtClean="0"/>
          </a:p>
          <a:p>
            <a:pPr marL="346075" indent="-346075"/>
            <a:r>
              <a:rPr lang="en-US" dirty="0" smtClean="0"/>
              <a:t>Intangible variable</a:t>
            </a:r>
          </a:p>
          <a:p>
            <a:pPr marL="346075" indent="-346075"/>
            <a:r>
              <a:rPr lang="en-US" dirty="0" err="1" smtClean="0"/>
              <a:t>Pertanyaan</a:t>
            </a:r>
            <a:r>
              <a:rPr lang="en-US" dirty="0" smtClean="0"/>
              <a:t>: “</a:t>
            </a:r>
            <a:r>
              <a:rPr lang="en-US" dirty="0" err="1" smtClean="0"/>
              <a:t>mengapa</a:t>
            </a:r>
            <a:r>
              <a:rPr lang="en-US" dirty="0" smtClean="0"/>
              <a:t>”</a:t>
            </a:r>
          </a:p>
          <a:p>
            <a:pPr marL="346075" indent="-346075"/>
            <a:r>
              <a:rPr lang="en-US" dirty="0" err="1" smtClean="0"/>
              <a:t>Intinya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memotret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endParaRPr lang="id-ID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57200" y="1123950"/>
            <a:ext cx="4191000" cy="481012"/>
          </a:xfrm>
          <a:solidFill>
            <a:srgbClr val="FF99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57200" y="1603375"/>
            <a:ext cx="4191000" cy="2963862"/>
          </a:xfrm>
          <a:solidFill>
            <a:srgbClr val="FFC000"/>
          </a:solidFill>
        </p:spPr>
        <p:txBody>
          <a:bodyPr/>
          <a:lstStyle/>
          <a:p>
            <a:pPr marL="346075" indent="-346075"/>
            <a:r>
              <a:rPr lang="en-US" sz="1800" dirty="0" err="1" smtClean="0"/>
              <a:t>Mengkuantifikasikan</a:t>
            </a:r>
            <a:endParaRPr lang="en-US" sz="1800" dirty="0" smtClean="0"/>
          </a:p>
          <a:p>
            <a:pPr marL="346075" indent="-346075"/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perhitungan</a:t>
            </a:r>
            <a:endParaRPr lang="en-US" sz="1800" dirty="0" smtClean="0"/>
          </a:p>
          <a:p>
            <a:pPr marL="346075" indent="-346075"/>
            <a:r>
              <a:rPr lang="en-US" sz="1800" dirty="0" err="1" smtClean="0"/>
              <a:t>Pengamatan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endParaRPr lang="en-US" sz="1800" dirty="0" smtClean="0"/>
          </a:p>
          <a:p>
            <a:pPr marL="346075" indent="-346075"/>
            <a:r>
              <a:rPr lang="en-US" sz="1800" dirty="0" err="1" smtClean="0"/>
              <a:t>Perhitungan</a:t>
            </a:r>
            <a:r>
              <a:rPr lang="en-US" sz="1800" dirty="0" smtClean="0"/>
              <a:t>,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kuantitas</a:t>
            </a:r>
            <a:endParaRPr lang="en-US" sz="1800" dirty="0" smtClean="0"/>
          </a:p>
          <a:p>
            <a:pPr marL="346075" indent="-346075"/>
            <a:r>
              <a:rPr lang="en-US" sz="1800" dirty="0" smtClean="0"/>
              <a:t>Tangible variable</a:t>
            </a:r>
          </a:p>
          <a:p>
            <a:pPr marL="346075" indent="-346075"/>
            <a:r>
              <a:rPr lang="en-US" sz="1800" dirty="0" err="1" smtClean="0"/>
              <a:t>Pertanyaan</a:t>
            </a:r>
            <a:r>
              <a:rPr lang="en-US" sz="1800" dirty="0" smtClean="0"/>
              <a:t>: </a:t>
            </a:r>
            <a:r>
              <a:rPr lang="en-US" sz="1800" dirty="0" err="1" smtClean="0"/>
              <a:t>Seberapa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”, </a:t>
            </a:r>
            <a:r>
              <a:rPr lang="en-US" sz="1800" dirty="0" err="1" smtClean="0"/>
              <a:t>seberapa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kuat</a:t>
            </a:r>
            <a:r>
              <a:rPr lang="en-US" sz="1800" dirty="0" smtClean="0"/>
              <a:t>, </a:t>
            </a:r>
            <a:r>
              <a:rPr lang="en-US" sz="1800" dirty="0" err="1" smtClean="0"/>
              <a:t>dsb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diukur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438150"/>
            <a:ext cx="9144000" cy="536575"/>
          </a:xfrm>
          <a:noFill/>
        </p:spPr>
        <p:txBody>
          <a:bodyPr/>
          <a:lstStyle/>
          <a:p>
            <a:pPr algn="ctr"/>
            <a:r>
              <a:rPr lang="id-ID" sz="3200" b="1" dirty="0" smtClean="0"/>
              <a:t>Konsep </a:t>
            </a:r>
            <a:endParaRPr lang="id-ID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0" y="1123950"/>
            <a:ext cx="4267200" cy="481012"/>
          </a:xfrm>
          <a:solidFill>
            <a:srgbClr val="33CC33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QUALITATIVE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0" y="1603374"/>
            <a:ext cx="4267200" cy="3151187"/>
          </a:xfrm>
          <a:solidFill>
            <a:srgbClr val="CCFF33"/>
          </a:solidFill>
        </p:spPr>
        <p:txBody>
          <a:bodyPr/>
          <a:lstStyle/>
          <a:p>
            <a:r>
              <a:rPr lang="id-ID" sz="2000" dirty="0" smtClean="0"/>
              <a:t>Meaning</a:t>
            </a:r>
          </a:p>
          <a:p>
            <a:r>
              <a:rPr lang="id-ID" sz="2000" dirty="0" smtClean="0"/>
              <a:t>Common-sense understanding</a:t>
            </a:r>
          </a:p>
          <a:p>
            <a:r>
              <a:rPr lang="id-ID" sz="2000" dirty="0" smtClean="0"/>
              <a:t>Definition of situation</a:t>
            </a:r>
          </a:p>
          <a:p>
            <a:r>
              <a:rPr lang="id-ID" sz="2000" dirty="0" smtClean="0"/>
              <a:t>Bracketing</a:t>
            </a:r>
          </a:p>
          <a:p>
            <a:r>
              <a:rPr lang="id-ID" sz="2000" dirty="0" smtClean="0"/>
              <a:t>Understanding</a:t>
            </a:r>
          </a:p>
          <a:p>
            <a:r>
              <a:rPr lang="id-ID" sz="2000" dirty="0" smtClean="0"/>
              <a:t>Social Construction</a:t>
            </a:r>
          </a:p>
          <a:p>
            <a:r>
              <a:rPr lang="id-ID" sz="2000" dirty="0" smtClean="0"/>
              <a:t>Grounded theory</a:t>
            </a:r>
          </a:p>
          <a:p>
            <a:r>
              <a:rPr lang="id-ID" sz="2000" dirty="0" smtClean="0"/>
              <a:t>Social Context</a:t>
            </a:r>
          </a:p>
          <a:p>
            <a:endParaRPr lang="id-ID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81000" y="1123950"/>
            <a:ext cx="4117975" cy="481012"/>
          </a:xfrm>
          <a:solidFill>
            <a:srgbClr val="FF9900"/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QUANTITATIVE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381000" y="1603374"/>
            <a:ext cx="4117975" cy="3151187"/>
          </a:xfrm>
          <a:solidFill>
            <a:srgbClr val="FFC000"/>
          </a:solidFill>
        </p:spPr>
        <p:txBody>
          <a:bodyPr/>
          <a:lstStyle/>
          <a:p>
            <a:r>
              <a:rPr lang="id-ID" sz="2000" dirty="0" smtClean="0"/>
              <a:t>Variable</a:t>
            </a:r>
          </a:p>
          <a:p>
            <a:r>
              <a:rPr lang="id-ID" sz="2000" dirty="0" smtClean="0"/>
              <a:t>Operasionaisasi</a:t>
            </a:r>
          </a:p>
          <a:p>
            <a:r>
              <a:rPr lang="id-ID" sz="2000" dirty="0" smtClean="0"/>
              <a:t>Reliabilitas</a:t>
            </a:r>
          </a:p>
          <a:p>
            <a:r>
              <a:rPr lang="id-ID" sz="2000" dirty="0" smtClean="0"/>
              <a:t>Hipotesis</a:t>
            </a:r>
          </a:p>
          <a:p>
            <a:r>
              <a:rPr lang="id-ID" sz="2000" dirty="0" smtClean="0"/>
              <a:t>Validitas</a:t>
            </a:r>
          </a:p>
          <a:p>
            <a:r>
              <a:rPr lang="id-ID" sz="2000" dirty="0" smtClean="0"/>
              <a:t>Signifikan secara statistik</a:t>
            </a:r>
          </a:p>
          <a:p>
            <a:r>
              <a:rPr lang="id-ID" sz="2000" dirty="0" smtClean="0"/>
              <a:t>Replikasi</a:t>
            </a:r>
          </a:p>
          <a:p>
            <a:r>
              <a:rPr lang="id-ID" sz="2000" dirty="0" smtClean="0"/>
              <a:t>Prediksi</a:t>
            </a:r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603</Words>
  <PresentationFormat>On-screen Show (16:9)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Nixie One</vt:lpstr>
      <vt:lpstr>Wingdings</vt:lpstr>
      <vt:lpstr>Varela Round</vt:lpstr>
      <vt:lpstr>Puck template</vt:lpstr>
      <vt:lpstr>PENELITIAN KUANTITATIF &amp; KUALITATIF</vt:lpstr>
      <vt:lpstr>Apa itu Penelitian? (Marshall&amp; Rossman, 1989)</vt:lpstr>
      <vt:lpstr>ALUR PENELITIAN</vt:lpstr>
      <vt:lpstr>Kapan Pendekatan Kualitatif dan Kuantitatif (survey) tepat digunakan (Hudelson, 1994: 7-8)</vt:lpstr>
      <vt:lpstr>Metode Kuantitatif, Kualitatif, Campuran  (John W. Cresswell, Research Design, 2010)</vt:lpstr>
      <vt:lpstr>Langkah-langkah Penelitian  (Spradley, 1980)</vt:lpstr>
      <vt:lpstr>Perbandingan Karakteristik  RisetKualitatif &amp; Kuantitatif</vt:lpstr>
      <vt:lpstr>Perbandingan Karakteristik  RisetKualitatif &amp; Kuantitatif</vt:lpstr>
      <vt:lpstr>Konsep </vt:lpstr>
      <vt:lpstr>Design</vt:lpstr>
      <vt:lpstr>Pengumpulan Data</vt:lpstr>
      <vt:lpstr>Saran untuk memilih sebuah studi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KUANTITATIF &amp; KUALITATIF</dc:title>
  <dc:creator>user</dc:creator>
  <cp:lastModifiedBy>user</cp:lastModifiedBy>
  <cp:revision>3</cp:revision>
  <dcterms:modified xsi:type="dcterms:W3CDTF">2016-03-12T10:41:58Z</dcterms:modified>
</cp:coreProperties>
</file>