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4" r:id="rId3"/>
    <p:sldId id="302" r:id="rId4"/>
    <p:sldId id="322" r:id="rId5"/>
    <p:sldId id="323" r:id="rId6"/>
    <p:sldId id="32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5" r:id="rId15"/>
  </p:sldIdLst>
  <p:sldSz cx="9906000" cy="6858000" type="A4"/>
  <p:notesSz cx="6854825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Analisis Data Penelitian Kualitatif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bshofari@yahoo.com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0416D6-26F0-4945-805C-25117C3A0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Analisis Data Penelitian Kualitatif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5338" y="728663"/>
            <a:ext cx="52641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bshofari@yahoo.com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6CE728-FEB5-4715-BB13-B0060C563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Analisis Data Penelitian Kualitatif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bshofari@yahoo.com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DA2E6-98A8-4329-9D7F-E85B9D88636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Analisis Data Penelitian Kualitatif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bshofari@yahoo.com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98EB9-CD34-419E-9218-4599141D86D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96925" y="738188"/>
            <a:ext cx="5260975" cy="3643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2471" y="738662"/>
            <a:ext cx="4569883" cy="36427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483" y="4614109"/>
            <a:ext cx="5483860" cy="43712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906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615113" y="0"/>
            <a:ext cx="3290887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64819" y="3337560"/>
            <a:ext cx="7020052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69138" y="1544812"/>
            <a:ext cx="7020052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EBDB-BA15-4B16-B6A9-092E533C2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5ABA2-EA2F-4EC4-B6BE-48F74C354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26296-116F-42D8-BD36-72FBD403D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C570F-611D-47F6-896B-6F4F114CA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A98B7-C694-40D5-A743-9F4C96D6E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906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615113" y="0"/>
            <a:ext cx="3290887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3583838"/>
            <a:ext cx="718185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2485800"/>
            <a:ext cx="718185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A650-A216-4D88-9064-A4820942D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9624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1"/>
            <a:ext cx="39624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0C70B-7D66-46B5-9D5F-A636686C0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5486400"/>
            <a:ext cx="4376870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5486400"/>
            <a:ext cx="4378590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1516912"/>
            <a:ext cx="4376870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516912"/>
            <a:ext cx="4378590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8C604-D04C-4BD7-A729-409B71F1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320"/>
            <a:ext cx="8093202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CB83-4F93-43BC-BA6C-5D7A7C21D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68BD-4EDE-45F1-8F57-83472ECC2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85528"/>
            <a:ext cx="34671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214424"/>
            <a:ext cx="29718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767715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6025" y="6421438"/>
            <a:ext cx="825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F3EB-E84B-48B8-8351-BF175B338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793" y="1705709"/>
            <a:ext cx="3308357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4430" y="1019907"/>
            <a:ext cx="44577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795" y="2998765"/>
            <a:ext cx="3308355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118DD-21BF-4C30-92DF-DF099009D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906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19812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08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0899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421438"/>
            <a:ext cx="23114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384550" y="6421438"/>
            <a:ext cx="31369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832850" y="6421438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DBB6AA4-80F4-4DB9-8997-622B9D59D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16" r:id="rId2"/>
    <p:sldLayoutId id="2147483723" r:id="rId3"/>
    <p:sldLayoutId id="2147483717" r:id="rId4"/>
    <p:sldLayoutId id="2147483724" r:id="rId5"/>
    <p:sldLayoutId id="2147483718" r:id="rId6"/>
    <p:sldLayoutId id="2147483719" r:id="rId7"/>
    <p:sldLayoutId id="2147483725" r:id="rId8"/>
    <p:sldLayoutId id="2147483726" r:id="rId9"/>
    <p:sldLayoutId id="2147483720" r:id="rId10"/>
    <p:sldLayoutId id="2147483721" r:id="rId11"/>
    <p:sldLayoutId id="214748372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819400"/>
            <a:ext cx="8420100" cy="184785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sz="6000" err="1" smtClean="0"/>
              <a:t>Penelitian</a:t>
            </a:r>
            <a:r>
              <a:rPr sz="6000" smtClean="0"/>
              <a:t> </a:t>
            </a:r>
            <a:r>
              <a:rPr lang="id-ID" sz="6000" dirty="0" smtClean="0"/>
              <a:t/>
            </a:r>
            <a:br>
              <a:rPr lang="id-ID" sz="6000" dirty="0" smtClean="0"/>
            </a:br>
            <a:r>
              <a:rPr lang="id-ID" sz="6000" dirty="0" smtClean="0"/>
              <a:t>kuantitatif vs </a:t>
            </a:r>
            <a:r>
              <a:rPr sz="6000" smtClean="0"/>
              <a:t>Kualitatif</a:t>
            </a: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>				</a:t>
            </a:r>
            <a:r>
              <a:rPr cap="none" err="1" smtClean="0"/>
              <a:t>Eni</a:t>
            </a:r>
            <a:r>
              <a:rPr cap="none" smtClean="0"/>
              <a:t> </a:t>
            </a:r>
            <a:r>
              <a:rPr cap="none" err="1" smtClean="0"/>
              <a:t>Mahawati</a:t>
            </a:r>
            <a:r>
              <a:rPr cap="none" smtClean="0"/>
              <a:t>, </a:t>
            </a:r>
            <a:r>
              <a:rPr cap="none" err="1" smtClean="0"/>
              <a:t>M.Kes</a:t>
            </a:r>
            <a:endParaRPr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953000"/>
            <a:ext cx="6934200" cy="68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89E03-27DE-48D6-A074-00412E3CC39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495300" y="2971800"/>
            <a:ext cx="2311400" cy="10668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Arial Rounded MT Bold" pitchFamily="34" charset="0"/>
              </a:rPr>
              <a:t>Instrumen </a:t>
            </a:r>
          </a:p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Arial Rounded MT Bold" pitchFamily="34" charset="0"/>
              </a:rPr>
              <a:t>penelitian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787900" y="1066800"/>
            <a:ext cx="4457700" cy="13716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Test, angket, wawancara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Instrumen yang telah standar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622800" y="4648200"/>
            <a:ext cx="4622800" cy="12192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kualitatif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Peneliti sebagai instrumen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catatan, rekaman, kamera,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 handycam, dll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3797300" y="1752600"/>
            <a:ext cx="1720" cy="35814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2806700" y="3505200"/>
            <a:ext cx="9906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3797300" y="1752600"/>
            <a:ext cx="9906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3797300" y="5334000"/>
            <a:ext cx="8255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12750" y="2895600"/>
            <a:ext cx="2476500" cy="10668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FFFFFF"/>
                </a:solidFill>
                <a:latin typeface="Arial Rounded MT Bold" pitchFamily="34" charset="0"/>
              </a:rPr>
              <a:t>DATA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044950" y="990600"/>
            <a:ext cx="5200650" cy="13716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Hasil pengukuran variabel yang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dioperasionalkan dengan menggunakan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instrumen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962400" y="4495800"/>
            <a:ext cx="5365750" cy="13716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kualitatif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Deskriptif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Dokumen pribadi, catatan lapangan,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	ucapan dan tindakan responden,, dll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180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3384550" y="1524000"/>
            <a:ext cx="1720" cy="38100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384550" y="1524000"/>
            <a:ext cx="6604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889250" y="3505200"/>
            <a:ext cx="4953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3384550" y="5334000"/>
            <a:ext cx="5778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30200" y="2819400"/>
            <a:ext cx="2393950" cy="10668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Arial Rounded MT Bold" pitchFamily="34" charset="0"/>
              </a:rPr>
              <a:t>Sampel/</a:t>
            </a:r>
          </a:p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Arial Rounded MT Bold" pitchFamily="34" charset="0"/>
              </a:rPr>
              <a:t>Sumber Data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787900" y="1143000"/>
            <a:ext cx="4705350" cy="14478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Besar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Representatif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Sedapat mungkin random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Ditentukan sejak awal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705350" y="4343400"/>
            <a:ext cx="4787900" cy="15240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kualitatif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Kecil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Tidak representatif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Purposive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Berkembang selama proses penelitian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467100" y="1828800"/>
            <a:ext cx="1720" cy="32766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3467100" y="1828800"/>
            <a:ext cx="13208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2724150" y="3429000"/>
            <a:ext cx="7429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3467100" y="5105400"/>
            <a:ext cx="12382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12750" y="2895600"/>
            <a:ext cx="2311400" cy="9906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Arial Rounded MT Bold" pitchFamily="34" charset="0"/>
              </a:rPr>
              <a:t>Analisis</a:t>
            </a: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457700" y="1219200"/>
            <a:ext cx="4705350" cy="13716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Setelah selesai pengumpulan data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Deduktif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Menggunakan statistik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375150" y="4419600"/>
            <a:ext cx="4787900" cy="14478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kualitatif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Terus menerus sejak awal sampai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 akhir penelitian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Induktif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Mencari pola, model, tema, teori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3384550" y="1752600"/>
            <a:ext cx="1720" cy="34290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724150" y="3429000"/>
            <a:ext cx="6604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3384550" y="1752600"/>
            <a:ext cx="10731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3384550" y="5181600"/>
            <a:ext cx="9906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868BD-4EDE-45F1-8F57-83472ECC25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8000" b="1" i="1" cap="all" dirty="0" smtClean="0">
                <a:latin typeface="+mj-lt"/>
              </a:rPr>
              <a:t>terimakasih</a:t>
            </a:r>
            <a:endParaRPr lang="id-ID" sz="8000" b="1" i="1" cap="all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Tujuh perbedaan esensial</a:t>
            </a:r>
          </a:p>
        </p:txBody>
      </p:sp>
      <p:graphicFrame>
        <p:nvGraphicFramePr>
          <p:cNvPr id="47135" name="Group 31"/>
          <p:cNvGraphicFramePr>
            <a:graphicFrameLocks noGrp="1"/>
          </p:cNvGraphicFramePr>
          <p:nvPr>
            <p:ph type="tbl" idx="1"/>
          </p:nvPr>
        </p:nvGraphicFramePr>
        <p:xfrm>
          <a:off x="228600" y="1295400"/>
          <a:ext cx="9258300" cy="5354638"/>
        </p:xfrm>
        <a:graphic>
          <a:graphicData uri="http://schemas.openxmlformats.org/drawingml/2006/table">
            <a:tbl>
              <a:tblPr/>
              <a:tblGrid>
                <a:gridCol w="4457700"/>
                <a:gridCol w="48006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kuantitatif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</a:t>
                      </a:r>
                      <a:r>
                        <a:rPr kumimoji="0" 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kualitatif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Interaksi dg subyek tak harus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Keharusan ada interaksi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Kenyataan bersifat tunggal, pasti dan fragmentasi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Sesuatu yg kompleks, diskontruksi dan holistik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liti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dengan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subyek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bebas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 hubungtan interaktif dan tak terpisahkan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hub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peubah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secara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searah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kau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peubah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Hubungan antar peubah bersifat interaktif dan resiprokal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“Bebas nilai”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Suatu  proses yang “syarat nilai”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Validitas dan reliabiltas  instrument dituntut dg pengujian sebelumnya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Validitas dan reliabilitas diperoleh selama proses pengumpulan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5D3B7-C50E-41DB-B4A6-458D8AD233D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8917120" cy="1141412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FFCC00"/>
                </a:solidFill>
              </a:rPr>
              <a:t>Perbedaan dgn metoda kuantitatif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5668963"/>
          </a:xfrm>
          <a:ln/>
        </p:spPr>
        <p:txBody>
          <a:bodyPr lIns="90000" tIns="46800" rIns="90000" bIns="46800"/>
          <a:lstStyle/>
          <a:p>
            <a:pPr>
              <a:lnSpc>
                <a:spcPct val="91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err="1">
                <a:solidFill>
                  <a:srgbClr val="00C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Paradigma</a:t>
            </a:r>
            <a:r>
              <a:rPr lang="en-GB" sz="3600" dirty="0">
                <a:solidFill>
                  <a:srgbClr val="00C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GB" sz="3600" dirty="0" err="1">
                <a:solidFill>
                  <a:srgbClr val="00C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dasar</a:t>
            </a:r>
            <a:r>
              <a:rPr lang="en-GB" sz="3600" dirty="0">
                <a:solidFill>
                  <a:srgbClr val="00C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 </a:t>
            </a:r>
          </a:p>
          <a:p>
            <a:pPr lvl="1">
              <a:lnSpc>
                <a:spcPct val="91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Metoda</a:t>
            </a:r>
            <a:r>
              <a:rPr lang="en-GB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GB" sz="32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kuantitatif</a:t>
            </a:r>
            <a:r>
              <a:rPr lang="en-GB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:</a:t>
            </a:r>
            <a:r>
              <a:rPr lang="en-GB" sz="3200" dirty="0">
                <a:cs typeface="Times New Roman" pitchFamily="18" charset="0"/>
              </a:rPr>
              <a:t> </a:t>
            </a:r>
            <a:r>
              <a:rPr lang="en-GB" sz="3200" dirty="0" err="1">
                <a:cs typeface="Times New Roman" pitchFamily="18" charset="0"/>
              </a:rPr>
              <a:t>paradigma</a:t>
            </a:r>
            <a:r>
              <a:rPr lang="en-GB" sz="3200" dirty="0">
                <a:cs typeface="Times New Roman" pitchFamily="18" charset="0"/>
              </a:rPr>
              <a:t> </a:t>
            </a:r>
            <a:r>
              <a:rPr lang="en-GB" sz="3200" i="1" dirty="0">
                <a:cs typeface="Times New Roman" pitchFamily="18" charset="0"/>
              </a:rPr>
              <a:t>positivism</a:t>
            </a:r>
            <a:r>
              <a:rPr lang="en-GB" sz="3200" dirty="0">
                <a:cs typeface="Times New Roman" pitchFamily="18" charset="0"/>
              </a:rPr>
              <a:t> (</a:t>
            </a:r>
            <a:r>
              <a:rPr lang="en-GB" sz="3200" dirty="0" err="1">
                <a:cs typeface="Times New Roman" pitchFamily="18" charset="0"/>
              </a:rPr>
              <a:t>fakta-fakta</a:t>
            </a:r>
            <a:r>
              <a:rPr lang="en-GB" sz="3200" dirty="0">
                <a:cs typeface="Times New Roman" pitchFamily="18" charset="0"/>
              </a:rPr>
              <a:t> “</a:t>
            </a:r>
            <a:r>
              <a:rPr lang="en-GB" sz="3200" dirty="0" err="1">
                <a:cs typeface="Times New Roman" pitchFamily="18" charset="0"/>
              </a:rPr>
              <a:t>benar</a:t>
            </a:r>
            <a:r>
              <a:rPr lang="en-GB" sz="3200" dirty="0">
                <a:cs typeface="Times New Roman" pitchFamily="18" charset="0"/>
              </a:rPr>
              <a:t>” </a:t>
            </a:r>
            <a:r>
              <a:rPr lang="en-GB" sz="3200" dirty="0" err="1">
                <a:cs typeface="Times New Roman" pitchFamily="18" charset="0"/>
              </a:rPr>
              <a:t>dan</a:t>
            </a:r>
            <a:r>
              <a:rPr lang="en-GB" sz="3200" dirty="0">
                <a:cs typeface="Times New Roman" pitchFamily="18" charset="0"/>
              </a:rPr>
              <a:t> </a:t>
            </a:r>
            <a:r>
              <a:rPr lang="en-GB" sz="3200" dirty="0" err="1">
                <a:cs typeface="Times New Roman" pitchFamily="18" charset="0"/>
              </a:rPr>
              <a:t>dapat</a:t>
            </a:r>
            <a:r>
              <a:rPr lang="en-GB" sz="3200" dirty="0">
                <a:cs typeface="Times New Roman" pitchFamily="18" charset="0"/>
              </a:rPr>
              <a:t> </a:t>
            </a:r>
            <a:r>
              <a:rPr lang="en-GB" sz="3200" dirty="0" err="1">
                <a:cs typeface="Times New Roman" pitchFamily="18" charset="0"/>
              </a:rPr>
              <a:t>diukur</a:t>
            </a:r>
            <a:r>
              <a:rPr lang="en-GB" sz="3200" dirty="0">
                <a:cs typeface="Times New Roman" pitchFamily="18" charset="0"/>
              </a:rPr>
              <a:t>)</a:t>
            </a:r>
            <a:r>
              <a:rPr lang="ar-SA" sz="3200" dirty="0">
                <a:cs typeface="Times New Roman" pitchFamily="18" charset="0"/>
              </a:rPr>
              <a:t>‏</a:t>
            </a:r>
            <a:endParaRPr lang="en-GB" sz="3200" dirty="0">
              <a:cs typeface="Times New Roman" pitchFamily="18" charset="0"/>
            </a:endParaRPr>
          </a:p>
          <a:p>
            <a:pPr lvl="1">
              <a:lnSpc>
                <a:spcPct val="91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Metoda</a:t>
            </a:r>
            <a:r>
              <a:rPr lang="en-GB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kualitatif</a:t>
            </a:r>
            <a:r>
              <a:rPr lang="en-GB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</a:t>
            </a:r>
            <a:r>
              <a:rPr lang="en-GB" sz="3200" dirty="0"/>
              <a:t> </a:t>
            </a:r>
            <a:r>
              <a:rPr lang="en-GB" sz="3200" dirty="0" err="1"/>
              <a:t>paradigma</a:t>
            </a:r>
            <a:r>
              <a:rPr lang="en-GB" sz="3200" dirty="0"/>
              <a:t> </a:t>
            </a:r>
            <a:r>
              <a:rPr lang="en-GB" sz="3200" i="1" dirty="0" err="1"/>
              <a:t>interpretivism</a:t>
            </a:r>
            <a:r>
              <a:rPr lang="en-GB" sz="3200" i="1" dirty="0"/>
              <a:t> </a:t>
            </a:r>
            <a:r>
              <a:rPr lang="en-GB" sz="3200" dirty="0"/>
              <a:t>(</a:t>
            </a:r>
            <a:r>
              <a:rPr lang="en-GB" sz="3200" i="1" dirty="0"/>
              <a:t>socially constructed</a:t>
            </a:r>
            <a:r>
              <a:rPr lang="en-GB" sz="3200" dirty="0"/>
              <a:t>, </a:t>
            </a:r>
            <a:r>
              <a:rPr lang="en-GB" sz="3200" dirty="0" err="1"/>
              <a:t>kompleks</a:t>
            </a:r>
            <a:r>
              <a:rPr lang="en-GB" sz="3200" dirty="0"/>
              <a:t>, </a:t>
            </a:r>
            <a:r>
              <a:rPr lang="en-GB" sz="3200" dirty="0" err="1"/>
              <a:t>dan</a:t>
            </a:r>
            <a:r>
              <a:rPr lang="en-GB" sz="3200" dirty="0"/>
              <a:t> </a:t>
            </a:r>
            <a:r>
              <a:rPr lang="en-GB" sz="3200" dirty="0" err="1"/>
              <a:t>selalu</a:t>
            </a:r>
            <a:r>
              <a:rPr lang="en-GB" sz="3200" dirty="0"/>
              <a:t> </a:t>
            </a:r>
            <a:r>
              <a:rPr lang="en-GB" sz="3200" dirty="0" err="1"/>
              <a:t>berubah</a:t>
            </a:r>
            <a:r>
              <a:rPr lang="en-GB" sz="3200" dirty="0"/>
              <a:t>)</a:t>
            </a:r>
            <a:r>
              <a:rPr lang="ar-SA" sz="3200" dirty="0"/>
              <a:t>‏</a:t>
            </a:r>
            <a:endParaRPr lang="en-GB" sz="3200" dirty="0"/>
          </a:p>
          <a:p>
            <a:pPr lvl="1">
              <a:lnSpc>
                <a:spcPct val="91000"/>
              </a:lnSpc>
              <a:spcBef>
                <a:spcPts val="8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C6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91000"/>
              </a:lnSpc>
              <a:spcBef>
                <a:spcPts val="8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/>
          </a:p>
          <a:p>
            <a:pPr lvl="1">
              <a:lnSpc>
                <a:spcPct val="91000"/>
              </a:lnSpc>
              <a:spcBef>
                <a:spcPts val="8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8420100" cy="914400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300">
                <a:solidFill>
                  <a:srgbClr val="E5E5FF"/>
                </a:solidFill>
              </a:rPr>
              <a:t>METODE KUANTITATIF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7650" y="1828800"/>
            <a:ext cx="9410700" cy="3048000"/>
          </a:xfrm>
          <a:ln/>
        </p:spPr>
        <p:txBody>
          <a:bodyPr lIns="90000" tIns="46800" rIns="90000" bIns="46800"/>
          <a:lstStyle/>
          <a:p>
            <a:pPr algn="just">
              <a:lnSpc>
                <a:spcPct val="8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latin typeface="Arial Rounded MT Bold" pitchFamily="34" charset="0"/>
              </a:rPr>
              <a:t>Kapan penelitian dianggap selesai</a:t>
            </a:r>
          </a:p>
          <a:p>
            <a:pPr algn="just">
              <a:lnSpc>
                <a:spcPct val="80000"/>
              </a:lnSpc>
              <a:spcBef>
                <a:spcPts val="700"/>
              </a:spcBef>
              <a:buSzPct val="70000"/>
              <a:buFont typeface="Arial Rounded MT Bold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latin typeface="Arial Rounded MT Bold" pitchFamily="34" charset="0"/>
              </a:rPr>
              <a:t>Setelah semua data yang direncanakan dapat terkumpul</a:t>
            </a:r>
          </a:p>
          <a:p>
            <a:pPr algn="just">
              <a:lnSpc>
                <a:spcPct val="80000"/>
              </a:lnSpc>
              <a:spcBef>
                <a:spcPts val="700"/>
              </a:spcBef>
              <a:buSzPct val="70000"/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latin typeface="Arial Rounded MT Bold" pitchFamily="34" charset="0"/>
            </a:endParaRPr>
          </a:p>
          <a:p>
            <a:pPr algn="just">
              <a:lnSpc>
                <a:spcPct val="80000"/>
              </a:lnSpc>
              <a:spcBef>
                <a:spcPts val="700"/>
              </a:spcBef>
              <a:buSzPct val="70000"/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latin typeface="Arial Rounded MT Bold" pitchFamily="34" charset="0"/>
              </a:rPr>
              <a:t>Kepercayaan terhadap hasil penelitian</a:t>
            </a:r>
          </a:p>
          <a:p>
            <a:pPr algn="just">
              <a:lnSpc>
                <a:spcPct val="80000"/>
              </a:lnSpc>
              <a:spcBef>
                <a:spcPts val="700"/>
              </a:spcBef>
              <a:buSzPct val="70000"/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latin typeface="Arial Rounded MT Bold" pitchFamily="34" charset="0"/>
              </a:rPr>
              <a:t>- Pengujian validitas dan realiabilitas instrumen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87339"/>
            <a:ext cx="8917120" cy="942975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/>
              <a:t>METODE KUALITATIF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ln/>
        </p:spPr>
        <p:txBody>
          <a:bodyPr lIns="90000" tIns="46800" rIns="90000" bIns="46800"/>
          <a:lstStyle/>
          <a:p>
            <a:pPr algn="just">
              <a:buSzPct val="7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pitchFamily="66" charset="0"/>
              </a:rPr>
              <a:t>Kapan penelitian dianggap selesai</a:t>
            </a:r>
          </a:p>
          <a:p>
            <a:pPr algn="just">
              <a:buSzPct val="70000"/>
              <a:buFont typeface="Comic Sans MS" pitchFamily="66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pitchFamily="66" charset="0"/>
              </a:rPr>
              <a:t>Setelah tidak ada yang dianggap baru/jenuh</a:t>
            </a:r>
          </a:p>
          <a:p>
            <a:pPr algn="just">
              <a:buSzPct val="70000"/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>
              <a:latin typeface="Comic Sans MS" pitchFamily="66" charset="0"/>
            </a:endParaRPr>
          </a:p>
          <a:p>
            <a:pPr algn="just">
              <a:buSzPct val="70000"/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pitchFamily="66" charset="0"/>
              </a:rPr>
              <a:t>Kepercayaan terhadap hasil penelitian</a:t>
            </a:r>
          </a:p>
          <a:p>
            <a:pPr algn="just">
              <a:buSzPct val="70000"/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pitchFamily="66" charset="0"/>
              </a:rPr>
              <a:t>- Pengujian kredibilitas, depenabilitas, proses dan hasil penelitian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87339"/>
            <a:ext cx="8917120" cy="942975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PROSES PENELITIAN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ln/>
        </p:spPr>
        <p:txBody>
          <a:bodyPr lIns="90000" tIns="46800" rIns="90000" bIns="4680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Arial Rounded MT Bold" pitchFamily="34" charset="0"/>
              </a:rPr>
              <a:t>Metode kuantitatif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Arial Rounded MT Bold" pitchFamily="34" charset="0"/>
              </a:rPr>
              <a:t>Bersifat linear</a:t>
            </a:r>
          </a:p>
          <a:p>
            <a:pPr>
              <a:buSzPct val="7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Arial Rounded MT Bold" pitchFamily="34" charset="0"/>
              </a:rPr>
              <a:t>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Arial Rounded MT Bold" pitchFamily="34" charset="0"/>
              </a:rPr>
              <a:t>Metode kualitatif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Arial Rounded MT Bold" pitchFamily="34" charset="0"/>
              </a:rPr>
              <a:t>Bersifat sirkuler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12750" y="280989"/>
            <a:ext cx="89154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1" hangingPunct="1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KARAKTERISTIK METODE KUANTITATIF DAN KUALITATIF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908050" y="3124200"/>
            <a:ext cx="2063750" cy="10668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Arial Rounded MT Bold" pitchFamily="34" charset="0"/>
              </a:rPr>
              <a:t>DESAIN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035550" y="1981200"/>
            <a:ext cx="3797300" cy="16002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spesifik, jelas, rinci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Mantap sejak awal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Menjadi pegangan langkah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demi langkah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180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035550" y="4572000"/>
            <a:ext cx="3632200" cy="15240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kualitatif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Umum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Fleksibel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Berkembang dan muncul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dalam prose penelitian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971800" y="3657600"/>
            <a:ext cx="6604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3632200" y="2743200"/>
            <a:ext cx="1720" cy="26670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632200" y="2743200"/>
            <a:ext cx="14033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632200" y="5410200"/>
            <a:ext cx="14033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12750" y="3048000"/>
            <a:ext cx="2146300" cy="8382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TUJUAN</a:t>
            </a: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292600" y="838200"/>
            <a:ext cx="5200650" cy="16764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Menunjukkan hubungan antar variabel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Menguji teori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Mencari generalisasi yang mempunyai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 nilai prediktif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292600" y="4572000"/>
            <a:ext cx="5200650" cy="16764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kualitatif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Menemukan pola hubungan yang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 bersifat interaktif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Menggambarkan realitas yg kompleks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Memperoleh pemahaman makna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Menemukan teori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136900" y="1676400"/>
            <a:ext cx="1720" cy="37338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2559050" y="3429000"/>
            <a:ext cx="5778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3136900" y="5410200"/>
            <a:ext cx="14033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136900" y="1676400"/>
            <a:ext cx="14033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12750" y="2743200"/>
            <a:ext cx="2559050" cy="12192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Arial Rounded MT Bol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TEKNIK PENELITIAN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4953000" y="838200"/>
            <a:ext cx="4044950" cy="16764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kuantitatif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Eksperimen, survey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Kuisioner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Observasi dan wawancara 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      terstruktur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180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953000" y="4114800"/>
            <a:ext cx="3962400" cy="1447800"/>
          </a:xfrm>
          <a:prstGeom prst="rect">
            <a:avLst/>
          </a:prstGeom>
          <a:solidFill>
            <a:srgbClr val="0099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1313" indent="-341313">
              <a:lnSpc>
                <a:spcPct val="100000"/>
              </a:lnSpc>
              <a:buFont typeface="Arial Rounded MT Bold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Metode kualitatif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Participant observation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In depth interview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Dokumentasi</a:t>
            </a:r>
          </a:p>
          <a:p>
            <a:pPr marL="341313" indent="-341313">
              <a:lnSpc>
                <a:spcPct val="100000"/>
              </a:lnSpc>
              <a:buFont typeface="Arial Rounded MT Bold" pitchFamily="34" charset="0"/>
              <a:buAutoNum type="alphaLcPeriod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>
                <a:solidFill>
                  <a:srgbClr val="FFFFFF"/>
                </a:solidFill>
                <a:latin typeface="Arial Rounded MT Bold" pitchFamily="34" charset="0"/>
              </a:rPr>
              <a:t>Triangulasi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714750" y="1600200"/>
            <a:ext cx="1720" cy="32004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714750" y="1600200"/>
            <a:ext cx="12382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3714750" y="4800600"/>
            <a:ext cx="12382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971800" y="3352800"/>
            <a:ext cx="74295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4269</TotalTime>
  <Words>395</Words>
  <Application>Microsoft Office PowerPoint</Application>
  <PresentationFormat>A4 Paper (210x297 mm)</PresentationFormat>
  <Paragraphs>125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Penelitian  kuantitatif vs Kualitatif      Eni Mahawati, M.Kes</vt:lpstr>
      <vt:lpstr>Tujuh perbedaan esensial</vt:lpstr>
      <vt:lpstr>Perbedaan dgn metoda kuantitatif</vt:lpstr>
      <vt:lpstr>METODE KUANTITATIF</vt:lpstr>
      <vt:lpstr>METODE KUALITATIF</vt:lpstr>
      <vt:lpstr>PROSES PENELITIAN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dan Penyajian Data Penelitian Kualitatif</dc:title>
  <dc:creator>.</dc:creator>
  <cp:lastModifiedBy>acer</cp:lastModifiedBy>
  <cp:revision>30</cp:revision>
  <dcterms:created xsi:type="dcterms:W3CDTF">2007-10-26T11:35:59Z</dcterms:created>
  <dcterms:modified xsi:type="dcterms:W3CDTF">2015-10-26T06:18:41Z</dcterms:modified>
</cp:coreProperties>
</file>