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67" r:id="rId2"/>
    <p:sldId id="291" r:id="rId3"/>
    <p:sldId id="292" r:id="rId4"/>
    <p:sldId id="294" r:id="rId5"/>
    <p:sldId id="295" r:id="rId6"/>
    <p:sldId id="296" r:id="rId7"/>
    <p:sldId id="268" r:id="rId8"/>
    <p:sldId id="297" r:id="rId9"/>
    <p:sldId id="298" r:id="rId10"/>
    <p:sldId id="299" r:id="rId11"/>
    <p:sldId id="300" r:id="rId12"/>
    <p:sldId id="270" r:id="rId13"/>
    <p:sldId id="29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359"/>
    <a:srgbClr val="F56E57"/>
    <a:srgbClr val="86BBC6"/>
    <a:srgbClr val="FFFF00"/>
    <a:srgbClr val="0000CC"/>
    <a:srgbClr val="FE4E56"/>
    <a:srgbClr val="FA5296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1C8E67B-A18C-421D-8EDA-E1EC67D164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C55EE3-C7A9-4F95-9EF7-9E5B621039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344C87-A7C5-40CD-9534-6FD41C6866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B059C8-AAB1-4F8B-B40B-E1BF43353C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913656F-9272-4AC1-AD9C-801F9574E4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EAA0804F-1798-4D52-BD67-7F15112D0C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967DA430-BB9D-43C9-817C-8CD8339F55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802C724-D55F-45B3-B29C-880A868DFF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C1A168-C1D2-42A2-B137-237640AF69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792DF89-85DC-4B0D-8F09-4A07973215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3C01E30B-1A40-4875-ADE4-12CA915CE4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C5CFC6D-7BFE-42A0-963F-BF58B96DBB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6400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id-ID" sz="2800" dirty="0" smtClean="0"/>
              <a:t>PENELITIAN </a:t>
            </a:r>
            <a:r>
              <a:rPr lang="id-ID" sz="2800" dirty="0"/>
              <a:t>OBSERVASIONAL</a:t>
            </a:r>
            <a:r>
              <a:rPr lang="en-US" sz="2800" dirty="0" smtClean="0"/>
              <a:t>:</a:t>
            </a:r>
            <a:endParaRPr lang="id-ID" sz="2800" dirty="0" smtClean="0"/>
          </a:p>
          <a:p>
            <a:pPr marL="342900" indent="-342900" algn="ctr">
              <a:spcBef>
                <a:spcPct val="50000"/>
              </a:spcBef>
            </a:pPr>
            <a:endParaRPr lang="en-US" sz="2800" dirty="0"/>
          </a:p>
          <a:p>
            <a:pPr marL="800100" lvl="1" indent="-342900" algn="ctr">
              <a:spcBef>
                <a:spcPct val="50000"/>
              </a:spcBef>
              <a:buFontTx/>
              <a:buAutoNum type="arabicPeriod"/>
            </a:pPr>
            <a:r>
              <a:rPr lang="en-US" sz="2800" dirty="0"/>
              <a:t>Cross-sectional  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800" dirty="0"/>
              <a:t>	 2.  Observational cohort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US" sz="2800" dirty="0"/>
              <a:t> 	 3.  Case-control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 txBox="1">
            <a:spLocks noChangeArrowheads="1"/>
          </p:cNvSpPr>
          <p:nvPr/>
        </p:nvSpPr>
        <p:spPr bwMode="auto">
          <a:xfrm>
            <a:off x="0" y="914400"/>
            <a:ext cx="76200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		</a:t>
            </a:r>
            <a:r>
              <a:rPr lang="en-US" sz="2400"/>
              <a:t>COHORT STUDIES</a:t>
            </a:r>
          </a:p>
          <a:p>
            <a:pPr>
              <a:spcBef>
                <a:spcPct val="50000"/>
              </a:spcBef>
            </a:pPr>
            <a:r>
              <a:rPr lang="en-US" b="0"/>
              <a:t>A: - </a:t>
            </a:r>
            <a:r>
              <a:rPr lang="en-US" sz="2400" b="0"/>
              <a:t>Bisa dilakukan secara retrospektif/prospektif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0"/>
              <a:t> Bisa dipakai untuk memperoleh risiko sebenarnya/</a:t>
            </a:r>
            <a:r>
              <a:rPr lang="id-ID" sz="2400" b="0"/>
              <a:t> 	</a:t>
            </a:r>
            <a:r>
              <a:rPr lang="en-US" sz="2400" b="0"/>
              <a:t>absolut</a:t>
            </a:r>
            <a:r>
              <a:rPr lang="id-ID" sz="2400" b="0"/>
              <a:t> </a:t>
            </a:r>
            <a:r>
              <a:rPr lang="en-US" sz="2400" b="0"/>
              <a:t>(bukan risiko relatif)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0"/>
              <a:t> Bisa mengkaji banyak outcome penyakit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0"/>
              <a:t> Baik untuk mengkaji faktor2 risiko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381000" y="4038600"/>
            <a:ext cx="70104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DA: - Perlu waktu banyak</a:t>
            </a:r>
          </a:p>
          <a:p>
            <a:pPr algn="r"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 - Biaya besar (terutama untuk kajian prospektif)</a:t>
            </a:r>
          </a:p>
          <a:p>
            <a:pPr algn="r"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  - Hanya bisa untuk pengukuran faktor2 risiko pada awal </a:t>
            </a:r>
          </a:p>
          <a:p>
            <a:pPr algn="r"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	- Hanya bisa dipakai untuk penyakit2 umum yang tidak bisa difollow-up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2286000" y="6858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dirty="0"/>
              <a:t>COHORT </a:t>
            </a:r>
            <a:r>
              <a:rPr lang="id-ID" dirty="0" smtClean="0"/>
              <a:t>STUDY</a:t>
            </a:r>
            <a:endParaRPr lang="en-US" dirty="0"/>
          </a:p>
        </p:txBody>
      </p:sp>
      <p:sp>
        <p:nvSpPr>
          <p:cNvPr id="38915" name="Oval 5"/>
          <p:cNvSpPr>
            <a:spLocks noChangeArrowheads="1"/>
          </p:cNvSpPr>
          <p:nvPr/>
        </p:nvSpPr>
        <p:spPr bwMode="auto">
          <a:xfrm>
            <a:off x="685800" y="3048000"/>
            <a:ext cx="1143000" cy="1219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/>
              <a:t>Cohort</a:t>
            </a:r>
          </a:p>
        </p:txBody>
      </p:sp>
      <p:sp>
        <p:nvSpPr>
          <p:cNvPr id="38916" name="Oval 6"/>
          <p:cNvSpPr>
            <a:spLocks noChangeArrowheads="1"/>
          </p:cNvSpPr>
          <p:nvPr/>
        </p:nvSpPr>
        <p:spPr bwMode="auto">
          <a:xfrm>
            <a:off x="2743200" y="2590800"/>
            <a:ext cx="685800" cy="762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17" name="Oval 7"/>
          <p:cNvSpPr>
            <a:spLocks noChangeArrowheads="1"/>
          </p:cNvSpPr>
          <p:nvPr/>
        </p:nvSpPr>
        <p:spPr bwMode="auto">
          <a:xfrm>
            <a:off x="2743200" y="3810000"/>
            <a:ext cx="685800" cy="762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2057400" y="21336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Exposed (Subjects)</a:t>
            </a:r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1828800" y="45720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Unexposed (Controls)</a:t>
            </a:r>
          </a:p>
        </p:txBody>
      </p:sp>
      <p:sp>
        <p:nvSpPr>
          <p:cNvPr id="38920" name="Line 11"/>
          <p:cNvSpPr>
            <a:spLocks noChangeShapeType="1"/>
          </p:cNvSpPr>
          <p:nvPr/>
        </p:nvSpPr>
        <p:spPr bwMode="auto">
          <a:xfrm flipV="1">
            <a:off x="1828800" y="32766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8921" name="Line 12"/>
          <p:cNvSpPr>
            <a:spLocks noChangeShapeType="1"/>
          </p:cNvSpPr>
          <p:nvPr/>
        </p:nvSpPr>
        <p:spPr bwMode="auto">
          <a:xfrm>
            <a:off x="1828800" y="3657600"/>
            <a:ext cx="762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8922" name="Line 13"/>
          <p:cNvSpPr>
            <a:spLocks noChangeShapeType="1"/>
          </p:cNvSpPr>
          <p:nvPr/>
        </p:nvSpPr>
        <p:spPr bwMode="auto">
          <a:xfrm>
            <a:off x="3505200" y="30480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8923" name="Line 14"/>
          <p:cNvSpPr>
            <a:spLocks noChangeShapeType="1"/>
          </p:cNvSpPr>
          <p:nvPr/>
        </p:nvSpPr>
        <p:spPr bwMode="auto">
          <a:xfrm flipV="1">
            <a:off x="4114800" y="25908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8924" name="Line 15"/>
          <p:cNvSpPr>
            <a:spLocks noChangeShapeType="1"/>
          </p:cNvSpPr>
          <p:nvPr/>
        </p:nvSpPr>
        <p:spPr bwMode="auto">
          <a:xfrm>
            <a:off x="4114800" y="3048000"/>
            <a:ext cx="838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8925" name="Line 16"/>
          <p:cNvSpPr>
            <a:spLocks noChangeShapeType="1"/>
          </p:cNvSpPr>
          <p:nvPr/>
        </p:nvSpPr>
        <p:spPr bwMode="auto">
          <a:xfrm>
            <a:off x="3505200" y="4267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8926" name="Line 17"/>
          <p:cNvSpPr>
            <a:spLocks noChangeShapeType="1"/>
          </p:cNvSpPr>
          <p:nvPr/>
        </p:nvSpPr>
        <p:spPr bwMode="auto">
          <a:xfrm flipV="1">
            <a:off x="4114800" y="4114800"/>
            <a:ext cx="914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8927" name="Line 18"/>
          <p:cNvSpPr>
            <a:spLocks noChangeShapeType="1"/>
          </p:cNvSpPr>
          <p:nvPr/>
        </p:nvSpPr>
        <p:spPr bwMode="auto">
          <a:xfrm>
            <a:off x="4038600" y="4267200"/>
            <a:ext cx="990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8928" name="Oval 19"/>
          <p:cNvSpPr>
            <a:spLocks noChangeArrowheads="1"/>
          </p:cNvSpPr>
          <p:nvPr/>
        </p:nvSpPr>
        <p:spPr bwMode="auto">
          <a:xfrm>
            <a:off x="5181600" y="2362200"/>
            <a:ext cx="533400" cy="609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29" name="Oval 21"/>
          <p:cNvSpPr>
            <a:spLocks noChangeArrowheads="1"/>
          </p:cNvSpPr>
          <p:nvPr/>
        </p:nvSpPr>
        <p:spPr bwMode="auto">
          <a:xfrm>
            <a:off x="5334000" y="3962400"/>
            <a:ext cx="304800" cy="304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30" name="Line 23"/>
          <p:cNvSpPr>
            <a:spLocks noChangeShapeType="1"/>
          </p:cNvSpPr>
          <p:nvPr/>
        </p:nvSpPr>
        <p:spPr bwMode="auto">
          <a:xfrm flipV="1">
            <a:off x="1219200" y="45720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8931" name="Line 24"/>
          <p:cNvSpPr>
            <a:spLocks noChangeShapeType="1"/>
          </p:cNvSpPr>
          <p:nvPr/>
        </p:nvSpPr>
        <p:spPr bwMode="auto">
          <a:xfrm>
            <a:off x="1219200" y="54864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8932" name="Text Box 25"/>
          <p:cNvSpPr txBox="1">
            <a:spLocks noChangeArrowheads="1"/>
          </p:cNvSpPr>
          <p:nvPr/>
        </p:nvSpPr>
        <p:spPr bwMode="auto">
          <a:xfrm>
            <a:off x="4876800" y="5638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Time</a:t>
            </a:r>
          </a:p>
        </p:txBody>
      </p:sp>
      <p:sp>
        <p:nvSpPr>
          <p:cNvPr id="38933" name="Text Box 26"/>
          <p:cNvSpPr txBox="1">
            <a:spLocks noChangeArrowheads="1"/>
          </p:cNvSpPr>
          <p:nvPr/>
        </p:nvSpPr>
        <p:spPr bwMode="auto">
          <a:xfrm>
            <a:off x="1905000" y="5410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Direction of inquiry</a:t>
            </a:r>
          </a:p>
        </p:txBody>
      </p:sp>
      <p:sp>
        <p:nvSpPr>
          <p:cNvPr id="38934" name="Text Box 27"/>
          <p:cNvSpPr txBox="1">
            <a:spLocks noChangeArrowheads="1"/>
          </p:cNvSpPr>
          <p:nvPr/>
        </p:nvSpPr>
        <p:spPr bwMode="auto">
          <a:xfrm>
            <a:off x="5867400" y="2514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Outcome: +</a:t>
            </a:r>
          </a:p>
        </p:txBody>
      </p:sp>
      <p:sp>
        <p:nvSpPr>
          <p:cNvPr id="38935" name="Text Box 28"/>
          <p:cNvSpPr txBox="1">
            <a:spLocks noChangeArrowheads="1"/>
          </p:cNvSpPr>
          <p:nvPr/>
        </p:nvSpPr>
        <p:spPr bwMode="auto">
          <a:xfrm>
            <a:off x="5867400" y="33528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Outcome: -</a:t>
            </a:r>
          </a:p>
        </p:txBody>
      </p:sp>
      <p:sp>
        <p:nvSpPr>
          <p:cNvPr id="38936" name="Text Box 29"/>
          <p:cNvSpPr txBox="1">
            <a:spLocks noChangeArrowheads="1"/>
          </p:cNvSpPr>
          <p:nvPr/>
        </p:nvSpPr>
        <p:spPr bwMode="auto">
          <a:xfrm>
            <a:off x="5867400" y="3886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Outcome: +</a:t>
            </a:r>
          </a:p>
        </p:txBody>
      </p:sp>
      <p:sp>
        <p:nvSpPr>
          <p:cNvPr id="38937" name="Text Box 30"/>
          <p:cNvSpPr txBox="1">
            <a:spLocks noChangeArrowheads="1"/>
          </p:cNvSpPr>
          <p:nvPr/>
        </p:nvSpPr>
        <p:spPr bwMode="auto">
          <a:xfrm>
            <a:off x="5943600" y="4648200"/>
            <a:ext cx="160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Outcome: -</a:t>
            </a:r>
          </a:p>
        </p:txBody>
      </p:sp>
      <p:sp>
        <p:nvSpPr>
          <p:cNvPr id="38938" name="Text Box 31"/>
          <p:cNvSpPr txBox="1">
            <a:spLocks noChangeArrowheads="1"/>
          </p:cNvSpPr>
          <p:nvPr/>
        </p:nvSpPr>
        <p:spPr bwMode="auto">
          <a:xfrm>
            <a:off x="1828800" y="60960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Q: What  will happen?</a:t>
            </a:r>
          </a:p>
        </p:txBody>
      </p:sp>
      <p:sp>
        <p:nvSpPr>
          <p:cNvPr id="38939" name="Rectangle 32"/>
          <p:cNvSpPr>
            <a:spLocks noChangeArrowheads="1"/>
          </p:cNvSpPr>
          <p:nvPr/>
        </p:nvSpPr>
        <p:spPr bwMode="auto">
          <a:xfrm>
            <a:off x="5334000" y="3352800"/>
            <a:ext cx="228600" cy="228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8940" name="Rectangle 33"/>
          <p:cNvSpPr>
            <a:spLocks noChangeArrowheads="1"/>
          </p:cNvSpPr>
          <p:nvPr/>
        </p:nvSpPr>
        <p:spPr bwMode="auto">
          <a:xfrm>
            <a:off x="5257800" y="4495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0" y="762000"/>
            <a:ext cx="624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3. CASE-CONTROL STUDIES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7010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 err="1"/>
              <a:t>Melibatkan</a:t>
            </a:r>
            <a:r>
              <a:rPr lang="en-US" sz="2400" b="0" dirty="0"/>
              <a:t> </a:t>
            </a:r>
            <a:r>
              <a:rPr lang="en-US" sz="2400" b="0" dirty="0" err="1"/>
              <a:t>penilaian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rgbClr val="FFFF00"/>
                </a:solidFill>
              </a:rPr>
              <a:t>longitudinal</a:t>
            </a:r>
          </a:p>
          <a:p>
            <a:pPr>
              <a:spcBef>
                <a:spcPct val="50000"/>
              </a:spcBef>
            </a:pPr>
            <a:r>
              <a:rPr lang="en-US" sz="2400" b="0" dirty="0" err="1"/>
              <a:t>Mulai</a:t>
            </a:r>
            <a:r>
              <a:rPr lang="en-US" sz="2400" b="0" dirty="0"/>
              <a:t> </a:t>
            </a:r>
            <a:r>
              <a:rPr lang="en-US" sz="2400" b="0" dirty="0" err="1"/>
              <a:t>dengan</a:t>
            </a:r>
            <a:r>
              <a:rPr lang="en-US" sz="2400" b="0" dirty="0"/>
              <a:t>: </a:t>
            </a:r>
            <a:r>
              <a:rPr lang="en-US" sz="2400" b="0" dirty="0" err="1"/>
              <a:t>identifikasi</a:t>
            </a:r>
            <a:r>
              <a:rPr lang="en-US" sz="2400" b="0" dirty="0"/>
              <a:t> </a:t>
            </a:r>
            <a:r>
              <a:rPr lang="en-US" sz="2400" b="0" dirty="0" err="1"/>
              <a:t>pasien</a:t>
            </a:r>
            <a:r>
              <a:rPr lang="en-US" sz="2400" b="0" dirty="0"/>
              <a:t> </a:t>
            </a:r>
            <a:r>
              <a:rPr lang="en-US" sz="2400" b="0" dirty="0" err="1"/>
              <a:t>berdasarkan</a:t>
            </a:r>
            <a:r>
              <a:rPr lang="en-US" sz="2400" b="0" dirty="0"/>
              <a:t> 	</a:t>
            </a:r>
            <a:r>
              <a:rPr lang="en-US" sz="2400" b="0" dirty="0">
                <a:solidFill>
                  <a:srgbClr val="00FFFF"/>
                </a:solidFill>
              </a:rPr>
              <a:t>status outcome-</a:t>
            </a:r>
            <a:r>
              <a:rPr lang="en-US" sz="2400" b="0" dirty="0" err="1">
                <a:solidFill>
                  <a:srgbClr val="00FFFF"/>
                </a:solidFill>
              </a:rPr>
              <a:t>nya</a:t>
            </a:r>
            <a:r>
              <a:rPr lang="en-US" sz="2400" b="0" dirty="0" smtClean="0">
                <a:solidFill>
                  <a:srgbClr val="00FFFF"/>
                </a:solidFill>
              </a:rPr>
              <a:t>.</a:t>
            </a:r>
            <a:endParaRPr lang="en-US" sz="2400" b="0" dirty="0">
              <a:solidFill>
                <a:srgbClr val="00FFFF"/>
              </a:solidFill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/>
          <a:srcRect l="35725" t="57292" r="30893" b="16667"/>
          <a:stretch>
            <a:fillRect/>
          </a:stretch>
        </p:blipFill>
        <p:spPr bwMode="auto">
          <a:xfrm>
            <a:off x="381000" y="3200400"/>
            <a:ext cx="6934200" cy="304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2286000" y="6096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CASE-CONTROL STUDIES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304800" y="1143000"/>
            <a:ext cx="57912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A: - Sangat cepat dan mudah dilakukan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    - Bisa dipakai untuk mengkaji banyak 	outcomes penyakit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   - Baik untuk mengkaji banyak faktor2 risiko</a:t>
            </a:r>
          </a:p>
          <a:p>
            <a:pPr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   - Baik untuk mengkaji penyakit2 jarang</a:t>
            </a:r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1219200" y="3733800"/>
            <a:ext cx="6400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0"/>
              <a:t>DA: - Hanya bisa mencapai ukuran  risiko relatif</a:t>
            </a:r>
          </a:p>
          <a:p>
            <a:pPr algn="r">
              <a:spcBef>
                <a:spcPct val="50000"/>
              </a:spcBef>
            </a:pPr>
            <a:r>
              <a:rPr lang="en-US" b="0"/>
              <a:t>       - Merupakan subjek recall bias</a:t>
            </a:r>
          </a:p>
          <a:p>
            <a:pPr algn="r">
              <a:spcBef>
                <a:spcPct val="50000"/>
              </a:spcBef>
            </a:pPr>
            <a:r>
              <a:rPr lang="en-US" b="0"/>
              <a:t>       - Seleksi sampel kontrol mungkin sulit</a:t>
            </a:r>
          </a:p>
          <a:p>
            <a:pPr algn="r">
              <a:spcBef>
                <a:spcPct val="50000"/>
              </a:spcBef>
              <a:buFontTx/>
              <a:buChar char="-"/>
            </a:pPr>
            <a:r>
              <a:rPr lang="en-US" b="0"/>
              <a:t> Relasi temporal mungkin tidak jelas</a:t>
            </a:r>
          </a:p>
          <a:p>
            <a:pPr algn="r">
              <a:spcBef>
                <a:spcPct val="50000"/>
              </a:spcBef>
              <a:buFontTx/>
              <a:buChar char="-"/>
            </a:pPr>
            <a:r>
              <a:rPr lang="en-US" b="0"/>
              <a:t> Hanya bisa untuk mengkaji outcome penyakit pada satu saat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0" y="3048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9900"/>
                </a:solidFill>
              </a:rPr>
              <a:t>1. CROSS-SECTIONAL STUDIES (CS)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533400" y="762000"/>
            <a:ext cx="6477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/>
              <a:t>D</a:t>
            </a:r>
            <a:r>
              <a:rPr lang="en-US" sz="2400" dirty="0" err="1" smtClean="0"/>
              <a:t>ata</a:t>
            </a:r>
            <a:r>
              <a:rPr lang="en-US" sz="2400" dirty="0" smtClean="0"/>
              <a:t> </a:t>
            </a:r>
            <a:r>
              <a:rPr lang="en-US" sz="2400" dirty="0" err="1"/>
              <a:t>paparan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data outcome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FFFF"/>
                </a:solidFill>
              </a:rPr>
              <a:t>satu</a:t>
            </a:r>
            <a:r>
              <a:rPr lang="en-US" sz="2400" dirty="0">
                <a:solidFill>
                  <a:srgbClr val="00FFFF"/>
                </a:solidFill>
              </a:rPr>
              <a:t> </a:t>
            </a:r>
            <a:r>
              <a:rPr lang="en-US" sz="2400" dirty="0" err="1">
                <a:solidFill>
                  <a:srgbClr val="00FFFF"/>
                </a:solidFill>
              </a:rPr>
              <a:t>titik</a:t>
            </a:r>
            <a:r>
              <a:rPr lang="en-US" sz="2400" dirty="0">
                <a:solidFill>
                  <a:srgbClr val="00FFFF"/>
                </a:solidFill>
              </a:rPr>
              <a:t> </a:t>
            </a:r>
            <a:r>
              <a:rPr lang="en-US" sz="2400" dirty="0" err="1">
                <a:solidFill>
                  <a:srgbClr val="00FFFF"/>
                </a:solidFill>
              </a:rPr>
              <a:t>waktu</a:t>
            </a:r>
            <a:r>
              <a:rPr lang="en-US" sz="2400" dirty="0">
                <a:solidFill>
                  <a:srgbClr val="00FFFF"/>
                </a:solidFill>
              </a:rPr>
              <a:t> yang </a:t>
            </a:r>
            <a:r>
              <a:rPr lang="en-US" sz="2400" dirty="0" err="1">
                <a:solidFill>
                  <a:srgbClr val="00FFFF"/>
                </a:solidFill>
              </a:rPr>
              <a:t>sama</a:t>
            </a:r>
            <a:r>
              <a:rPr lang="en-US" sz="2400" dirty="0">
                <a:solidFill>
                  <a:srgbClr val="00FFFF"/>
                </a:solidFill>
              </a:rPr>
              <a:t> (“snapshot”)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2057400"/>
            <a:ext cx="6553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id-ID" b="0" dirty="0"/>
              <a:t>-</a:t>
            </a:r>
            <a:r>
              <a:rPr lang="id-ID" b="0" dirty="0" smtClean="0"/>
              <a:t>&gt;</a:t>
            </a:r>
            <a:r>
              <a:rPr lang="en-US" b="0" dirty="0" err="1" smtClean="0"/>
              <a:t>populasi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satu</a:t>
            </a:r>
            <a:r>
              <a:rPr lang="en-US" b="0" dirty="0" smtClean="0"/>
              <a:t> </a:t>
            </a:r>
            <a:r>
              <a:rPr lang="en-US" b="0" dirty="0" err="1" smtClean="0"/>
              <a:t>titik</a:t>
            </a:r>
            <a:r>
              <a:rPr lang="en-US" b="0" dirty="0" smtClean="0"/>
              <a:t> </a:t>
            </a:r>
            <a:r>
              <a:rPr lang="en-US" b="0" dirty="0" err="1" smtClean="0"/>
              <a:t>waktu</a:t>
            </a:r>
            <a:r>
              <a:rPr lang="en-US" b="0" dirty="0" smtClean="0"/>
              <a:t> </a:t>
            </a:r>
            <a:r>
              <a:rPr lang="en-US" b="0" dirty="0" err="1" smtClean="0"/>
              <a:t>tertentu</a:t>
            </a:r>
            <a:r>
              <a:rPr lang="en-US" b="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b="0" dirty="0" smtClean="0"/>
              <a:t>	</a:t>
            </a:r>
            <a:r>
              <a:rPr lang="en-US" b="0" dirty="0" err="1" smtClean="0"/>
              <a:t>Contoh</a:t>
            </a:r>
            <a:r>
              <a:rPr lang="en-US" b="0" dirty="0" smtClean="0"/>
              <a:t>: </a:t>
            </a:r>
            <a:endParaRPr lang="id-ID" b="0" dirty="0" smtClean="0"/>
          </a:p>
          <a:p>
            <a:pPr marL="719138" indent="-449263" algn="just">
              <a:spcBef>
                <a:spcPct val="50000"/>
              </a:spcBef>
            </a:pPr>
            <a:r>
              <a:rPr lang="id-ID" b="0" dirty="0"/>
              <a:t> </a:t>
            </a:r>
            <a:r>
              <a:rPr lang="id-ID" b="0" dirty="0" smtClean="0"/>
              <a:t> </a:t>
            </a:r>
            <a:r>
              <a:rPr lang="en-US" b="0" dirty="0" smtClean="0"/>
              <a:t>- Interview Survey</a:t>
            </a:r>
            <a:r>
              <a:rPr lang="id-ID" b="0" dirty="0" smtClean="0"/>
              <a:t> </a:t>
            </a:r>
            <a:r>
              <a:rPr lang="en-US" b="0" dirty="0" smtClean="0"/>
              <a:t>(</a:t>
            </a:r>
            <a:r>
              <a:rPr lang="en-US" b="0" dirty="0" err="1" smtClean="0"/>
              <a:t>dilakukan</a:t>
            </a:r>
            <a:r>
              <a:rPr lang="en-US" b="0" dirty="0" smtClean="0"/>
              <a:t> </a:t>
            </a:r>
            <a:r>
              <a:rPr lang="en-US" b="0" dirty="0" err="1" smtClean="0"/>
              <a:t>oleh</a:t>
            </a:r>
            <a:r>
              <a:rPr lang="en-US" b="0" dirty="0" smtClean="0"/>
              <a:t> interviewer </a:t>
            </a:r>
            <a:r>
              <a:rPr lang="en-US" b="0" dirty="0" err="1" smtClean="0"/>
              <a:t>terlatih</a:t>
            </a:r>
            <a:r>
              <a:rPr lang="en-US" b="0" dirty="0" smtClean="0"/>
              <a:t> </a:t>
            </a:r>
            <a:r>
              <a:rPr lang="en-US" b="0" dirty="0" err="1" smtClean="0"/>
              <a:t>dalam</a:t>
            </a:r>
            <a:r>
              <a:rPr lang="en-US" b="0" dirty="0" smtClean="0"/>
              <a:t> </a:t>
            </a:r>
            <a:r>
              <a:rPr lang="en-US" b="0" dirty="0" err="1" smtClean="0"/>
              <a:t>rumah</a:t>
            </a:r>
            <a:r>
              <a:rPr lang="en-US" b="0" dirty="0" smtClean="0"/>
              <a:t> </a:t>
            </a:r>
            <a:r>
              <a:rPr lang="en-US" b="0" dirty="0" err="1" smtClean="0"/>
              <a:t>penduduk</a:t>
            </a:r>
            <a:r>
              <a:rPr lang="en-US" b="0" dirty="0" smtClean="0"/>
              <a:t>: </a:t>
            </a:r>
            <a:endParaRPr lang="id-ID" b="0" dirty="0" smtClean="0"/>
          </a:p>
          <a:p>
            <a:pPr marL="719138" indent="-269875" algn="just">
              <a:spcBef>
                <a:spcPct val="50000"/>
              </a:spcBef>
              <a:tabLst>
                <a:tab pos="630238" algn="l"/>
              </a:tabLst>
            </a:pPr>
            <a:r>
              <a:rPr lang="en-US" b="0" dirty="0" smtClean="0"/>
              <a:t>-</a:t>
            </a:r>
            <a:r>
              <a:rPr lang="id-ID" b="0" dirty="0" smtClean="0"/>
              <a:t>	T</a:t>
            </a:r>
            <a:r>
              <a:rPr lang="en-US" b="0" dirty="0" smtClean="0"/>
              <a:t>e</a:t>
            </a:r>
            <a:r>
              <a:rPr lang="id-ID" b="0" dirty="0" smtClean="0"/>
              <a:t>l</a:t>
            </a:r>
            <a:r>
              <a:rPr lang="en-US" b="0" dirty="0" err="1" smtClean="0"/>
              <a:t>fon</a:t>
            </a:r>
            <a:r>
              <a:rPr lang="en-US" b="0" dirty="0" smtClean="0"/>
              <a:t>  (</a:t>
            </a:r>
            <a:r>
              <a:rPr lang="en-US" b="0" dirty="0" err="1" smtClean="0"/>
              <a:t>cepat</a:t>
            </a:r>
            <a:r>
              <a:rPr lang="en-US" b="0" dirty="0" smtClean="0"/>
              <a:t>, </a:t>
            </a:r>
            <a:r>
              <a:rPr lang="en-US" b="0" dirty="0" err="1" smtClean="0"/>
              <a:t>murah</a:t>
            </a:r>
            <a:r>
              <a:rPr lang="en-US" b="0" dirty="0" smtClean="0"/>
              <a:t>, </a:t>
            </a:r>
            <a:r>
              <a:rPr lang="en-US" b="0" dirty="0" err="1" smtClean="0"/>
              <a:t>banyak</a:t>
            </a:r>
            <a:r>
              <a:rPr lang="en-US" b="0" dirty="0" smtClean="0"/>
              <a:t> </a:t>
            </a:r>
            <a:r>
              <a:rPr lang="en-US" b="0" dirty="0" err="1" smtClean="0"/>
              <a:t>nonrespondents</a:t>
            </a:r>
            <a:r>
              <a:rPr lang="en-US" b="0" dirty="0" smtClean="0"/>
              <a:t>/</a:t>
            </a:r>
            <a:r>
              <a:rPr lang="en-US" b="0" dirty="0" err="1" smtClean="0"/>
              <a:t>menolaktidak</a:t>
            </a:r>
            <a:r>
              <a:rPr lang="en-US" b="0" dirty="0" smtClean="0"/>
              <a:t> </a:t>
            </a:r>
            <a:r>
              <a:rPr lang="en-US" b="0" dirty="0" err="1" smtClean="0"/>
              <a:t>punya</a:t>
            </a:r>
            <a:r>
              <a:rPr lang="en-US" b="0" dirty="0" smtClean="0"/>
              <a:t> </a:t>
            </a:r>
            <a:r>
              <a:rPr lang="en-US" b="0" dirty="0" err="1" smtClean="0"/>
              <a:t>telfon</a:t>
            </a:r>
            <a:r>
              <a:rPr lang="en-US" b="0" dirty="0" smtClean="0"/>
              <a:t> (</a:t>
            </a:r>
            <a:r>
              <a:rPr lang="en-US" b="0" dirty="0" err="1" smtClean="0"/>
              <a:t>menggunakan</a:t>
            </a:r>
            <a:r>
              <a:rPr lang="en-US" b="0" dirty="0" smtClean="0"/>
              <a:t> random digit dialing) (</a:t>
            </a:r>
            <a:r>
              <a:rPr lang="en-US" b="0" dirty="0" err="1" smtClean="0"/>
              <a:t>relatif</a:t>
            </a:r>
            <a:r>
              <a:rPr lang="en-US" b="0" dirty="0" smtClean="0"/>
              <a:t> </a:t>
            </a:r>
            <a:r>
              <a:rPr lang="en-US" b="0" dirty="0" err="1" smtClean="0"/>
              <a:t>murah</a:t>
            </a:r>
            <a:r>
              <a:rPr lang="en-US" b="0" dirty="0" smtClean="0"/>
              <a:t>, </a:t>
            </a:r>
            <a:r>
              <a:rPr lang="en-US" b="0" dirty="0" err="1" smtClean="0"/>
              <a:t>nonresponders</a:t>
            </a:r>
            <a:r>
              <a:rPr lang="en-US" b="0" dirty="0" smtClean="0"/>
              <a:t>, refusals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tidak</a:t>
            </a:r>
            <a:r>
              <a:rPr lang="en-US" b="0" dirty="0" smtClean="0"/>
              <a:t> </a:t>
            </a:r>
            <a:r>
              <a:rPr lang="en-US" b="0" dirty="0" err="1" smtClean="0"/>
              <a:t>punya</a:t>
            </a:r>
            <a:r>
              <a:rPr lang="en-US" b="0" dirty="0" smtClean="0"/>
              <a:t> </a:t>
            </a:r>
            <a:r>
              <a:rPr lang="en-US" b="0" dirty="0" err="1" smtClean="0"/>
              <a:t>telefon</a:t>
            </a:r>
            <a:r>
              <a:rPr lang="en-US" b="0" dirty="0" smtClean="0"/>
              <a:t>) </a:t>
            </a:r>
          </a:p>
          <a:p>
            <a:pPr marL="719138" indent="-269875" algn="just">
              <a:spcBef>
                <a:spcPct val="50000"/>
              </a:spcBef>
            </a:pPr>
            <a:r>
              <a:rPr lang="en-US" b="0" dirty="0" smtClean="0"/>
              <a:t>- Mailed Survey (</a:t>
            </a:r>
            <a:r>
              <a:rPr lang="en-US" b="0" dirty="0" err="1" smtClean="0"/>
              <a:t>relatif</a:t>
            </a:r>
            <a:r>
              <a:rPr lang="en-US" b="0" dirty="0" smtClean="0"/>
              <a:t> </a:t>
            </a:r>
            <a:r>
              <a:rPr lang="en-US" b="0" dirty="0" err="1" smtClean="0"/>
              <a:t>murah</a:t>
            </a:r>
            <a:r>
              <a:rPr lang="en-US" b="0" dirty="0" smtClean="0"/>
              <a:t>, poor response rates)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1219200" y="762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Cross-Sectional Ecological Study</a:t>
            </a:r>
          </a:p>
        </p:txBody>
      </p:sp>
      <p:sp>
        <p:nvSpPr>
          <p:cNvPr id="31747" name="Oval 5"/>
          <p:cNvSpPr>
            <a:spLocks noChangeArrowheads="1"/>
          </p:cNvSpPr>
          <p:nvPr/>
        </p:nvSpPr>
        <p:spPr bwMode="auto">
          <a:xfrm>
            <a:off x="1371600" y="2057400"/>
            <a:ext cx="990600" cy="1066800"/>
          </a:xfrm>
          <a:prstGeom prst="ellipse">
            <a:avLst/>
          </a:prstGeom>
          <a:solidFill>
            <a:srgbClr val="F3735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/>
              <a:t>Subjects</a:t>
            </a:r>
          </a:p>
        </p:txBody>
      </p:sp>
      <p:sp>
        <p:nvSpPr>
          <p:cNvPr id="31748" name="Oval 6"/>
          <p:cNvSpPr>
            <a:spLocks noChangeArrowheads="1"/>
          </p:cNvSpPr>
          <p:nvPr/>
        </p:nvSpPr>
        <p:spPr bwMode="auto">
          <a:xfrm>
            <a:off x="3810000" y="1600200"/>
            <a:ext cx="762000" cy="762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749" name="Text Box 8"/>
          <p:cNvSpPr txBox="1">
            <a:spLocks noChangeArrowheads="1"/>
          </p:cNvSpPr>
          <p:nvPr/>
        </p:nvSpPr>
        <p:spPr bwMode="auto">
          <a:xfrm>
            <a:off x="4876800" y="17526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Outcome: +</a:t>
            </a:r>
          </a:p>
        </p:txBody>
      </p:sp>
      <p:sp>
        <p:nvSpPr>
          <p:cNvPr id="31750" name="Text Box 9"/>
          <p:cNvSpPr txBox="1">
            <a:spLocks noChangeArrowheads="1"/>
          </p:cNvSpPr>
          <p:nvPr/>
        </p:nvSpPr>
        <p:spPr bwMode="auto">
          <a:xfrm>
            <a:off x="4876800" y="30480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Outcome: -</a:t>
            </a:r>
          </a:p>
        </p:txBody>
      </p:sp>
      <p:sp>
        <p:nvSpPr>
          <p:cNvPr id="31751" name="Line 10"/>
          <p:cNvSpPr>
            <a:spLocks noChangeShapeType="1"/>
          </p:cNvSpPr>
          <p:nvPr/>
        </p:nvSpPr>
        <p:spPr bwMode="auto">
          <a:xfrm flipV="1">
            <a:off x="2362200" y="2133600"/>
            <a:ext cx="1295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1752" name="Line 11"/>
          <p:cNvSpPr>
            <a:spLocks noChangeShapeType="1"/>
          </p:cNvSpPr>
          <p:nvPr/>
        </p:nvSpPr>
        <p:spPr bwMode="auto">
          <a:xfrm>
            <a:off x="2362200" y="2667000"/>
            <a:ext cx="1371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1753" name="Line 12"/>
          <p:cNvSpPr>
            <a:spLocks noChangeShapeType="1"/>
          </p:cNvSpPr>
          <p:nvPr/>
        </p:nvSpPr>
        <p:spPr bwMode="auto">
          <a:xfrm flipV="1">
            <a:off x="4191000" y="38862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1754" name="Line 13"/>
          <p:cNvSpPr>
            <a:spLocks noChangeShapeType="1"/>
          </p:cNvSpPr>
          <p:nvPr/>
        </p:nvSpPr>
        <p:spPr bwMode="auto">
          <a:xfrm flipV="1">
            <a:off x="4191000" y="42672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31755" name="Text Box 14"/>
          <p:cNvSpPr txBox="1">
            <a:spLocks noChangeArrowheads="1"/>
          </p:cNvSpPr>
          <p:nvPr/>
        </p:nvSpPr>
        <p:spPr bwMode="auto">
          <a:xfrm>
            <a:off x="3581400" y="4953000"/>
            <a:ext cx="1371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0"/>
              <a:t>Onset of study</a:t>
            </a:r>
          </a:p>
        </p:txBody>
      </p:sp>
      <p:sp>
        <p:nvSpPr>
          <p:cNvPr id="31756" name="Text Box 15"/>
          <p:cNvSpPr txBox="1">
            <a:spLocks noChangeArrowheads="1"/>
          </p:cNvSpPr>
          <p:nvPr/>
        </p:nvSpPr>
        <p:spPr bwMode="auto">
          <a:xfrm>
            <a:off x="5181600" y="44196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Time</a:t>
            </a:r>
          </a:p>
        </p:txBody>
      </p:sp>
      <p:sp>
        <p:nvSpPr>
          <p:cNvPr id="31757" name="Text Box 16"/>
          <p:cNvSpPr txBox="1">
            <a:spLocks noChangeArrowheads="1"/>
          </p:cNvSpPr>
          <p:nvPr/>
        </p:nvSpPr>
        <p:spPr bwMode="auto">
          <a:xfrm>
            <a:off x="381000" y="42672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Q: What is happening ?</a:t>
            </a:r>
          </a:p>
        </p:txBody>
      </p:sp>
      <p:sp>
        <p:nvSpPr>
          <p:cNvPr id="31758" name="Rectangle 17"/>
          <p:cNvSpPr>
            <a:spLocks noChangeArrowheads="1"/>
          </p:cNvSpPr>
          <p:nvPr/>
        </p:nvSpPr>
        <p:spPr bwMode="auto">
          <a:xfrm>
            <a:off x="3962400" y="3124200"/>
            <a:ext cx="304800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838200" y="685800"/>
            <a:ext cx="6248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KELEBIHAN (A</a:t>
            </a:r>
            <a:r>
              <a:rPr lang="id-ID"/>
              <a:t>: ADVANTAGE</a:t>
            </a:r>
            <a:r>
              <a:rPr lang="en-US"/>
              <a:t>) &amp; KELEMAHAN (DA</a:t>
            </a:r>
            <a:r>
              <a:rPr lang="id-ID"/>
              <a:t>: DISADVANTAGE</a:t>
            </a:r>
            <a:r>
              <a:rPr lang="en-US"/>
              <a:t>) JENIS2 KAJIAN OBSERVASION</a:t>
            </a:r>
            <a:r>
              <a:rPr lang="id-ID"/>
              <a:t>AL</a:t>
            </a:r>
            <a:endParaRPr lang="en-US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762000" y="2133600"/>
            <a:ext cx="66294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CROSS-SECTIONAL SURVEYS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A: Sangat cepat, mudah, bermanfaat untuk        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     membangun hipotesis</a:t>
            </a:r>
          </a:p>
          <a:p>
            <a:pPr algn="r">
              <a:spcBef>
                <a:spcPct val="50000"/>
              </a:spcBef>
            </a:pPr>
            <a:r>
              <a:rPr lang="en-US" sz="2400" b="0"/>
              <a:t>	DA: -Tidak memberikan bukti relasi </a:t>
            </a:r>
            <a:r>
              <a:rPr lang="id-ID" sz="2400" b="0"/>
              <a:t>	</a:t>
            </a:r>
            <a:r>
              <a:rPr lang="en-US" sz="2400" b="0"/>
              <a:t>temporal antara faktor risiko dan penyakit</a:t>
            </a:r>
          </a:p>
          <a:p>
            <a:pPr algn="r">
              <a:spcBef>
                <a:spcPct val="50000"/>
              </a:spcBef>
            </a:pPr>
            <a:r>
              <a:rPr lang="en-US" sz="2400" b="0"/>
              <a:t>                   - Subjek bias</a:t>
            </a:r>
          </a:p>
          <a:p>
            <a:pPr algn="r">
              <a:spcBef>
                <a:spcPct val="50000"/>
              </a:spcBef>
            </a:pPr>
            <a:r>
              <a:rPr lang="en-US" sz="2400" b="0"/>
              <a:t>	       - Tidak cocok untuk uji (testing) hipotesis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304800" y="762000"/>
            <a:ext cx="79248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A: - Bisa </a:t>
            </a:r>
            <a:r>
              <a:rPr lang="en-US" sz="2400"/>
              <a:t>CROSS-SECTIONAL ECOLOGIC STUDIES</a:t>
            </a:r>
          </a:p>
          <a:p>
            <a:pPr>
              <a:spcBef>
                <a:spcPct val="50000"/>
              </a:spcBef>
            </a:pPr>
            <a:r>
              <a:rPr lang="id-ID" sz="2400" b="0">
                <a:solidFill>
                  <a:srgbClr val="FFFF00"/>
                </a:solidFill>
              </a:rPr>
              <a:t>	</a:t>
            </a:r>
            <a:r>
              <a:rPr lang="en-US" sz="2400" b="0">
                <a:solidFill>
                  <a:srgbClr val="FFFF00"/>
                </a:solidFill>
              </a:rPr>
              <a:t>prospektif atau retrospektif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    - Bisa dipakai untuk memperoleh 			risiko perlakuan/measure sebenarnya/absolut 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    - Bisa mengkaji banyak outcome penyakit</a:t>
            </a:r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    - Cocok untuk mengkaji faktor2 risiko yang jarang</a:t>
            </a:r>
          </a:p>
          <a:p>
            <a:pPr algn="r">
              <a:spcBef>
                <a:spcPct val="50000"/>
              </a:spcBef>
            </a:pPr>
            <a:r>
              <a:rPr lang="en-US" sz="2400" b="0"/>
              <a:t>	   DA: - Tidak memungkinkan untuk mengambil 			kesimpulan kausal (karena data tidak berkaitan dengan orang2/pribadi)</a:t>
            </a:r>
          </a:p>
          <a:p>
            <a:pPr algn="r">
              <a:spcBef>
                <a:spcPct val="50000"/>
              </a:spcBef>
            </a:pPr>
            <a:r>
              <a:rPr lang="en-US" sz="2400" b="0"/>
              <a:t>	      - Subject to ecological fallacy</a:t>
            </a:r>
          </a:p>
          <a:p>
            <a:pPr algn="r">
              <a:spcBef>
                <a:spcPct val="50000"/>
              </a:spcBef>
            </a:pPr>
            <a:r>
              <a:rPr lang="en-US" sz="2400" b="0"/>
              <a:t>	      - Tidak cocok untuk uji hipotesis</a:t>
            </a:r>
          </a:p>
          <a:p>
            <a:pPr algn="r">
              <a:spcBef>
                <a:spcPct val="50000"/>
              </a:spcBef>
            </a:pPr>
            <a:endParaRPr lang="en-US" sz="24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838200" y="990600"/>
            <a:ext cx="65532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Cross-Sectional Ecological Studies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0"/>
              <a:t>Mengaitkan </a:t>
            </a:r>
            <a:r>
              <a:rPr lang="en-US" sz="2400" b="0">
                <a:solidFill>
                  <a:srgbClr val="00FF00"/>
                </a:solidFill>
              </a:rPr>
              <a:t>frekuensi suatu karakteristik</a:t>
            </a:r>
            <a:r>
              <a:rPr lang="en-US" sz="2400" b="0"/>
              <a:t> (mis.merokok) dengan </a:t>
            </a:r>
            <a:r>
              <a:rPr lang="en-US" sz="2400" b="0">
                <a:solidFill>
                  <a:srgbClr val="00FF00"/>
                </a:solidFill>
              </a:rPr>
              <a:t>outcome</a:t>
            </a:r>
            <a:r>
              <a:rPr lang="en-US" sz="2400" b="0"/>
              <a:t> yang diteliti (mis. kanker paru) pada area geografik yang sama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0"/>
              <a:t>Bermanfaat dalam </a:t>
            </a:r>
            <a:r>
              <a:rPr lang="en-US" sz="2400" b="0">
                <a:solidFill>
                  <a:srgbClr val="00FF00"/>
                </a:solidFill>
              </a:rPr>
              <a:t>membangun hipotesis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400" b="0">
                <a:solidFill>
                  <a:srgbClr val="FFFF00"/>
                </a:solidFill>
              </a:rPr>
              <a:t>Tidak bisa dipakai untuk mengambil kesimpulan kausal (sebab-akibat)</a:t>
            </a:r>
          </a:p>
          <a:p>
            <a:pPr lvl="1">
              <a:spcBef>
                <a:spcPct val="50000"/>
              </a:spcBef>
            </a:pPr>
            <a:r>
              <a:rPr lang="en-US" sz="2400" b="0"/>
              <a:t>	Masalah</a:t>
            </a:r>
            <a:r>
              <a:rPr lang="id-ID" sz="2400" b="0"/>
              <a:t>:</a:t>
            </a:r>
            <a:r>
              <a:rPr lang="en-US" sz="2400" b="0"/>
              <a:t> </a:t>
            </a:r>
            <a:r>
              <a:rPr lang="en-US" sz="2400" b="0">
                <a:solidFill>
                  <a:srgbClr val="FFFF00"/>
                </a:solidFill>
              </a:rPr>
              <a:t>ecological fallacy</a:t>
            </a:r>
            <a:r>
              <a:rPr lang="en-US" sz="2400" b="0"/>
              <a:t> (karena tidak ada jaminan info. apakah perokok yang sama yang menderita kanker paru)</a:t>
            </a:r>
          </a:p>
        </p:txBody>
      </p:sp>
      <p:sp>
        <p:nvSpPr>
          <p:cNvPr id="30723" name="Line 5"/>
          <p:cNvSpPr>
            <a:spLocks noChangeShapeType="1"/>
          </p:cNvSpPr>
          <p:nvPr/>
        </p:nvSpPr>
        <p:spPr bwMode="auto">
          <a:xfrm flipH="1" flipV="1">
            <a:off x="1371600" y="4876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 flipV="1">
            <a:off x="1371600" y="4495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457200" y="914400"/>
            <a:ext cx="6934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FFFF"/>
                </a:solidFill>
              </a:rPr>
              <a:t>2. OBSERVATIONAL COHORT STUDIES</a:t>
            </a:r>
          </a:p>
          <a:p>
            <a:pPr algn="ctr">
              <a:spcBef>
                <a:spcPct val="50000"/>
              </a:spcBef>
            </a:pPr>
            <a:endParaRPr lang="en-US" sz="2400" dirty="0">
              <a:solidFill>
                <a:srgbClr val="00FFFF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sz="2400" b="0" dirty="0"/>
              <a:t>	Beda Observational Cohort Studies 	</a:t>
            </a:r>
            <a:r>
              <a:rPr lang="en-US" sz="2400" b="0" dirty="0" err="1"/>
              <a:t>dengan</a:t>
            </a:r>
            <a:r>
              <a:rPr lang="en-US" sz="2400" b="0" dirty="0"/>
              <a:t> Cross-Sectional Studies:</a:t>
            </a:r>
          </a:p>
          <a:p>
            <a:pPr algn="r">
              <a:spcBef>
                <a:spcPct val="50000"/>
              </a:spcBef>
            </a:pPr>
            <a:r>
              <a:rPr lang="en-US" sz="2400" b="0" dirty="0"/>
              <a:t>Observational Cohort Studies: </a:t>
            </a:r>
            <a:r>
              <a:rPr lang="en-US" sz="2400" b="0" dirty="0" err="1">
                <a:solidFill>
                  <a:srgbClr val="FFFF00"/>
                </a:solidFill>
              </a:rPr>
              <a:t>melibatkan</a:t>
            </a:r>
            <a:r>
              <a:rPr lang="en-US" sz="2400" b="0" dirty="0">
                <a:solidFill>
                  <a:srgbClr val="FFFF00"/>
                </a:solidFill>
              </a:rPr>
              <a:t> </a:t>
            </a:r>
            <a:r>
              <a:rPr lang="en-US" sz="2400" b="0" dirty="0" err="1">
                <a:solidFill>
                  <a:srgbClr val="FFFF00"/>
                </a:solidFill>
              </a:rPr>
              <a:t>penilaian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rgbClr val="FFFF00"/>
                </a:solidFill>
              </a:rPr>
              <a:t>longitudinal</a:t>
            </a:r>
            <a:r>
              <a:rPr lang="en-US" sz="2400" b="0" dirty="0"/>
              <a:t> (</a:t>
            </a:r>
            <a:r>
              <a:rPr lang="en-US" sz="2400" b="0" dirty="0" err="1"/>
              <a:t>berdasarkan</a:t>
            </a:r>
            <a:r>
              <a:rPr lang="en-US" sz="2400" b="0" dirty="0"/>
              <a:t> </a:t>
            </a:r>
            <a:r>
              <a:rPr lang="en-US" sz="2400" b="0" dirty="0" err="1"/>
              <a:t>statusnya</a:t>
            </a:r>
            <a:r>
              <a:rPr lang="en-US" sz="2400" b="0" dirty="0"/>
              <a:t> </a:t>
            </a:r>
            <a:r>
              <a:rPr lang="en-US" sz="2400" b="0" dirty="0" err="1"/>
              <a:t>sebagai</a:t>
            </a:r>
            <a:r>
              <a:rPr lang="en-US" sz="2400" b="0" dirty="0"/>
              <a:t> </a:t>
            </a:r>
            <a:r>
              <a:rPr lang="en-US" sz="2400" b="0" dirty="0" err="1"/>
              <a:t>terpapar</a:t>
            </a:r>
            <a:r>
              <a:rPr lang="en-US" sz="2400" b="0" dirty="0"/>
              <a:t> </a:t>
            </a:r>
            <a:r>
              <a:rPr lang="en-US" sz="2400" b="0" dirty="0" err="1"/>
              <a:t>atau</a:t>
            </a:r>
            <a:r>
              <a:rPr lang="en-US" sz="2400" b="0" dirty="0"/>
              <a:t> </a:t>
            </a:r>
            <a:r>
              <a:rPr lang="en-US" sz="2400" b="0" dirty="0" err="1"/>
              <a:t>tidak</a:t>
            </a:r>
            <a:r>
              <a:rPr lang="en-US" sz="2400" b="0" dirty="0"/>
              <a:t> </a:t>
            </a:r>
            <a:r>
              <a:rPr lang="en-US" sz="2400" b="0" dirty="0" err="1"/>
              <a:t>terpapar</a:t>
            </a:r>
            <a:r>
              <a:rPr lang="en-US" sz="2400" b="0" dirty="0"/>
              <a:t>)</a:t>
            </a:r>
          </a:p>
          <a:p>
            <a:pPr algn="r">
              <a:spcBef>
                <a:spcPct val="50000"/>
              </a:spcBef>
            </a:pPr>
            <a:r>
              <a:rPr lang="en-US" sz="2400" b="0" dirty="0" err="1"/>
              <a:t>Tentukan</a:t>
            </a:r>
            <a:r>
              <a:rPr lang="en-US" sz="2400" b="0" dirty="0"/>
              <a:t> </a:t>
            </a:r>
            <a:r>
              <a:rPr lang="en-US" sz="2400" b="0" dirty="0" err="1"/>
              <a:t>dulu</a:t>
            </a:r>
            <a:r>
              <a:rPr lang="en-US" sz="2400" b="0" dirty="0"/>
              <a:t> status </a:t>
            </a:r>
            <a:r>
              <a:rPr lang="en-US" sz="2400" b="0" dirty="0" err="1"/>
              <a:t>terpapar</a:t>
            </a:r>
            <a:r>
              <a:rPr lang="en-US" sz="2400" b="0" dirty="0"/>
              <a:t>, </a:t>
            </a:r>
            <a:r>
              <a:rPr lang="en-US" sz="2400" b="0" dirty="0" err="1"/>
              <a:t>kemudian</a:t>
            </a:r>
            <a:r>
              <a:rPr lang="en-US" sz="2400" b="0" dirty="0"/>
              <a:t> status </a:t>
            </a:r>
            <a:r>
              <a:rPr lang="en-US" sz="2400" b="0" dirty="0" err="1"/>
              <a:t>tidak</a:t>
            </a:r>
            <a:r>
              <a:rPr lang="en-US" sz="2400" b="0" dirty="0"/>
              <a:t> </a:t>
            </a:r>
            <a:r>
              <a:rPr lang="en-US" sz="2400" b="0" dirty="0" err="1"/>
              <a:t>terpapar</a:t>
            </a:r>
            <a:r>
              <a:rPr lang="en-US" sz="2400" b="0" dirty="0"/>
              <a:t>, </a:t>
            </a:r>
            <a:r>
              <a:rPr lang="en-US" sz="2400" b="0" dirty="0" err="1"/>
              <a:t>baru</a:t>
            </a:r>
            <a:r>
              <a:rPr lang="en-US" sz="2400" b="0" dirty="0"/>
              <a:t> </a:t>
            </a:r>
            <a:r>
              <a:rPr lang="en-US" sz="2400" b="0" dirty="0" err="1"/>
              <a:t>selanjutnya</a:t>
            </a:r>
            <a:r>
              <a:rPr lang="en-US" sz="2400" b="0" dirty="0"/>
              <a:t> 	</a:t>
            </a:r>
            <a:r>
              <a:rPr lang="en-US" sz="2400" b="0" dirty="0" err="1"/>
              <a:t>ditentukan</a:t>
            </a:r>
            <a:r>
              <a:rPr lang="en-US" sz="2400" b="0" dirty="0"/>
              <a:t>/</a:t>
            </a:r>
            <a:r>
              <a:rPr lang="en-US" sz="2400" b="0" dirty="0" err="1"/>
              <a:t>dinilai</a:t>
            </a:r>
            <a:r>
              <a:rPr lang="en-US" sz="2400" b="0" dirty="0"/>
              <a:t> </a:t>
            </a:r>
            <a:r>
              <a:rPr lang="en-US" sz="2400" b="0" dirty="0" err="1"/>
              <a:t>asosiasi</a:t>
            </a:r>
            <a:r>
              <a:rPr lang="en-US" sz="2400" b="0" dirty="0"/>
              <a:t> </a:t>
            </a:r>
            <a:r>
              <a:rPr lang="en-US" sz="2400" b="0" dirty="0" err="1"/>
              <a:t>antara</a:t>
            </a:r>
            <a:r>
              <a:rPr lang="en-US" sz="2400" b="0" dirty="0"/>
              <a:t> </a:t>
            </a:r>
            <a:r>
              <a:rPr lang="en-US" sz="2400" b="0" dirty="0" err="1"/>
              <a:t>terpapar</a:t>
            </a:r>
            <a:r>
              <a:rPr lang="en-US" sz="2400" b="0" dirty="0"/>
              <a:t> </a:t>
            </a:r>
            <a:r>
              <a:rPr lang="en-US" sz="2400" b="0" dirty="0" err="1"/>
              <a:t>dan</a:t>
            </a:r>
            <a:r>
              <a:rPr lang="en-US" sz="2400" b="0" dirty="0"/>
              <a:t> </a:t>
            </a:r>
            <a:r>
              <a:rPr lang="en-US" sz="2400" b="0" dirty="0" err="1"/>
              <a:t>tidak</a:t>
            </a:r>
            <a:r>
              <a:rPr lang="en-US" sz="2400" b="0" dirty="0"/>
              <a:t> </a:t>
            </a:r>
            <a:r>
              <a:rPr lang="en-US" sz="2400" b="0" dirty="0" err="1"/>
              <a:t>terpapar</a:t>
            </a:r>
            <a:endParaRPr lang="en-US" sz="2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2209800" y="7620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COHORT STUDIES (CS)</a:t>
            </a:r>
          </a:p>
        </p:txBody>
      </p:sp>
      <p:sp>
        <p:nvSpPr>
          <p:cNvPr id="35843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7239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/>
              <a:t> Desain observasional untuk menguji hipotesis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b="0"/>
              <a:t> Cohort: a </a:t>
            </a:r>
            <a:r>
              <a:rPr lang="en-US" sz="2400" b="0">
                <a:solidFill>
                  <a:srgbClr val="FFFF00"/>
                </a:solidFill>
              </a:rPr>
              <a:t>clearly identified group</a:t>
            </a:r>
            <a:r>
              <a:rPr lang="en-US" sz="2400" b="0"/>
              <a:t> to be studied  	(dengan karakteristik2 yang sama)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0"/>
              <a:t> 1. Prospektif (prospective CS) (kebanyakan) 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400" b="0"/>
              <a:t> 2. Retrospektif (retrospective/historical CS): 	menggunakan </a:t>
            </a:r>
            <a:r>
              <a:rPr lang="en-US" sz="2400" b="0">
                <a:solidFill>
                  <a:srgbClr val="00FFFF"/>
                </a:solidFill>
              </a:rPr>
              <a:t>data/info. yang diperoleh di 	masa lalu (yang ada  dalam rekaman/file)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400" b="0">
              <a:solidFill>
                <a:srgbClr val="00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68580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/>
              <a:t>Dalam cohort studies: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	Peneliti mulai dengan </a:t>
            </a:r>
            <a:r>
              <a:rPr lang="en-US" sz="2400" b="0">
                <a:solidFill>
                  <a:srgbClr val="FFFF00"/>
                </a:solidFill>
              </a:rPr>
              <a:t>mengumpulkan satu atau</a:t>
            </a:r>
            <a:r>
              <a:rPr lang="en-US" sz="2400" b="0"/>
              <a:t> </a:t>
            </a:r>
            <a:r>
              <a:rPr lang="en-US" sz="2400" b="0">
                <a:solidFill>
                  <a:srgbClr val="FFFF00"/>
                </a:solidFill>
              </a:rPr>
              <a:t>lebih cohort</a:t>
            </a:r>
            <a:r>
              <a:rPr lang="en-US" sz="2400" b="0"/>
              <a:t> (dengan memilih secara spesifik terpapar atau tidak terpapar oleh satu atau lebih FR yang akan dikaji dengan menggunakan </a:t>
            </a:r>
            <a:r>
              <a:rPr lang="en-US" sz="2400" b="0">
                <a:solidFill>
                  <a:srgbClr val="FFFF00"/>
                </a:solidFill>
              </a:rPr>
              <a:t>sampel random dari pop</a:t>
            </a:r>
            <a:r>
              <a:rPr lang="en-US" sz="2400" b="0"/>
              <a:t>)</a:t>
            </a:r>
          </a:p>
          <a:p>
            <a:pPr>
              <a:spcBef>
                <a:spcPct val="50000"/>
              </a:spcBef>
            </a:pPr>
            <a:endParaRPr lang="en-US" sz="2400" b="0"/>
          </a:p>
          <a:p>
            <a:pPr>
              <a:spcBef>
                <a:spcPct val="50000"/>
              </a:spcBef>
            </a:pPr>
            <a:r>
              <a:rPr lang="en-US" sz="2400" b="0">
                <a:solidFill>
                  <a:srgbClr val="FFFF00"/>
                </a:solidFill>
              </a:rPr>
              <a:t>Diikuti menurut waktu (ke depan/kebelakang)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  - untuk menentukan apakah mereka 	menderita/tidak  penyakit yang dikaji</a:t>
            </a:r>
          </a:p>
          <a:p>
            <a:pPr>
              <a:spcBef>
                <a:spcPct val="50000"/>
              </a:spcBef>
            </a:pPr>
            <a:r>
              <a:rPr lang="en-US" sz="2400" b="0"/>
              <a:t>  - apakah FR yang diukur pada awal studi bisa  	memprediksi penyakit yang akan terjadi</a:t>
            </a:r>
          </a:p>
        </p:txBody>
      </p:sp>
      <p:sp>
        <p:nvSpPr>
          <p:cNvPr id="36867" name="Line 5"/>
          <p:cNvSpPr>
            <a:spLocks noChangeShapeType="1"/>
          </p:cNvSpPr>
          <p:nvPr/>
        </p:nvSpPr>
        <p:spPr bwMode="auto">
          <a:xfrm>
            <a:off x="3048000" y="3200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1547</TotalTime>
  <Words>289</Words>
  <Application>Microsoft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Comic Sans MS</vt:lpstr>
      <vt:lpstr>Arial</vt:lpstr>
      <vt:lpstr>Calibri</vt:lpstr>
      <vt:lpstr>Wingdings</vt:lpstr>
      <vt:lpstr>Foundry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aswin</dc:creator>
  <cp:lastModifiedBy>acer</cp:lastModifiedBy>
  <cp:revision>16</cp:revision>
  <dcterms:created xsi:type="dcterms:W3CDTF">2009-11-02T23:11:08Z</dcterms:created>
  <dcterms:modified xsi:type="dcterms:W3CDTF">2015-10-26T07:12:22Z</dcterms:modified>
</cp:coreProperties>
</file>