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9" r:id="rId3"/>
    <p:sldId id="257" r:id="rId4"/>
    <p:sldId id="258" r:id="rId5"/>
    <p:sldId id="27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A450E-37DF-43E9-898A-D25FE5BE3B51}" type="datetimeFigureOut">
              <a:rPr lang="id-ID" smtClean="0"/>
              <a:pPr/>
              <a:t>22/09/2015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205D4-C5F6-44F9-8AB7-CE610BF246E8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Suatu saat, jika pemrogram menghadapi dunia profesional</a:t>
            </a:r>
            <a:r>
              <a:rPr lang="id-ID" baseline="0" dirty="0" smtClean="0"/>
              <a:t> yang membutuhkan hasil siap pakai, notasi dapat disesuaikan dan dibuat lebih dekat dengan bahasa pemrograman yang dipakai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205D4-C5F6-44F9-8AB7-CE610BF246E8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id-ID" dirty="0" smtClean="0"/>
              <a:t>Dalam beberapa bahasa pemrograman, nama tempat penyimpanan seringkali disebut sebagai nama variabel karena isinya dapat diubah-ubah lewat instruksi program.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205D4-C5F6-44F9-8AB7-CE610BF246E8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Pembuatan aturan nama,</a:t>
            </a:r>
            <a:r>
              <a:rPr lang="id-ID" baseline="0" dirty="0" smtClean="0"/>
              <a:t> tidak seketat nama pada bahasa program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205D4-C5F6-44F9-8AB7-CE610BF246E8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EA0F-97D2-4193-9A85-45C79AB1280E}" type="datetimeFigureOut">
              <a:rPr lang="id-ID" smtClean="0"/>
              <a:pPr/>
              <a:t>22/09/2015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9A82-F4C7-4DAB-9B32-007A056E8CC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EA0F-97D2-4193-9A85-45C79AB1280E}" type="datetimeFigureOut">
              <a:rPr lang="id-ID" smtClean="0"/>
              <a:pPr/>
              <a:t>22/09/2015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9A82-F4C7-4DAB-9B32-007A056E8CC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EA0F-97D2-4193-9A85-45C79AB1280E}" type="datetimeFigureOut">
              <a:rPr lang="id-ID" smtClean="0"/>
              <a:pPr/>
              <a:t>22/09/2015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9A82-F4C7-4DAB-9B32-007A056E8CC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EA0F-97D2-4193-9A85-45C79AB1280E}" type="datetimeFigureOut">
              <a:rPr lang="id-ID" smtClean="0"/>
              <a:pPr/>
              <a:t>22/09/2015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9A82-F4C7-4DAB-9B32-007A056E8CC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EA0F-97D2-4193-9A85-45C79AB1280E}" type="datetimeFigureOut">
              <a:rPr lang="id-ID" smtClean="0"/>
              <a:pPr/>
              <a:t>22/09/2015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9A82-F4C7-4DAB-9B32-007A056E8CC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EA0F-97D2-4193-9A85-45C79AB1280E}" type="datetimeFigureOut">
              <a:rPr lang="id-ID" smtClean="0"/>
              <a:pPr/>
              <a:t>22/09/2015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9A82-F4C7-4DAB-9B32-007A056E8CC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EA0F-97D2-4193-9A85-45C79AB1280E}" type="datetimeFigureOut">
              <a:rPr lang="id-ID" smtClean="0"/>
              <a:pPr/>
              <a:t>22/09/2015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9A82-F4C7-4DAB-9B32-007A056E8CC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EA0F-97D2-4193-9A85-45C79AB1280E}" type="datetimeFigureOut">
              <a:rPr lang="id-ID" smtClean="0"/>
              <a:pPr/>
              <a:t>22/09/2015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9A82-F4C7-4DAB-9B32-007A056E8CC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EA0F-97D2-4193-9A85-45C79AB1280E}" type="datetimeFigureOut">
              <a:rPr lang="id-ID" smtClean="0"/>
              <a:pPr/>
              <a:t>22/09/2015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9A82-F4C7-4DAB-9B32-007A056E8CC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EA0F-97D2-4193-9A85-45C79AB1280E}" type="datetimeFigureOut">
              <a:rPr lang="id-ID" smtClean="0"/>
              <a:pPr/>
              <a:t>22/09/2015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9A82-F4C7-4DAB-9B32-007A056E8CC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EA0F-97D2-4193-9A85-45C79AB1280E}" type="datetimeFigureOut">
              <a:rPr lang="id-ID" smtClean="0"/>
              <a:pPr/>
              <a:t>22/09/2015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9A82-F4C7-4DAB-9B32-007A056E8CC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BEA0F-97D2-4193-9A85-45C79AB1280E}" type="datetimeFigureOut">
              <a:rPr lang="id-ID" smtClean="0"/>
              <a:pPr/>
              <a:t>22/09/2015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9A82-F4C7-4DAB-9B32-007A056E8CCD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defri.kurniawan@dsn.dinus.ac.i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Dasar Konstruksi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Dasar Pemrograman (DasPro)</a:t>
            </a:r>
          </a:p>
          <a:p>
            <a:r>
              <a:rPr lang="id-ID" dirty="0" smtClean="0"/>
              <a:t>Teknik Informatika S-1</a:t>
            </a:r>
          </a:p>
          <a:p>
            <a:r>
              <a:rPr lang="id-ID" dirty="0" smtClean="0"/>
              <a:t>UDINUS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Nama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Aturan Pembuatan Nama:</a:t>
            </a:r>
          </a:p>
          <a:p>
            <a:pPr lvl="1"/>
            <a:r>
              <a:rPr lang="id-ID" dirty="0" smtClean="0"/>
              <a:t>Nama harus unik (didefinisikan sekali)</a:t>
            </a:r>
          </a:p>
          <a:p>
            <a:pPr lvl="1"/>
            <a:r>
              <a:rPr lang="id-ID" dirty="0" smtClean="0"/>
              <a:t>Nama variabel boleh dipakai berkali-kali dalam beberapa instruksi</a:t>
            </a:r>
          </a:p>
          <a:p>
            <a:pPr lvl="1"/>
            <a:r>
              <a:rPr lang="id-ID" dirty="0" smtClean="0"/>
              <a:t>Nama harus didefinisikan pada salah satu bagian teks algoritma</a:t>
            </a:r>
          </a:p>
          <a:p>
            <a:pPr lvl="1"/>
            <a:r>
              <a:rPr lang="id-ID" dirty="0" smtClean="0"/>
              <a:t>Tidak membedakan huruf besar dan kecil (</a:t>
            </a:r>
            <a:r>
              <a:rPr lang="id-ID" i="1" dirty="0" smtClean="0"/>
              <a:t>case sensitive</a:t>
            </a:r>
            <a:r>
              <a:rPr lang="id-ID" dirty="0" smtClean="0"/>
              <a:t>) ataupun pemakaian simbol operator</a:t>
            </a:r>
          </a:p>
          <a:p>
            <a:pPr lvl="1"/>
            <a:endParaRPr lang="id-ID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Judul (Header)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Judul adalah bagian teks algoritma tempat mendefinisikan </a:t>
            </a:r>
            <a:r>
              <a:rPr lang="nb-NO" dirty="0"/>
              <a:t>apakah teks </a:t>
            </a:r>
            <a:r>
              <a:rPr lang="nb-NO" dirty="0" smtClean="0"/>
              <a:t>tersebut</a:t>
            </a:r>
            <a:r>
              <a:rPr lang="id-ID" dirty="0" smtClean="0"/>
              <a:t> adalah </a:t>
            </a:r>
            <a:r>
              <a:rPr lang="id-ID" dirty="0"/>
              <a:t>program, prosedur, fungsi, modul atau sebuah skema </a:t>
            </a:r>
            <a:r>
              <a:rPr lang="id-ID" dirty="0" smtClean="0"/>
              <a:t>program</a:t>
            </a:r>
          </a:p>
          <a:p>
            <a:endParaRPr lang="id-ID" dirty="0" smtClean="0"/>
          </a:p>
          <a:p>
            <a:r>
              <a:rPr lang="id-ID" dirty="0" smtClean="0"/>
              <a:t>Tujuannya pembaca dapat mengetahui isi tanpa membaca secara detil teks algoritma secara keseluruhan</a:t>
            </a:r>
            <a:endParaRPr lang="id-ID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Kamus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Kamus dipakai untuk </a:t>
            </a:r>
            <a:r>
              <a:rPr lang="id-ID" b="1" dirty="0" smtClean="0"/>
              <a:t>deklarasi</a:t>
            </a:r>
          </a:p>
          <a:p>
            <a:r>
              <a:rPr lang="id-ID" dirty="0" smtClean="0"/>
              <a:t>Deklarasi nama yang didefinisikan: </a:t>
            </a:r>
          </a:p>
          <a:p>
            <a:pPr lvl="1"/>
            <a:r>
              <a:rPr lang="id-ID" dirty="0" smtClean="0"/>
              <a:t>“type”</a:t>
            </a:r>
          </a:p>
          <a:p>
            <a:pPr lvl="1"/>
            <a:r>
              <a:rPr lang="id-ID" dirty="0" smtClean="0"/>
              <a:t>variabel (belum terdefinisikan harganya)</a:t>
            </a:r>
          </a:p>
          <a:p>
            <a:pPr lvl="1"/>
            <a:r>
              <a:rPr lang="id-ID" dirty="0"/>
              <a:t>k</a:t>
            </a:r>
            <a:r>
              <a:rPr lang="id-ID" dirty="0" smtClean="0"/>
              <a:t>onstanta (terdefinisi harganya)</a:t>
            </a:r>
          </a:p>
          <a:p>
            <a:pPr lvl="1"/>
            <a:r>
              <a:rPr lang="id-ID" dirty="0" smtClean="0"/>
              <a:t>fungsi (biasanya didefinisian sekaligus dgn domain &amp; </a:t>
            </a:r>
            <a:r>
              <a:rPr lang="id-ID" i="1" dirty="0" smtClean="0"/>
              <a:t>range</a:t>
            </a:r>
            <a:r>
              <a:rPr lang="id-ID" dirty="0" smtClean="0"/>
              <a:t>)</a:t>
            </a:r>
          </a:p>
          <a:p>
            <a:r>
              <a:rPr lang="id-ID" dirty="0" smtClean="0"/>
              <a:t>Deklarasi BUKAN instruksi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Kamus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Contoh deklarasi:</a:t>
            </a:r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 smtClean="0"/>
          </a:p>
          <a:p>
            <a:r>
              <a:rPr lang="id-ID" dirty="0" smtClean="0"/>
              <a:t>Semua nama tsb baru dapat dipakai jika didefinisikan dalam </a:t>
            </a:r>
            <a:r>
              <a:rPr lang="id-ID" b="1" dirty="0" smtClean="0"/>
              <a:t>kamus</a:t>
            </a:r>
          </a:p>
          <a:p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335" t="65430" r="41801" b="14062"/>
          <a:stretch>
            <a:fillRect/>
          </a:stretch>
        </p:blipFill>
        <p:spPr bwMode="auto">
          <a:xfrm>
            <a:off x="4000495" y="1714488"/>
            <a:ext cx="387806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Kamus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8118" t="16601" r="18192" b="15039"/>
          <a:stretch>
            <a:fillRect/>
          </a:stretch>
        </p:blipFill>
        <p:spPr bwMode="auto">
          <a:xfrm>
            <a:off x="428596" y="1571612"/>
            <a:ext cx="828680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Algoritma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Bagian program dalam bentuk teks algoritmik yang berisi instruksi atau pemanggilan aksi</a:t>
            </a:r>
          </a:p>
          <a:p>
            <a:endParaRPr lang="id-ID" dirty="0" smtClean="0"/>
          </a:p>
          <a:p>
            <a:r>
              <a:rPr lang="id-ID" dirty="0" smtClean="0"/>
              <a:t>Teks algoritma tsb, dapat berupa:</a:t>
            </a:r>
          </a:p>
          <a:p>
            <a:pPr lvl="1"/>
            <a:r>
              <a:rPr lang="id-ID" dirty="0" smtClean="0"/>
              <a:t>Instruksi dasar: I/O, </a:t>
            </a:r>
            <a:r>
              <a:rPr lang="id-ID" i="1" dirty="0" smtClean="0"/>
              <a:t>assignment</a:t>
            </a:r>
          </a:p>
          <a:p>
            <a:pPr lvl="1"/>
            <a:r>
              <a:rPr lang="id-ID" i="1" dirty="0" smtClean="0"/>
              <a:t>Sequential Statement</a:t>
            </a:r>
          </a:p>
          <a:p>
            <a:pPr lvl="1"/>
            <a:r>
              <a:rPr lang="id-ID" dirty="0" smtClean="0"/>
              <a:t>Analisis kasus</a:t>
            </a:r>
          </a:p>
          <a:p>
            <a:pPr lvl="1"/>
            <a:r>
              <a:rPr lang="id-ID" dirty="0" smtClean="0"/>
              <a:t>Pengulangan</a:t>
            </a:r>
            <a:endParaRPr lang="id-ID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Aksi Mengupas Kentang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6471" t="25390" r="32467" b="15039"/>
          <a:stretch>
            <a:fillRect/>
          </a:stretch>
        </p:blipFill>
        <p:spPr bwMode="auto">
          <a:xfrm>
            <a:off x="714348" y="1643049"/>
            <a:ext cx="7072362" cy="463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14414" y="3286124"/>
            <a:ext cx="6858048" cy="3143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l"/>
            <a:r>
              <a:rPr lang="id-ID" sz="4000" dirty="0" smtClean="0"/>
              <a:t>Contoh Program Dalam Notasi Algoritmik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614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2800" b="1" dirty="0" smtClean="0"/>
              <a:t>Menghitung Luas Lingkaran</a:t>
            </a:r>
          </a:p>
          <a:p>
            <a:endParaRPr lang="id-ID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0034" y="1769756"/>
          <a:ext cx="8215370" cy="4744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15370"/>
              </a:tblGrid>
              <a:tr h="1087740">
                <a:tc>
                  <a:txBody>
                    <a:bodyPr/>
                    <a:lstStyle/>
                    <a:p>
                      <a:r>
                        <a:rPr lang="id-ID" sz="2000" b="1" u="sng" dirty="0" smtClean="0"/>
                        <a:t>JUDUL</a:t>
                      </a:r>
                    </a:p>
                    <a:p>
                      <a:r>
                        <a:rPr lang="id-ID" sz="2000" b="0" dirty="0" smtClean="0"/>
                        <a:t>{ Ini</a:t>
                      </a:r>
                      <a:r>
                        <a:rPr lang="id-ID" sz="2000" b="0" baseline="0" dirty="0" smtClean="0"/>
                        <a:t> merupakan </a:t>
                      </a:r>
                      <a:r>
                        <a:rPr lang="id-ID" sz="2000" b="0" baseline="0" dirty="0" smtClean="0"/>
                        <a:t>program </a:t>
                      </a:r>
                      <a:r>
                        <a:rPr lang="id-ID" sz="2000" b="0" baseline="0" dirty="0" smtClean="0"/>
                        <a:t>dalam notasi algoritmik untuk menghitung Luas Lingkaran }</a:t>
                      </a:r>
                      <a:endParaRPr lang="id-ID" sz="2000" b="0" dirty="0"/>
                    </a:p>
                  </a:txBody>
                  <a:tcPr/>
                </a:tc>
              </a:tr>
              <a:tr h="2041724">
                <a:tc>
                  <a:txBody>
                    <a:bodyPr/>
                    <a:lstStyle/>
                    <a:p>
                      <a:r>
                        <a:rPr lang="id-ID" sz="2000" b="1" u="sng" dirty="0" smtClean="0"/>
                        <a:t>KAMUS</a:t>
                      </a:r>
                    </a:p>
                    <a:p>
                      <a:r>
                        <a:rPr lang="id-ID" sz="2000" b="0" u="none" dirty="0" smtClean="0"/>
                        <a:t>{ Nama konstanta</a:t>
                      </a:r>
                      <a:r>
                        <a:rPr lang="id-ID" sz="2000" b="0" u="none" baseline="0" dirty="0" smtClean="0"/>
                        <a:t> harus menyebutkan type dan nilai }</a:t>
                      </a:r>
                    </a:p>
                    <a:p>
                      <a:r>
                        <a:rPr lang="id-ID" sz="2000" b="1" u="sng" baseline="0" dirty="0" smtClean="0"/>
                        <a:t>constant </a:t>
                      </a:r>
                      <a:r>
                        <a:rPr lang="id-ID" sz="2000" b="0" u="none" baseline="0" dirty="0" smtClean="0"/>
                        <a:t> PI  :  </a:t>
                      </a:r>
                      <a:r>
                        <a:rPr lang="id-ID" sz="2000" b="0" u="sng" baseline="0" dirty="0" smtClean="0"/>
                        <a:t>real </a:t>
                      </a:r>
                      <a:r>
                        <a:rPr lang="id-ID" sz="2000" b="0" u="none" baseline="0" dirty="0" smtClean="0"/>
                        <a:t>  : 3.14159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b="0" u="none" dirty="0" smtClean="0"/>
                        <a:t>{ Nama informasi </a:t>
                      </a:r>
                      <a:r>
                        <a:rPr lang="id-ID" sz="2000" b="0" u="none" baseline="0" dirty="0" smtClean="0"/>
                        <a:t>menyebutkan type }</a:t>
                      </a:r>
                    </a:p>
                    <a:p>
                      <a:r>
                        <a:rPr lang="id-ID" sz="2000" b="0" u="none" baseline="0" dirty="0" smtClean="0"/>
                        <a:t>r  :  </a:t>
                      </a:r>
                      <a:r>
                        <a:rPr lang="id-ID" sz="2000" b="0" u="sng" baseline="0" dirty="0" smtClean="0"/>
                        <a:t>integer</a:t>
                      </a:r>
                      <a:r>
                        <a:rPr lang="id-ID" sz="2000" b="0" u="none" baseline="0" dirty="0" smtClean="0"/>
                        <a:t>  {deklarasi variabel untuk jari-jari dalam inputan bilangan bulat}</a:t>
                      </a:r>
                    </a:p>
                    <a:p>
                      <a:r>
                        <a:rPr lang="id-ID" sz="2000" b="0" u="none" baseline="0" dirty="0" smtClean="0"/>
                        <a:t>L  :  </a:t>
                      </a:r>
                      <a:r>
                        <a:rPr lang="id-ID" sz="2000" b="0" u="sng" baseline="0" dirty="0" smtClean="0"/>
                        <a:t>real</a:t>
                      </a:r>
                      <a:r>
                        <a:rPr lang="id-ID" sz="2000" b="0" u="none" baseline="0" dirty="0" smtClean="0"/>
                        <a:t>   {deklarasi variabel Luas dengan hasil bilangan pecahan)</a:t>
                      </a:r>
                      <a:endParaRPr lang="id-ID" sz="2000" b="1" u="none" dirty="0"/>
                    </a:p>
                  </a:txBody>
                  <a:tcPr/>
                </a:tc>
              </a:tr>
              <a:tr h="1367235">
                <a:tc>
                  <a:txBody>
                    <a:bodyPr/>
                    <a:lstStyle/>
                    <a:p>
                      <a:r>
                        <a:rPr lang="id-ID" sz="2000" b="1" u="sng" dirty="0" smtClean="0"/>
                        <a:t>ALGORITMA</a:t>
                      </a:r>
                    </a:p>
                    <a:p>
                      <a:r>
                        <a:rPr lang="id-ID" sz="2000" b="0" u="none" dirty="0" smtClean="0"/>
                        <a:t>- Masukkan</a:t>
                      </a:r>
                      <a:r>
                        <a:rPr lang="id-ID" sz="2000" b="0" u="none" baseline="0" dirty="0" smtClean="0"/>
                        <a:t> nilai jari-jari ke dalam tempat penyimpanan (variabel) r</a:t>
                      </a:r>
                    </a:p>
                    <a:p>
                      <a:r>
                        <a:rPr lang="id-ID" sz="2000" b="0" u="none" baseline="0" dirty="0" smtClean="0"/>
                        <a:t>- Hitung </a:t>
                      </a:r>
                      <a:r>
                        <a:rPr lang="id-ID" sz="2000" b="0" u="none" baseline="0" dirty="0" smtClean="0"/>
                        <a:t>luas lingkaran </a:t>
                      </a:r>
                      <a:r>
                        <a:rPr lang="id-ID" sz="2000" b="0" u="none" baseline="0" dirty="0" smtClean="0"/>
                        <a:t>dengan </a:t>
                      </a:r>
                      <a:r>
                        <a:rPr lang="id-ID" sz="2000" b="0" u="none" baseline="0" dirty="0" smtClean="0"/>
                        <a:t>rumus, </a:t>
                      </a:r>
                      <a:r>
                        <a:rPr lang="id-ID" sz="2000" b="0" u="none" baseline="0" dirty="0" smtClean="0"/>
                        <a:t>PI  </a:t>
                      </a:r>
                      <a:r>
                        <a:rPr lang="id-ID" sz="2000" b="0" u="none" baseline="0" dirty="0" smtClean="0"/>
                        <a:t>dikali jari-jari dikali jar-jari</a:t>
                      </a:r>
                      <a:endParaRPr lang="id-ID" sz="2000" b="0" u="none" baseline="0" dirty="0" smtClean="0"/>
                    </a:p>
                    <a:p>
                      <a:r>
                        <a:rPr lang="id-ID" sz="2000" b="0" u="none" baseline="0" dirty="0" smtClean="0"/>
                        <a:t>- Tampilkan hasil Luas lingkaran dengan variabel L</a:t>
                      </a:r>
                    </a:p>
                    <a:p>
                      <a:endParaRPr lang="id-ID" sz="2000" b="0" u="non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TUGAS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7020" t="28320" r="31369" b="15039"/>
          <a:stretch>
            <a:fillRect/>
          </a:stretch>
        </p:blipFill>
        <p:spPr bwMode="auto">
          <a:xfrm>
            <a:off x="512351" y="1357298"/>
            <a:ext cx="7988739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Instruksi Tugas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Tugas dikumpulkan maksimum hari senin tanggal 28 September 2015</a:t>
            </a:r>
          </a:p>
          <a:p>
            <a:r>
              <a:rPr lang="id-ID" dirty="0" smtClean="0"/>
              <a:t>Tugas dikirim via email ke </a:t>
            </a:r>
            <a:r>
              <a:rPr lang="id-ID" dirty="0" smtClean="0">
                <a:hlinkClick r:id="rId2"/>
              </a:rPr>
              <a:t>defri.kurniawan@dsn.dinus.ac.id</a:t>
            </a:r>
            <a:r>
              <a:rPr lang="id-ID" dirty="0" smtClean="0"/>
              <a:t> </a:t>
            </a:r>
          </a:p>
          <a:p>
            <a:r>
              <a:rPr lang="id-ID" dirty="0" smtClean="0"/>
              <a:t>Subject / Judul Pesan</a:t>
            </a:r>
          </a:p>
          <a:p>
            <a:pPr>
              <a:buNone/>
            </a:pPr>
            <a:r>
              <a:rPr lang="id-ID" dirty="0" smtClean="0"/>
              <a:t>	TUGAS I – DASPRO – Nim (ditulis sesuai nim)</a:t>
            </a:r>
          </a:p>
          <a:p>
            <a:r>
              <a:rPr lang="id-ID" dirty="0" smtClean="0"/>
              <a:t>File Ms.Word </a:t>
            </a:r>
          </a:p>
          <a:p>
            <a:r>
              <a:rPr lang="id-ID" dirty="0" smtClean="0"/>
              <a:t>Nim dan Nama jangan lupa disertakan</a:t>
            </a:r>
            <a:endParaRPr lang="id-ID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id-ID" sz="4000" dirty="0" smtClean="0"/>
          </a:p>
          <a:p>
            <a:pPr algn="ctr">
              <a:buNone/>
            </a:pPr>
            <a:endParaRPr lang="id-ID" sz="4000" dirty="0"/>
          </a:p>
          <a:p>
            <a:pPr algn="ctr">
              <a:buNone/>
            </a:pPr>
            <a:r>
              <a:rPr lang="id-ID" sz="4000" dirty="0" smtClean="0"/>
              <a:t>Apa yang dimaksud dengan Algoritma?</a:t>
            </a:r>
            <a:endParaRPr lang="id-ID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Algoritma vs Program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Algoritma adalah solusi detail secara prosedural dari suatu persoalan dalam </a:t>
            </a:r>
            <a:r>
              <a:rPr lang="id-ID" b="1" dirty="0" smtClean="0"/>
              <a:t>notasi algoritmik</a:t>
            </a:r>
            <a:r>
              <a:rPr lang="id-ID" dirty="0" smtClean="0"/>
              <a:t>.</a:t>
            </a:r>
          </a:p>
          <a:p>
            <a:endParaRPr lang="id-ID" dirty="0" smtClean="0"/>
          </a:p>
          <a:p>
            <a:r>
              <a:rPr lang="id-ID" dirty="0" smtClean="0"/>
              <a:t>Program adalah program komputer dalam suatu bahasa pemrograman yang tersedia di dunia nyata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Notasi Algoritmik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Menjembatani keragaman dan kompleksitas bahasa</a:t>
            </a:r>
          </a:p>
          <a:p>
            <a:r>
              <a:rPr lang="id-ID" dirty="0" smtClean="0"/>
              <a:t>Berorientasi pada </a:t>
            </a:r>
            <a:r>
              <a:rPr lang="id-ID" i="1" dirty="0" smtClean="0"/>
              <a:t>detail design </a:t>
            </a:r>
            <a:r>
              <a:rPr lang="id-ID" dirty="0" smtClean="0"/>
              <a:t>daripada </a:t>
            </a:r>
            <a:r>
              <a:rPr lang="id-ID" i="1" dirty="0" smtClean="0"/>
              <a:t>coding</a:t>
            </a:r>
          </a:p>
          <a:p>
            <a:r>
              <a:rPr lang="id-ID" dirty="0" smtClean="0"/>
              <a:t>Alat untuk menuangkan rancangan secara prosedural untuk selanjutnya dapat ditranslasi ke salah satu bahasa pemrograman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id-ID" sz="4000" dirty="0" smtClean="0"/>
          </a:p>
          <a:p>
            <a:pPr algn="ctr">
              <a:buNone/>
            </a:pPr>
            <a:endParaRPr lang="id-ID" sz="4000" dirty="0"/>
          </a:p>
          <a:p>
            <a:pPr algn="ctr">
              <a:buNone/>
            </a:pPr>
            <a:r>
              <a:rPr lang="id-ID" sz="4000" dirty="0" smtClean="0"/>
              <a:t>Sebutkan tiga bagian pada teks Algoritma?</a:t>
            </a:r>
            <a:endParaRPr lang="id-ID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Teks Algoritma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/>
              <a:t>Teks algoritma terdiri dari tiga bagian: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Judul (Header)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Kamus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Algoritma </a:t>
            </a:r>
            <a:endParaRPr lang="id-ID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Teks Algoritma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Pada setiap bagian akan didefinisikan dan </a:t>
            </a:r>
            <a:r>
              <a:rPr lang="id-ID" b="1" dirty="0" smtClean="0"/>
              <a:t>mempunyai nama </a:t>
            </a:r>
          </a:p>
          <a:p>
            <a:r>
              <a:rPr lang="id-ID" dirty="0" smtClean="0"/>
              <a:t>Komentar dituliskan diantara tanda kurung kurawal “{}”</a:t>
            </a:r>
          </a:p>
          <a:p>
            <a:r>
              <a:rPr lang="id-ID" b="1" dirty="0" smtClean="0"/>
              <a:t>Selain itu</a:t>
            </a:r>
            <a:r>
              <a:rPr lang="id-ID" dirty="0" smtClean="0"/>
              <a:t> (tidak berada dalam kurung kurawal) </a:t>
            </a:r>
            <a:r>
              <a:rPr lang="id-ID" b="1" dirty="0" smtClean="0"/>
              <a:t>adalah teks</a:t>
            </a:r>
            <a:r>
              <a:rPr lang="id-ID" dirty="0" smtClean="0"/>
              <a:t> dalam notasi algoritmik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Teks Algoritma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7020" t="24414" r="15446" b="22851"/>
          <a:stretch>
            <a:fillRect/>
          </a:stretch>
        </p:blipFill>
        <p:spPr bwMode="auto">
          <a:xfrm>
            <a:off x="357126" y="1571612"/>
            <a:ext cx="846143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Nama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Sesuatu yang dipakai sebagai identifikasi</a:t>
            </a:r>
          </a:p>
          <a:p>
            <a:r>
              <a:rPr lang="id-ID" dirty="0" smtClean="0"/>
              <a:t>Contoh nama:</a:t>
            </a:r>
          </a:p>
          <a:p>
            <a:pPr lvl="1"/>
            <a:r>
              <a:rPr lang="id-ID" dirty="0" smtClean="0"/>
              <a:t>modul program, algoritma, skema program, dan sebagainya, fungsi, prosedur, type,</a:t>
            </a:r>
          </a:p>
          <a:p>
            <a:pPr lvl="1"/>
            <a:r>
              <a:rPr lang="id-ID" dirty="0" smtClean="0"/>
              <a:t>tempat penyimpanan, supaya harga yang disimpan dapat diacu isinya (sering disebut dengan variabel)</a:t>
            </a:r>
          </a:p>
          <a:p>
            <a:pPr lvl="1"/>
            <a:r>
              <a:rPr lang="id-ID" dirty="0" smtClean="0"/>
              <a:t>konstanta, yaitu suatu harga yang tetap dan tidak boleh diubah nilainya</a:t>
            </a:r>
            <a:endParaRPr lang="id-ID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534</Words>
  <Application>Microsoft Office PowerPoint</Application>
  <PresentationFormat>On-screen Show (4:3)</PresentationFormat>
  <Paragraphs>97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Dasar Konstruksi</vt:lpstr>
      <vt:lpstr>Slide 2</vt:lpstr>
      <vt:lpstr>Algoritma vs Program</vt:lpstr>
      <vt:lpstr>Notasi Algoritmik</vt:lpstr>
      <vt:lpstr>Slide 5</vt:lpstr>
      <vt:lpstr>Teks Algoritma</vt:lpstr>
      <vt:lpstr>Teks Algoritma</vt:lpstr>
      <vt:lpstr>Teks Algoritma</vt:lpstr>
      <vt:lpstr>Nama</vt:lpstr>
      <vt:lpstr>Nama</vt:lpstr>
      <vt:lpstr>Judul (Header)</vt:lpstr>
      <vt:lpstr>Kamus</vt:lpstr>
      <vt:lpstr>Kamus</vt:lpstr>
      <vt:lpstr>Kamus</vt:lpstr>
      <vt:lpstr>Algoritma</vt:lpstr>
      <vt:lpstr>Aksi Mengupas Kentang</vt:lpstr>
      <vt:lpstr>Contoh Program Dalam Notasi Algoritmik</vt:lpstr>
      <vt:lpstr>TUGAS</vt:lpstr>
      <vt:lpstr>Instruksi Tugas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</dc:creator>
  <cp:lastModifiedBy>Dave</cp:lastModifiedBy>
  <cp:revision>13</cp:revision>
  <dcterms:created xsi:type="dcterms:W3CDTF">2015-09-22T00:49:51Z</dcterms:created>
  <dcterms:modified xsi:type="dcterms:W3CDTF">2015-09-22T15:41:58Z</dcterms:modified>
</cp:coreProperties>
</file>