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5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48F18-5E1F-4D32-9391-FFE9D110EE6C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Gill Sans MT" pitchFamily="34" charset="0"/>
              </a:rPr>
              <a:t>KONSEP DASAR SISTEM INFORMASI</a:t>
            </a:r>
            <a:endParaRPr lang="id-ID" sz="3600" dirty="0"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Calibri" pitchFamily="34" charset="0"/>
                <a:cs typeface="Calibri" pitchFamily="34" charset="0"/>
              </a:rPr>
              <a:t>DEFINISI SISTEM INFORMASI</a:t>
            </a:r>
            <a:endParaRPr lang="id-ID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>
                <a:solidFill>
                  <a:srgbClr val="FF0000"/>
                </a:solidFill>
              </a:rPr>
              <a:t>Sistem informasi </a:t>
            </a:r>
            <a:r>
              <a:rPr lang="id-ID" sz="2800" dirty="0" smtClean="0"/>
              <a:t>adalah suatu sistem didalam suatu organisasi yang </a:t>
            </a:r>
            <a:r>
              <a:rPr lang="id-ID" sz="2800" dirty="0" smtClean="0">
                <a:solidFill>
                  <a:srgbClr val="0070C0"/>
                </a:solidFill>
              </a:rPr>
              <a:t>mempertemukan</a:t>
            </a:r>
            <a:r>
              <a:rPr lang="id-ID" sz="2800" dirty="0" smtClean="0"/>
              <a:t> kebutuhan pengelolaan transaksi harian, mendukung operasi, bersifat manajerial, dan kegiatan strategi dari suatu organisasi dan menyediakan pihak luar tertentu dengan laporan-laporan yang dibutuhkan.</a:t>
            </a:r>
            <a:endParaRPr lang="id-ID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Gill Sans MT" pitchFamily="34" charset="0"/>
              </a:rPr>
              <a:t>KONSEP SISTEM INFORMASI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dirty="0" smtClean="0"/>
              <a:t>Sistem informasi terdiri dari komponen-komponen yang disebut dengan istilah blok bangunan (building block) yaitu :</a:t>
            </a:r>
          </a:p>
          <a:p>
            <a:pPr algn="just">
              <a:buNone/>
            </a:pPr>
            <a:r>
              <a:rPr lang="sv-SE" sz="1800" dirty="0" smtClean="0">
                <a:solidFill>
                  <a:srgbClr val="FF0000"/>
                </a:solidFill>
              </a:rPr>
              <a:t>a. </a:t>
            </a:r>
            <a:r>
              <a:rPr lang="id-ID" sz="1800" dirty="0" smtClean="0">
                <a:solidFill>
                  <a:srgbClr val="FF0000"/>
                </a:solidFill>
              </a:rPr>
              <a:t>	</a:t>
            </a:r>
            <a:r>
              <a:rPr lang="sv-SE" sz="1800" dirty="0" smtClean="0">
                <a:solidFill>
                  <a:srgbClr val="FF0000"/>
                </a:solidFill>
              </a:rPr>
              <a:t>Blok masukkan (input block)</a:t>
            </a:r>
          </a:p>
          <a:p>
            <a:pPr algn="just">
              <a:buNone/>
            </a:pPr>
            <a:r>
              <a:rPr lang="id-ID" sz="1800" dirty="0" smtClean="0"/>
              <a:t>	Input mewakili data yang masuk ke dalam sistem informasi. Input disini termasuk metode-metode dan media yang digunakan untuk menangkap data yang akan dimasukkan, yang dapat berupa dokumen dasar.</a:t>
            </a:r>
          </a:p>
          <a:p>
            <a:pPr algn="just">
              <a:buNone/>
            </a:pPr>
            <a:r>
              <a:rPr lang="id-ID" sz="1800" dirty="0" smtClean="0">
                <a:solidFill>
                  <a:srgbClr val="FF0000"/>
                </a:solidFill>
              </a:rPr>
              <a:t>b. 	Blok model (model block)</a:t>
            </a:r>
          </a:p>
          <a:p>
            <a:pPr algn="just">
              <a:buNone/>
            </a:pPr>
            <a:r>
              <a:rPr lang="id-ID" sz="1800" dirty="0" smtClean="0"/>
              <a:t>	Blok ini terdiri dari kombinasi prosedur, logika dan metode matematik yang akan</a:t>
            </a:r>
          </a:p>
          <a:p>
            <a:pPr algn="just">
              <a:buNone/>
            </a:pPr>
            <a:r>
              <a:rPr lang="id-ID" sz="1800" dirty="0" smtClean="0"/>
              <a:t>	</a:t>
            </a:r>
            <a:r>
              <a:rPr lang="es-ES" sz="1800" dirty="0" err="1" smtClean="0"/>
              <a:t>memanipulasi</a:t>
            </a:r>
            <a:r>
              <a:rPr lang="es-ES" sz="1800" dirty="0" smtClean="0"/>
              <a:t> data input dan data yang </a:t>
            </a:r>
            <a:r>
              <a:rPr lang="es-ES" sz="1800" dirty="0" err="1" smtClean="0"/>
              <a:t>tersimpan</a:t>
            </a:r>
            <a:r>
              <a:rPr lang="es-ES" sz="1800" dirty="0" smtClean="0"/>
              <a:t> di </a:t>
            </a:r>
            <a:r>
              <a:rPr lang="es-ES" sz="1800" dirty="0" err="1" smtClean="0"/>
              <a:t>basis</a:t>
            </a:r>
            <a:r>
              <a:rPr lang="es-ES" sz="1800" dirty="0" smtClean="0"/>
              <a:t> data </a:t>
            </a:r>
            <a:r>
              <a:rPr lang="es-ES" sz="1800" dirty="0" err="1" smtClean="0"/>
              <a:t>dengan</a:t>
            </a:r>
            <a:r>
              <a:rPr lang="es-ES" sz="1800" dirty="0" smtClean="0"/>
              <a:t> cara yang</a:t>
            </a:r>
          </a:p>
          <a:p>
            <a:pPr algn="just">
              <a:buNone/>
            </a:pPr>
            <a:r>
              <a:rPr lang="id-ID" sz="1800" dirty="0" smtClean="0"/>
              <a:t>	sudah tertentu untuk menghasilkan keluaran yang sudah diinginkan.</a:t>
            </a:r>
          </a:p>
          <a:p>
            <a:pPr>
              <a:buNone/>
            </a:pPr>
            <a:r>
              <a:rPr lang="sv-SE" sz="1800" dirty="0" smtClean="0">
                <a:solidFill>
                  <a:srgbClr val="FF0000"/>
                </a:solidFill>
              </a:rPr>
              <a:t>c. </a:t>
            </a:r>
            <a:r>
              <a:rPr lang="id-ID" sz="1800" dirty="0" smtClean="0">
                <a:solidFill>
                  <a:srgbClr val="FF0000"/>
                </a:solidFill>
              </a:rPr>
              <a:t>	</a:t>
            </a:r>
            <a:r>
              <a:rPr lang="sv-SE" sz="1800" dirty="0" smtClean="0">
                <a:solidFill>
                  <a:srgbClr val="FF0000"/>
                </a:solidFill>
              </a:rPr>
              <a:t>Blok keluaran (output block)</a:t>
            </a:r>
          </a:p>
          <a:p>
            <a:pPr>
              <a:buNone/>
            </a:pPr>
            <a:r>
              <a:rPr lang="id-ID" sz="1800" dirty="0" smtClean="0"/>
              <a:t>	Produk dari sistem informasi adalah keluaran yang merupakan informasi yang</a:t>
            </a:r>
          </a:p>
          <a:p>
            <a:pPr>
              <a:buNone/>
            </a:pPr>
            <a:r>
              <a:rPr lang="id-ID" sz="1800" dirty="0" smtClean="0"/>
              <a:t>	berkualitas dan dokumentasi yang berguna untuk semua tingkatan manajemen serta semua pemakai sistem.</a:t>
            </a:r>
            <a:endParaRPr lang="id-ID" sz="1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d. 	Blok teknologi (technologi block)</a:t>
            </a:r>
          </a:p>
          <a:p>
            <a:pPr algn="just">
              <a:buNone/>
            </a:pPr>
            <a:r>
              <a:rPr lang="id-ID" sz="2000" dirty="0" smtClean="0"/>
              <a:t>	</a:t>
            </a:r>
            <a:r>
              <a:rPr lang="sv-SE" sz="2000" dirty="0" smtClean="0"/>
              <a:t>Teknologi digunakan untuk menerima input, menjalankan model, menyimpan dan</a:t>
            </a:r>
            <a:r>
              <a:rPr lang="id-ID" sz="2000" dirty="0" smtClean="0"/>
              <a:t> mengakses data, menghasilkan dan mengirimkan keluaran dan membantu pengendalian diri secara keseluruhan.</a:t>
            </a:r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it-IT" sz="2000" dirty="0" smtClean="0"/>
              <a:t>Teknologi terdiri dari unsur utama :</a:t>
            </a:r>
          </a:p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smtClean="0"/>
              <a:t>• </a:t>
            </a:r>
            <a:r>
              <a:rPr lang="en-US" sz="2000" dirty="0" err="1" smtClean="0"/>
              <a:t>Teknisi</a:t>
            </a:r>
            <a:r>
              <a:rPr lang="en-US" sz="2000" dirty="0" smtClean="0"/>
              <a:t> (human ware </a:t>
            </a:r>
            <a:r>
              <a:rPr lang="en-US" sz="2000" dirty="0" err="1" smtClean="0"/>
              <a:t>atau</a:t>
            </a:r>
            <a:r>
              <a:rPr lang="en-US" sz="2000" dirty="0" smtClean="0"/>
              <a:t> brain ware)</a:t>
            </a:r>
          </a:p>
          <a:p>
            <a:pPr>
              <a:buNone/>
            </a:pPr>
            <a:r>
              <a:rPr lang="id-ID" sz="2000" dirty="0" smtClean="0"/>
              <a:t>	• Perangkat lunak (software)</a:t>
            </a:r>
          </a:p>
          <a:p>
            <a:pPr>
              <a:buNone/>
            </a:pPr>
            <a:r>
              <a:rPr lang="id-ID" sz="2000" dirty="0" smtClean="0"/>
              <a:t>	• Perangkat keras (hardware)</a:t>
            </a:r>
          </a:p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</a:rPr>
              <a:t>e. Blok basis data (data base block)</a:t>
            </a:r>
          </a:p>
          <a:p>
            <a:pPr>
              <a:buNone/>
            </a:pPr>
            <a:r>
              <a:rPr lang="id-ID" sz="2000" dirty="0" smtClean="0"/>
              <a:t>	Merupakan kumpulan dari data yang saling berhubungan satu dengan yang lainnya, tersimpan diperangkat keras komputer dan digunakan perangkat lunak untuk memanipulasinya.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f. 	Blok kendali (control block)</a:t>
            </a:r>
          </a:p>
          <a:p>
            <a:pPr>
              <a:buNone/>
            </a:pPr>
            <a:r>
              <a:rPr lang="id-ID" sz="2400" dirty="0" smtClean="0"/>
              <a:t>	Banyak faktor yang dapat merusak sistem informasi, misalnya bencana alam, api, temperatur tinggi, air, debu, kecurangan-kecurangan, kejanggalan sistem itu sendiri, kesalahan-kesalahan ketidakefisienan, sabotase dan sebagainya. Beberapa pengendalian perlu dirancang dan diterapkan untuk meyakinkan bahwa hal-hal yang dapat merusak sistem dapat dicegah atau bila terlanjur terjadi kesalahan dapat</a:t>
            </a:r>
          </a:p>
          <a:p>
            <a:pPr>
              <a:buNone/>
            </a:pPr>
            <a:r>
              <a:rPr lang="id-ID" sz="2400" dirty="0" smtClean="0"/>
              <a:t>	langsung diatasi.</a:t>
            </a:r>
            <a:endParaRPr lang="id-ID" sz="2400" dirty="0" smtClean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Gambar blok sistem informasi</a:t>
            </a:r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3381" t="53034" r="28534" b="17690"/>
          <a:stretch>
            <a:fillRect/>
          </a:stretch>
        </p:blipFill>
        <p:spPr bwMode="auto">
          <a:xfrm>
            <a:off x="928662" y="2357430"/>
            <a:ext cx="67866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KONSEP DASAR SISTEM INFORMASI</vt:lpstr>
      <vt:lpstr>DEFINISI SISTEM INFORMASI</vt:lpstr>
      <vt:lpstr>KONSEP SISTEM INFORMASI</vt:lpstr>
      <vt:lpstr>Slide 4</vt:lpstr>
      <vt:lpstr>Slide 5</vt:lpstr>
      <vt:lpstr>Gambar blok sistem informasi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SISTEM</dc:title>
  <dc:creator>DINUS</dc:creator>
  <cp:lastModifiedBy>DINUS</cp:lastModifiedBy>
  <cp:revision>16</cp:revision>
  <dcterms:created xsi:type="dcterms:W3CDTF">2018-03-08T03:39:32Z</dcterms:created>
  <dcterms:modified xsi:type="dcterms:W3CDTF">2018-03-14T07:07:45Z</dcterms:modified>
</cp:coreProperties>
</file>