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278" r:id="rId53"/>
    <p:sldId id="309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tindakan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ditujukan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kebijakan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kedudukan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program </a:t>
          </a:r>
          <a:r>
            <a:rPr lang="en-US" sz="2400" dirty="0" err="1" smtClean="0">
              <a:solidFill>
                <a:schemeClr val="tx1"/>
              </a:solidFill>
            </a:rPr>
            <a:t>dari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segala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tipe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institusi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848261-E495-4529-8CFE-11BC8FC60CCF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Mengajukan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mempertahankan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merekomendasikan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gagasan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hadapan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orang</a:t>
          </a:r>
          <a:r>
            <a:rPr lang="en-US" sz="2400" dirty="0" smtClean="0">
              <a:solidFill>
                <a:schemeClr val="tx1"/>
              </a:solidFill>
            </a:rPr>
            <a:t> lain.</a:t>
          </a:r>
          <a:endParaRPr lang="en-US" sz="2400" dirty="0">
            <a:solidFill>
              <a:schemeClr val="tx1"/>
            </a:solidFill>
          </a:endParaRPr>
        </a:p>
      </dgm:t>
    </dgm:pt>
    <dgm:pt modelId="{FB5E135D-7AD7-4F2B-869D-2BB63D9BE7C6}" type="par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3F0E5B0-F88F-4790-B12A-A38A5D196F46}" type="sib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B96FF5-1677-4937-8ABE-28FE3A329E70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Berbicara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menarik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perhatian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tentang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masalah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mengarahkan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mencari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0301F68-93A3-4B0B-962A-5EEA3B6AF1F7}" type="par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D0E32B1-1B8A-4821-8B2F-A44B566BB423}" type="sib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4D8A703-DA4E-4859-A716-25AD45BF5B3B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Bekerja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sama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dengan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lain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membuat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</a:t>
          </a:r>
          <a:r>
            <a:rPr lang="id-ID" sz="2400" dirty="0" smtClean="0">
              <a:solidFill>
                <a:schemeClr val="tx1"/>
              </a:solidFill>
            </a:rPr>
            <a:t>rubahan</a:t>
          </a:r>
          <a:r>
            <a:rPr lang="en-US" sz="2400" dirty="0" smtClean="0">
              <a:solidFill>
                <a:schemeClr val="tx1"/>
              </a:solidFill>
            </a:rPr>
            <a:t> (CEPDA, 1995)</a:t>
          </a:r>
          <a:endParaRPr lang="en-US" sz="2400" dirty="0">
            <a:solidFill>
              <a:schemeClr val="tx1"/>
            </a:solidFill>
          </a:endParaRPr>
        </a:p>
      </dgm:t>
    </dgm:pt>
    <dgm:pt modelId="{D89A7352-87B6-4EE9-9326-81937E105344}" type="par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1D532BA-1C78-41D3-825B-398340833FBE}" type="sib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FE62866-65C4-4B1D-99AD-28ABFAA1E303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Memasukkan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suatu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ke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dalam</a:t>
          </a:r>
          <a:r>
            <a:rPr lang="en-US" sz="2400" dirty="0" smtClean="0">
              <a:solidFill>
                <a:schemeClr val="tx1"/>
              </a:solidFill>
            </a:rPr>
            <a:t> agenda, </a:t>
          </a:r>
          <a:r>
            <a:rPr lang="en-US" sz="2400" dirty="0" err="1" smtClean="0">
              <a:solidFill>
                <a:schemeClr val="tx1"/>
              </a:solidFill>
            </a:rPr>
            <a:t>mencari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mengenai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tersebut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membangun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dukungan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bertindak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menangani</a:t>
          </a:r>
          <a:r>
            <a:rPr lang="en-US" sz="2400" dirty="0" smtClean="0">
              <a:solidFill>
                <a:schemeClr val="tx1"/>
              </a:solidFill>
            </a:rPr>
            <a:t> problem </a:t>
          </a:r>
          <a:r>
            <a:rPr lang="en-US" sz="2400" dirty="0" err="1" smtClean="0">
              <a:solidFill>
                <a:schemeClr val="tx1"/>
              </a:solidFill>
            </a:rPr>
            <a:t>maupun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solusinya</a:t>
          </a:r>
          <a:endParaRPr lang="en-US" sz="2400" dirty="0">
            <a:solidFill>
              <a:schemeClr val="tx1"/>
            </a:solidFill>
          </a:endParaRPr>
        </a:p>
      </dgm:t>
    </dgm:pt>
    <dgm:pt modelId="{2039CBD2-09DA-4A6E-9614-C0BBFE2699B5}" type="par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1038ED3-BE34-4629-ACDB-3256BF05244A}" type="sib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9AF903-404C-4A79-8796-8636B4B1232C}" type="pres">
      <dgm:prSet presAssocID="{17E94B95-8E76-46D3-BC47-3C7572C3CBBC}" presName="spacer" presStyleCnt="0"/>
      <dgm:spPr/>
      <dgm:t>
        <a:bodyPr/>
        <a:lstStyle/>
        <a:p>
          <a:endParaRPr lang="en-US"/>
        </a:p>
      </dgm:t>
    </dgm:pt>
    <dgm:pt modelId="{E14B9156-1A5B-4F72-BCEB-138D33F26A59}" type="pres">
      <dgm:prSet presAssocID="{E6848261-E495-4529-8CFE-11BC8FC60C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57D96B-CCB0-4A5B-85B0-804398B0E114}" type="pres">
      <dgm:prSet presAssocID="{33F0E5B0-F88F-4790-B12A-A38A5D196F46}" presName="spacer" presStyleCnt="0"/>
      <dgm:spPr/>
      <dgm:t>
        <a:bodyPr/>
        <a:lstStyle/>
        <a:p>
          <a:endParaRPr lang="en-US"/>
        </a:p>
      </dgm:t>
    </dgm:pt>
    <dgm:pt modelId="{FE6DCAAD-EEC3-42C5-BF80-0F0FA6702C12}" type="pres">
      <dgm:prSet presAssocID="{3AB96FF5-1677-4937-8ABE-28FE3A329E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D8288-001F-40D4-9FB8-25C90FC28339}" type="pres">
      <dgm:prSet presAssocID="{CD0E32B1-1B8A-4821-8B2F-A44B566BB423}" presName="spacer" presStyleCnt="0"/>
      <dgm:spPr/>
      <dgm:t>
        <a:bodyPr/>
        <a:lstStyle/>
        <a:p>
          <a:endParaRPr lang="en-US"/>
        </a:p>
      </dgm:t>
    </dgm:pt>
    <dgm:pt modelId="{4BB5F76B-1E63-4D6D-9095-1AEBF76CE6D5}" type="pres">
      <dgm:prSet presAssocID="{F4D8A703-DA4E-4859-A716-25AD45BF5B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23C67-FB3C-44AD-AA26-395E74CE69FC}" type="pres">
      <dgm:prSet presAssocID="{91D532BA-1C78-41D3-825B-398340833FBE}" presName="spacer" presStyleCnt="0"/>
      <dgm:spPr/>
      <dgm:t>
        <a:bodyPr/>
        <a:lstStyle/>
        <a:p>
          <a:endParaRPr lang="en-US"/>
        </a:p>
      </dgm:t>
    </dgm:pt>
    <dgm:pt modelId="{6DCA7732-3F28-47D0-A4FD-FEBBB5C81DBC}" type="pres">
      <dgm:prSet presAssocID="{DFE62866-65C4-4B1D-99AD-28ABFAA1E3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69ABB-B039-48C6-A9D2-ED7027CB5430}" srcId="{7A3EB268-F7F5-48DA-9E02-9EF0EE9D321E}" destId="{DFE62866-65C4-4B1D-99AD-28ABFAA1E303}" srcOrd="4" destOrd="0" parTransId="{2039CBD2-09DA-4A6E-9614-C0BBFE2699B5}" sibTransId="{01038ED3-BE34-4629-ACDB-3256BF05244A}"/>
    <dgm:cxn modelId="{F45BD78A-5046-4796-B1EC-060B970F4DE7}" type="presOf" srcId="{E6848261-E495-4529-8CFE-11BC8FC60CCF}" destId="{E14B9156-1A5B-4F72-BCEB-138D33F26A59}" srcOrd="0" destOrd="0" presId="urn:microsoft.com/office/officeart/2005/8/layout/vList2"/>
    <dgm:cxn modelId="{92802080-E231-4DA6-A7EC-173267034111}" type="presOf" srcId="{3AB96FF5-1677-4937-8ABE-28FE3A329E70}" destId="{FE6DCAAD-EEC3-42C5-BF80-0F0FA6702C12}" srcOrd="0" destOrd="0" presId="urn:microsoft.com/office/officeart/2005/8/layout/vList2"/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8AF95DCA-8BF9-4749-9960-80562799A60E}" srcId="{7A3EB268-F7F5-48DA-9E02-9EF0EE9D321E}" destId="{3AB96FF5-1677-4937-8ABE-28FE3A329E70}" srcOrd="2" destOrd="0" parTransId="{F0301F68-93A3-4B0B-962A-5EEA3B6AF1F7}" sibTransId="{CD0E32B1-1B8A-4821-8B2F-A44B566BB423}"/>
    <dgm:cxn modelId="{30E356FD-100A-476A-90EC-A32E3A0675FE}" type="presOf" srcId="{7A3EB268-F7F5-48DA-9E02-9EF0EE9D321E}" destId="{1B3BE38A-C9EB-4728-AE8A-FE00973FD7B9}" srcOrd="0" destOrd="0" presId="urn:microsoft.com/office/officeart/2005/8/layout/vList2"/>
    <dgm:cxn modelId="{C4875879-97CF-4488-B59A-36AAFEF3C965}" type="presOf" srcId="{DFE62866-65C4-4B1D-99AD-28ABFAA1E303}" destId="{6DCA7732-3F28-47D0-A4FD-FEBBB5C81DBC}" srcOrd="0" destOrd="0" presId="urn:microsoft.com/office/officeart/2005/8/layout/vList2"/>
    <dgm:cxn modelId="{ED0B88AC-CB3E-419F-A3BA-0271F8489616}" srcId="{7A3EB268-F7F5-48DA-9E02-9EF0EE9D321E}" destId="{F4D8A703-DA4E-4859-A716-25AD45BF5B3B}" srcOrd="3" destOrd="0" parTransId="{D89A7352-87B6-4EE9-9326-81937E105344}" sibTransId="{91D532BA-1C78-41D3-825B-398340833FBE}"/>
    <dgm:cxn modelId="{3831C68B-C4C5-4967-BD8D-5EB7CDBA0693}" type="presOf" srcId="{A3BD3119-6204-49AD-A550-F7538FDF5FEA}" destId="{FB607976-5B8F-4410-89E9-08FA65DCFC93}" srcOrd="0" destOrd="0" presId="urn:microsoft.com/office/officeart/2005/8/layout/vList2"/>
    <dgm:cxn modelId="{6F83FE31-CD00-4482-A26C-2B1EE1E94149}" type="presOf" srcId="{F4D8A703-DA4E-4859-A716-25AD45BF5B3B}" destId="{4BB5F76B-1E63-4D6D-9095-1AEBF76CE6D5}" srcOrd="0" destOrd="0" presId="urn:microsoft.com/office/officeart/2005/8/layout/vList2"/>
    <dgm:cxn modelId="{ACCC4C07-397B-4F78-B32D-ABF15B07F20A}" srcId="{7A3EB268-F7F5-48DA-9E02-9EF0EE9D321E}" destId="{E6848261-E495-4529-8CFE-11BC8FC60CCF}" srcOrd="1" destOrd="0" parTransId="{FB5E135D-7AD7-4F2B-869D-2BB63D9BE7C6}" sibTransId="{33F0E5B0-F88F-4790-B12A-A38A5D196F46}"/>
    <dgm:cxn modelId="{7A6BCE62-8513-4C24-B007-F7011E09350C}" type="presParOf" srcId="{1B3BE38A-C9EB-4728-AE8A-FE00973FD7B9}" destId="{FB607976-5B8F-4410-89E9-08FA65DCFC93}" srcOrd="0" destOrd="0" presId="urn:microsoft.com/office/officeart/2005/8/layout/vList2"/>
    <dgm:cxn modelId="{1938A9C1-CCC2-44E5-862B-3C628AB5717A}" type="presParOf" srcId="{1B3BE38A-C9EB-4728-AE8A-FE00973FD7B9}" destId="{569AF903-404C-4A79-8796-8636B4B1232C}" srcOrd="1" destOrd="0" presId="urn:microsoft.com/office/officeart/2005/8/layout/vList2"/>
    <dgm:cxn modelId="{11FB6184-8852-463E-856A-56F4030BC9D5}" type="presParOf" srcId="{1B3BE38A-C9EB-4728-AE8A-FE00973FD7B9}" destId="{E14B9156-1A5B-4F72-BCEB-138D33F26A59}" srcOrd="2" destOrd="0" presId="urn:microsoft.com/office/officeart/2005/8/layout/vList2"/>
    <dgm:cxn modelId="{F3482B9C-06A8-4FED-8E33-D42DCAFF8021}" type="presParOf" srcId="{1B3BE38A-C9EB-4728-AE8A-FE00973FD7B9}" destId="{C157D96B-CCB0-4A5B-85B0-804398B0E114}" srcOrd="3" destOrd="0" presId="urn:microsoft.com/office/officeart/2005/8/layout/vList2"/>
    <dgm:cxn modelId="{1BB06363-317A-41C8-A5ED-869ECD9C1738}" type="presParOf" srcId="{1B3BE38A-C9EB-4728-AE8A-FE00973FD7B9}" destId="{FE6DCAAD-EEC3-42C5-BF80-0F0FA6702C12}" srcOrd="4" destOrd="0" presId="urn:microsoft.com/office/officeart/2005/8/layout/vList2"/>
    <dgm:cxn modelId="{D3A1516B-F505-4097-ABAB-6729338ABBA4}" type="presParOf" srcId="{1B3BE38A-C9EB-4728-AE8A-FE00973FD7B9}" destId="{F02D8288-001F-40D4-9FB8-25C90FC28339}" srcOrd="5" destOrd="0" presId="urn:microsoft.com/office/officeart/2005/8/layout/vList2"/>
    <dgm:cxn modelId="{D2466F4E-A68E-4B1B-85E0-0689A1B4620F}" type="presParOf" srcId="{1B3BE38A-C9EB-4728-AE8A-FE00973FD7B9}" destId="{4BB5F76B-1E63-4D6D-9095-1AEBF76CE6D5}" srcOrd="6" destOrd="0" presId="urn:microsoft.com/office/officeart/2005/8/layout/vList2"/>
    <dgm:cxn modelId="{8026D5B7-ABC6-47EE-B4CD-A6175318DEDA}" type="presParOf" srcId="{1B3BE38A-C9EB-4728-AE8A-FE00973FD7B9}" destId="{78023C67-FB3C-44AD-AA26-395E74CE69FC}" srcOrd="7" destOrd="0" presId="urn:microsoft.com/office/officeart/2005/8/layout/vList2"/>
    <dgm:cxn modelId="{56F273FB-0032-46A3-858F-1E0FC5F74F75}" type="presParOf" srcId="{1B3BE38A-C9EB-4728-AE8A-FE00973FD7B9}" destId="{6DCA7732-3F28-47D0-A4FD-FEBBB5C81DBC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Bertujuan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secara</a:t>
          </a:r>
          <a:r>
            <a:rPr lang="en-US" sz="2400" dirty="0" smtClean="0">
              <a:solidFill>
                <a:schemeClr val="tx1"/>
              </a:solidFill>
            </a:rPr>
            <a:t> internal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mengubah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seluruh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sistem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F196DFE-6704-4361-9D95-3DBD0054324A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Dapat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melibatkan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aktivitas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jangka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pendek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spesifik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mencapai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pandangan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tentang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perubahan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jangka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panjang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39CE7258-3938-4585-8F18-D0D1C6BB9983}" type="par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3F51137-50C3-427F-B47A-C88AF18E7AD0}" type="sib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C1337A0-B5F3-43F5-A017-EC6954752372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Terdiri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macam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strategi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diarahkan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untuk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mempengaruhi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pada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tingkat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lokal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provinsi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nasional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internasional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D1BC79CA-6193-4EE2-B3EB-638F091A36FD}" type="par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88FEB0F-0DC6-4D3A-8D86-43B3F5B689E9}" type="sib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B4541C-A081-49F1-9973-87B3A9500D0D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Dapat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menggunakan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strategi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meliputi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mengadakan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lobi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pemasaran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kepada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memberikan</a:t>
          </a:r>
          <a:r>
            <a:rPr lang="en-US" sz="2400" dirty="0" smtClean="0">
              <a:solidFill>
                <a:schemeClr val="tx1"/>
              </a:solidFill>
            </a:rPr>
            <a:t> IEC, </a:t>
          </a:r>
          <a:r>
            <a:rPr lang="en-US" sz="2400" dirty="0" err="1" smtClean="0">
              <a:solidFill>
                <a:schemeClr val="tx1"/>
              </a:solidFill>
            </a:rPr>
            <a:t>membentuk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masyarakat</a:t>
          </a:r>
          <a:r>
            <a:rPr lang="en-US" sz="2400" dirty="0" smtClean="0">
              <a:solidFill>
                <a:schemeClr val="tx1"/>
              </a:solidFill>
            </a:rPr>
            <a:t>, </a:t>
          </a:r>
          <a:r>
            <a:rPr lang="en-US" sz="2400" dirty="0" err="1" smtClean="0">
              <a:solidFill>
                <a:schemeClr val="tx1"/>
              </a:solidFill>
            </a:rPr>
            <a:t>ataua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berbagai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macam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taktik</a:t>
          </a:r>
          <a:r>
            <a:rPr lang="en-US" sz="2400" dirty="0" smtClean="0">
              <a:solidFill>
                <a:schemeClr val="tx1"/>
              </a:solidFill>
            </a:rPr>
            <a:t> lain.</a:t>
          </a:r>
          <a:endParaRPr lang="en-US" sz="2400" dirty="0">
            <a:solidFill>
              <a:schemeClr val="tx1"/>
            </a:solidFill>
          </a:endParaRPr>
        </a:p>
      </dgm:t>
    </dgm:pt>
    <dgm:pt modelId="{6AB6B61C-DE81-465F-8396-33960F7D1A96}" type="par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C009235-9560-4320-AF79-C380024EA3B6}" type="sib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168525-43B7-46CD-9E2C-131B64EECDDB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Keikutsertaan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masysrakat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dalam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proses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pengambilan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keputusan</a:t>
          </a:r>
          <a:r>
            <a:rPr lang="en-US" sz="2400" dirty="0" smtClean="0">
              <a:solidFill>
                <a:schemeClr val="tx1"/>
              </a:solidFill>
            </a:rPr>
            <a:t> yang </a:t>
          </a:r>
          <a:r>
            <a:rPr lang="en-US" sz="2400" dirty="0" err="1" smtClean="0">
              <a:solidFill>
                <a:schemeClr val="tx1"/>
              </a:solidFill>
            </a:rPr>
            <a:t>mempengaruhi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kehidupan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mereka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ECA01A79-708F-4F96-8183-E4FBFC9ACB3B}" type="par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541F609-5097-4A5E-80C3-A4FB04365D34}" type="sib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AF903-404C-4A79-8796-8636B4B1232C}" type="pres">
      <dgm:prSet presAssocID="{17E94B95-8E76-46D3-BC47-3C7572C3CBBC}" presName="spacer" presStyleCnt="0"/>
      <dgm:spPr/>
      <dgm:t>
        <a:bodyPr/>
        <a:lstStyle/>
        <a:p>
          <a:endParaRPr lang="en-US"/>
        </a:p>
      </dgm:t>
    </dgm:pt>
    <dgm:pt modelId="{8EF796D0-E074-4E9A-8EDE-8C97150B762B}" type="pres">
      <dgm:prSet presAssocID="{BF196DFE-6704-4361-9D95-3DBD005432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5015E-7B6A-477D-9DAB-119A7DA0E26B}" type="pres">
      <dgm:prSet presAssocID="{13F51137-50C3-427F-B47A-C88AF18E7AD0}" presName="spacer" presStyleCnt="0"/>
      <dgm:spPr/>
      <dgm:t>
        <a:bodyPr/>
        <a:lstStyle/>
        <a:p>
          <a:endParaRPr lang="en-US"/>
        </a:p>
      </dgm:t>
    </dgm:pt>
    <dgm:pt modelId="{92678BC4-EF12-4B2F-964B-1C8D4EB1A73D}" type="pres">
      <dgm:prSet presAssocID="{2C1337A0-B5F3-43F5-A017-EC69547523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0C2D20-EBFE-41A8-AD3C-42A91E376C4B}" type="pres">
      <dgm:prSet presAssocID="{F88FEB0F-0DC6-4D3A-8D86-43B3F5B689E9}" presName="spacer" presStyleCnt="0"/>
      <dgm:spPr/>
      <dgm:t>
        <a:bodyPr/>
        <a:lstStyle/>
        <a:p>
          <a:endParaRPr lang="en-US"/>
        </a:p>
      </dgm:t>
    </dgm:pt>
    <dgm:pt modelId="{B3EAF5E4-6EE2-4FE3-A971-D8B6294F3387}" type="pres">
      <dgm:prSet presAssocID="{B3B4541C-A081-49F1-9973-87B3A9500D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BFA2DB-3BE8-456F-BB3E-C4DDB6B4D94C}" type="pres">
      <dgm:prSet presAssocID="{0C009235-9560-4320-AF79-C380024EA3B6}" presName="spacer" presStyleCnt="0"/>
      <dgm:spPr/>
      <dgm:t>
        <a:bodyPr/>
        <a:lstStyle/>
        <a:p>
          <a:endParaRPr lang="en-US"/>
        </a:p>
      </dgm:t>
    </dgm:pt>
    <dgm:pt modelId="{FBACAF61-2838-4709-87A4-9813940C0085}" type="pres">
      <dgm:prSet presAssocID="{2D168525-43B7-46CD-9E2C-131B64EEC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0AF80EF-6B77-4135-8104-C2698F30C3DD}" type="presOf" srcId="{2D168525-43B7-46CD-9E2C-131B64EECDDB}" destId="{FBACAF61-2838-4709-87A4-9813940C0085}" srcOrd="0" destOrd="0" presId="urn:microsoft.com/office/officeart/2005/8/layout/vList2"/>
    <dgm:cxn modelId="{420FC47A-80CF-47E2-8CA4-740F7640EF18}" srcId="{7A3EB268-F7F5-48DA-9E02-9EF0EE9D321E}" destId="{BF196DFE-6704-4361-9D95-3DBD0054324A}" srcOrd="1" destOrd="0" parTransId="{39CE7258-3938-4585-8F18-D0D1C6BB9983}" sibTransId="{13F51137-50C3-427F-B47A-C88AF18E7AD0}"/>
    <dgm:cxn modelId="{9267FAE4-898A-4ED1-9D40-CA24DC128DE8}" type="presOf" srcId="{7A3EB268-F7F5-48DA-9E02-9EF0EE9D321E}" destId="{1B3BE38A-C9EB-4728-AE8A-FE00973FD7B9}" srcOrd="0" destOrd="0" presId="urn:microsoft.com/office/officeart/2005/8/layout/vList2"/>
    <dgm:cxn modelId="{54740092-7BB3-421E-B2D9-C975FF9DA432}" srcId="{7A3EB268-F7F5-48DA-9E02-9EF0EE9D321E}" destId="{B3B4541C-A081-49F1-9973-87B3A9500D0D}" srcOrd="3" destOrd="0" parTransId="{6AB6B61C-DE81-465F-8396-33960F7D1A96}" sibTransId="{0C009235-9560-4320-AF79-C380024EA3B6}"/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52942BDC-E86D-4CC2-BE92-4F2B3F98567E}" srcId="{7A3EB268-F7F5-48DA-9E02-9EF0EE9D321E}" destId="{2C1337A0-B5F3-43F5-A017-EC6954752372}" srcOrd="2" destOrd="0" parTransId="{D1BC79CA-6193-4EE2-B3EB-638F091A36FD}" sibTransId="{F88FEB0F-0DC6-4D3A-8D86-43B3F5B689E9}"/>
    <dgm:cxn modelId="{440859FD-6ED8-47ED-8023-2EBD17F71CA2}" type="presOf" srcId="{A3BD3119-6204-49AD-A550-F7538FDF5FEA}" destId="{FB607976-5B8F-4410-89E9-08FA65DCFC93}" srcOrd="0" destOrd="0" presId="urn:microsoft.com/office/officeart/2005/8/layout/vList2"/>
    <dgm:cxn modelId="{E91D8636-D317-4582-B46E-39399CC6CDF4}" type="presOf" srcId="{BF196DFE-6704-4361-9D95-3DBD0054324A}" destId="{8EF796D0-E074-4E9A-8EDE-8C97150B762B}" srcOrd="0" destOrd="0" presId="urn:microsoft.com/office/officeart/2005/8/layout/vList2"/>
    <dgm:cxn modelId="{4A7205DD-0D71-483C-9BCD-CBA7087F1FA9}" srcId="{7A3EB268-F7F5-48DA-9E02-9EF0EE9D321E}" destId="{2D168525-43B7-46CD-9E2C-131B64EECDDB}" srcOrd="4" destOrd="0" parTransId="{ECA01A79-708F-4F96-8183-E4FBFC9ACB3B}" sibTransId="{B541F609-5097-4A5E-80C3-A4FB04365D34}"/>
    <dgm:cxn modelId="{D86F9284-6645-4480-BD1E-3B48F40711EB}" type="presOf" srcId="{B3B4541C-A081-49F1-9973-87B3A9500D0D}" destId="{B3EAF5E4-6EE2-4FE3-A971-D8B6294F3387}" srcOrd="0" destOrd="0" presId="urn:microsoft.com/office/officeart/2005/8/layout/vList2"/>
    <dgm:cxn modelId="{2B7B90F3-58DD-4150-99E2-FC94B8576265}" type="presOf" srcId="{2C1337A0-B5F3-43F5-A017-EC6954752372}" destId="{92678BC4-EF12-4B2F-964B-1C8D4EB1A73D}" srcOrd="0" destOrd="0" presId="urn:microsoft.com/office/officeart/2005/8/layout/vList2"/>
    <dgm:cxn modelId="{7D88DB78-1627-46DC-A815-8FBE8CE563E8}" type="presParOf" srcId="{1B3BE38A-C9EB-4728-AE8A-FE00973FD7B9}" destId="{FB607976-5B8F-4410-89E9-08FA65DCFC93}" srcOrd="0" destOrd="0" presId="urn:microsoft.com/office/officeart/2005/8/layout/vList2"/>
    <dgm:cxn modelId="{B51483E4-0A30-46F4-B8C1-7FDE0ACEF871}" type="presParOf" srcId="{1B3BE38A-C9EB-4728-AE8A-FE00973FD7B9}" destId="{569AF903-404C-4A79-8796-8636B4B1232C}" srcOrd="1" destOrd="0" presId="urn:microsoft.com/office/officeart/2005/8/layout/vList2"/>
    <dgm:cxn modelId="{F890587B-BAAE-4CB9-B8A7-B80F4EAC2281}" type="presParOf" srcId="{1B3BE38A-C9EB-4728-AE8A-FE00973FD7B9}" destId="{8EF796D0-E074-4E9A-8EDE-8C97150B762B}" srcOrd="2" destOrd="0" presId="urn:microsoft.com/office/officeart/2005/8/layout/vList2"/>
    <dgm:cxn modelId="{1C86FE01-77AE-487A-AFB5-85E1B318D060}" type="presParOf" srcId="{1B3BE38A-C9EB-4728-AE8A-FE00973FD7B9}" destId="{5915015E-7B6A-477D-9DAB-119A7DA0E26B}" srcOrd="3" destOrd="0" presId="urn:microsoft.com/office/officeart/2005/8/layout/vList2"/>
    <dgm:cxn modelId="{B1CAA7B0-B02B-4424-B1E2-3DB676226D0C}" type="presParOf" srcId="{1B3BE38A-C9EB-4728-AE8A-FE00973FD7B9}" destId="{92678BC4-EF12-4B2F-964B-1C8D4EB1A73D}" srcOrd="4" destOrd="0" presId="urn:microsoft.com/office/officeart/2005/8/layout/vList2"/>
    <dgm:cxn modelId="{38F50FC9-35DE-43D8-ADD6-667F8B176EE2}" type="presParOf" srcId="{1B3BE38A-C9EB-4728-AE8A-FE00973FD7B9}" destId="{E00C2D20-EBFE-41A8-AD3C-42A91E376C4B}" srcOrd="5" destOrd="0" presId="urn:microsoft.com/office/officeart/2005/8/layout/vList2"/>
    <dgm:cxn modelId="{E9B2413A-3A42-4E49-88DF-D79C82AD33C9}" type="presParOf" srcId="{1B3BE38A-C9EB-4728-AE8A-FE00973FD7B9}" destId="{B3EAF5E4-6EE2-4FE3-A971-D8B6294F3387}" srcOrd="6" destOrd="0" presId="urn:microsoft.com/office/officeart/2005/8/layout/vList2"/>
    <dgm:cxn modelId="{54A7637E-7B28-45C0-8700-408E749B1E7E}" type="presParOf" srcId="{1B3BE38A-C9EB-4728-AE8A-FE00973FD7B9}" destId="{87BFA2DB-3BE8-456F-BB3E-C4DDB6B4D94C}" srcOrd="7" destOrd="0" presId="urn:microsoft.com/office/officeart/2005/8/layout/vList2"/>
    <dgm:cxn modelId="{0A483DED-58A1-4833-B93A-120DE2147805}" type="presParOf" srcId="{1B3BE38A-C9EB-4728-AE8A-FE00973FD7B9}" destId="{FBACAF61-2838-4709-87A4-9813940C0085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F72E4-83C1-42EB-A9B2-593F0F88D34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0EB948-D31E-4A99-86E2-612E46BC53DB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Upaya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sistematis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terorganisasi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untuk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melancarkan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aksi</a:t>
          </a:r>
          <a:r>
            <a:rPr lang="en-US" sz="2800" b="1" dirty="0" smtClean="0">
              <a:solidFill>
                <a:schemeClr val="tx1"/>
              </a:solidFill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01CE9456-FCF3-4A02-B29A-A553322DEF00}" type="par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D654E3-C88B-40C9-B74A-91969219F255}" type="sib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A744D87-BFE6-4BD4-886D-1E693FC1E7D7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Dengan</a:t>
          </a:r>
          <a:r>
            <a:rPr lang="en-US" sz="2800" b="1" dirty="0" smtClean="0">
              <a:solidFill>
                <a:schemeClr val="tx1"/>
              </a:solidFill>
            </a:rPr>
            <a:t>  target  </a:t>
          </a:r>
          <a:r>
            <a:rPr lang="en-US" sz="2800" b="1" dirty="0" err="1" smtClean="0">
              <a:solidFill>
                <a:schemeClr val="tx1"/>
              </a:solidFill>
            </a:rPr>
            <a:t>terjadinya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perubahan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kebijaksanaan</a:t>
          </a:r>
          <a:r>
            <a:rPr lang="en-US" sz="2800" b="1" dirty="0" smtClean="0">
              <a:solidFill>
                <a:schemeClr val="tx1"/>
              </a:solidFill>
            </a:rPr>
            <a:t>,  </a:t>
          </a:r>
          <a:r>
            <a:rPr lang="en-US" sz="2800" b="1" dirty="0" err="1" smtClean="0">
              <a:solidFill>
                <a:schemeClr val="tx1"/>
              </a:solidFill>
            </a:rPr>
            <a:t>perilaku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pelaksanaan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156B63DF-B52E-4032-B38C-89089FD82D22}" type="par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93F25F-DE1E-4A7C-A2EF-05DF21290A6A}" type="sib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521174E-9568-4C75-86F6-CC96E491A9B0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Melalui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penggalangan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dukungan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berbagai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i="1" dirty="0" smtClean="0">
              <a:solidFill>
                <a:schemeClr val="tx1"/>
              </a:solidFill>
            </a:rPr>
            <a:t>stakeholders </a:t>
          </a:r>
          <a:r>
            <a:rPr lang="en-US" sz="2800" b="1" dirty="0" smtClean="0">
              <a:solidFill>
                <a:schemeClr val="tx1"/>
              </a:solidFill>
            </a:rPr>
            <a:t> yang  </a:t>
          </a:r>
          <a:r>
            <a:rPr lang="en-US" sz="2800" b="1" dirty="0" err="1" smtClean="0">
              <a:solidFill>
                <a:schemeClr val="tx1"/>
              </a:solidFill>
            </a:rPr>
            <a:t>berpengaruh</a:t>
          </a:r>
          <a:r>
            <a:rPr lang="en-US" sz="2800" b="1" dirty="0" smtClean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AAF392A7-2226-4B44-A81C-707B9DE246C8}" type="par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97C6DC-3773-4138-8B97-FC5685F8A85C}" type="sib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BBA82A7-81D7-49DC-905A-19E8F95E42A1}">
      <dgm:prSet custT="1"/>
      <dgm:spPr/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</a:rPr>
            <a:t>Advokasi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adalah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Sains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Seni</a:t>
          </a:r>
          <a:r>
            <a:rPr lang="en-US" sz="2800" b="1" dirty="0" smtClean="0">
              <a:solidFill>
                <a:schemeClr val="tx1"/>
              </a:solidFill>
            </a:rPr>
            <a:t>, </a:t>
          </a:r>
          <a:r>
            <a:rPr lang="en-US" sz="2800" b="1" dirty="0" err="1" smtClean="0">
              <a:solidFill>
                <a:schemeClr val="tx1"/>
              </a:solidFill>
            </a:rPr>
            <a:t>namun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bila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dirancang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dengan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sistematis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benar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hasil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advokasi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akan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efektif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  <a:r>
            <a:rPr lang="en-US" sz="2800" b="1" dirty="0" err="1" smtClean="0">
              <a:solidFill>
                <a:schemeClr val="tx1"/>
              </a:solidFill>
            </a:rPr>
            <a:t>baik</a:t>
          </a:r>
          <a:endParaRPr lang="en-US" sz="2800" b="1" dirty="0">
            <a:solidFill>
              <a:schemeClr val="tx1"/>
            </a:solidFill>
          </a:endParaRPr>
        </a:p>
      </dgm:t>
    </dgm:pt>
    <dgm:pt modelId="{9C457EBD-D32E-4C60-A566-59DA1A5BFA0E}" type="par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6C15521-B481-4321-A273-1859CC7BF101}" type="sib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257BCB9-C010-405A-8595-577C1770CD62}" type="pres">
      <dgm:prSet presAssocID="{29EF72E4-83C1-42EB-A9B2-593F0F88D3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AA14FC-60AA-40FE-8181-5262D08659ED}" type="pres">
      <dgm:prSet presAssocID="{D30EB948-D31E-4A99-86E2-612E46BC53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191874-0187-4904-8441-B59FC6735F35}" type="pres">
      <dgm:prSet presAssocID="{FBD654E3-C88B-40C9-B74A-91969219F255}" presName="spacer" presStyleCnt="0"/>
      <dgm:spPr/>
    </dgm:pt>
    <dgm:pt modelId="{6A6193A9-D966-4AE4-A502-6C686D0D5D22}" type="pres">
      <dgm:prSet presAssocID="{6A744D87-BFE6-4BD4-886D-1E693FC1E7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7442B2-8A0C-4A98-AA2B-56DB621B65A2}" type="pres">
      <dgm:prSet presAssocID="{A493F25F-DE1E-4A7C-A2EF-05DF21290A6A}" presName="spacer" presStyleCnt="0"/>
      <dgm:spPr/>
    </dgm:pt>
    <dgm:pt modelId="{4704532C-6C50-46E9-8BAC-A697261E50FB}" type="pres">
      <dgm:prSet presAssocID="{3521174E-9568-4C75-86F6-CC96E491A9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24EC95-6B1D-402A-9BDB-1761D9293C0F}" type="pres">
      <dgm:prSet presAssocID="{C097C6DC-3773-4138-8B97-FC5685F8A85C}" presName="spacer" presStyleCnt="0"/>
      <dgm:spPr/>
    </dgm:pt>
    <dgm:pt modelId="{CB73DF35-C01E-40CA-AEB0-2BE8AFE1CC80}" type="pres">
      <dgm:prSet presAssocID="{7BBA82A7-81D7-49DC-905A-19E8F95E42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7B0B18-013F-4B4B-83E2-9FB09FEA5764}" type="presOf" srcId="{7BBA82A7-81D7-49DC-905A-19E8F95E42A1}" destId="{CB73DF35-C01E-40CA-AEB0-2BE8AFE1CC80}" srcOrd="0" destOrd="0" presId="urn:microsoft.com/office/officeart/2005/8/layout/vList2"/>
    <dgm:cxn modelId="{A24A33B0-170D-4C50-8E2D-7D604D4632ED}" type="presOf" srcId="{D30EB948-D31E-4A99-86E2-612E46BC53DB}" destId="{BDAA14FC-60AA-40FE-8181-5262D08659ED}" srcOrd="0" destOrd="0" presId="urn:microsoft.com/office/officeart/2005/8/layout/vList2"/>
    <dgm:cxn modelId="{AEC47408-E978-4F8F-8602-4C3119D2302A}" type="presOf" srcId="{6A744D87-BFE6-4BD4-886D-1E693FC1E7D7}" destId="{6A6193A9-D966-4AE4-A502-6C686D0D5D22}" srcOrd="0" destOrd="0" presId="urn:microsoft.com/office/officeart/2005/8/layout/vList2"/>
    <dgm:cxn modelId="{54BF219E-3655-4857-A80F-9744AB697EB1}" srcId="{29EF72E4-83C1-42EB-A9B2-593F0F88D34D}" destId="{6A744D87-BFE6-4BD4-886D-1E693FC1E7D7}" srcOrd="1" destOrd="0" parTransId="{156B63DF-B52E-4032-B38C-89089FD82D22}" sibTransId="{A493F25F-DE1E-4A7C-A2EF-05DF21290A6A}"/>
    <dgm:cxn modelId="{BBCB95D6-A17D-4791-9C5F-7334FF33EC48}" srcId="{29EF72E4-83C1-42EB-A9B2-593F0F88D34D}" destId="{D30EB948-D31E-4A99-86E2-612E46BC53DB}" srcOrd="0" destOrd="0" parTransId="{01CE9456-FCF3-4A02-B29A-A553322DEF00}" sibTransId="{FBD654E3-C88B-40C9-B74A-91969219F255}"/>
    <dgm:cxn modelId="{2B9A4010-907A-49CB-811A-6D9CFEC4E9A6}" type="presOf" srcId="{29EF72E4-83C1-42EB-A9B2-593F0F88D34D}" destId="{3257BCB9-C010-405A-8595-577C1770CD62}" srcOrd="0" destOrd="0" presId="urn:microsoft.com/office/officeart/2005/8/layout/vList2"/>
    <dgm:cxn modelId="{6830E4EC-17D7-4992-A5BA-EB3937ADB3AA}" srcId="{29EF72E4-83C1-42EB-A9B2-593F0F88D34D}" destId="{3521174E-9568-4C75-86F6-CC96E491A9B0}" srcOrd="2" destOrd="0" parTransId="{AAF392A7-2226-4B44-A81C-707B9DE246C8}" sibTransId="{C097C6DC-3773-4138-8B97-FC5685F8A85C}"/>
    <dgm:cxn modelId="{671EB200-F560-4265-8319-86331A8A63D1}" type="presOf" srcId="{3521174E-9568-4C75-86F6-CC96E491A9B0}" destId="{4704532C-6C50-46E9-8BAC-A697261E50FB}" srcOrd="0" destOrd="0" presId="urn:microsoft.com/office/officeart/2005/8/layout/vList2"/>
    <dgm:cxn modelId="{B1152010-D0DB-4145-87E3-187702CB90A6}" srcId="{29EF72E4-83C1-42EB-A9B2-593F0F88D34D}" destId="{7BBA82A7-81D7-49DC-905A-19E8F95E42A1}" srcOrd="3" destOrd="0" parTransId="{9C457EBD-D32E-4C60-A566-59DA1A5BFA0E}" sibTransId="{76C15521-B481-4321-A273-1859CC7BF101}"/>
    <dgm:cxn modelId="{10D55968-DA7B-4ED8-BA90-BA8A58E67377}" type="presParOf" srcId="{3257BCB9-C010-405A-8595-577C1770CD62}" destId="{BDAA14FC-60AA-40FE-8181-5262D08659ED}" srcOrd="0" destOrd="0" presId="urn:microsoft.com/office/officeart/2005/8/layout/vList2"/>
    <dgm:cxn modelId="{9EE75BBE-E6FD-4FF0-987C-08218E5053C2}" type="presParOf" srcId="{3257BCB9-C010-405A-8595-577C1770CD62}" destId="{E0191874-0187-4904-8441-B59FC6735F35}" srcOrd="1" destOrd="0" presId="urn:microsoft.com/office/officeart/2005/8/layout/vList2"/>
    <dgm:cxn modelId="{523208A7-72EE-4B90-8740-68022DE5484F}" type="presParOf" srcId="{3257BCB9-C010-405A-8595-577C1770CD62}" destId="{6A6193A9-D966-4AE4-A502-6C686D0D5D22}" srcOrd="2" destOrd="0" presId="urn:microsoft.com/office/officeart/2005/8/layout/vList2"/>
    <dgm:cxn modelId="{30ECCBC2-68D6-4892-B773-C338EA0ECF01}" type="presParOf" srcId="{3257BCB9-C010-405A-8595-577C1770CD62}" destId="{E67442B2-8A0C-4A98-AA2B-56DB621B65A2}" srcOrd="3" destOrd="0" presId="urn:microsoft.com/office/officeart/2005/8/layout/vList2"/>
    <dgm:cxn modelId="{246E2FCF-75EB-4205-AC7D-AD4B5ADA7D23}" type="presParOf" srcId="{3257BCB9-C010-405A-8595-577C1770CD62}" destId="{4704532C-6C50-46E9-8BAC-A697261E50FB}" srcOrd="4" destOrd="0" presId="urn:microsoft.com/office/officeart/2005/8/layout/vList2"/>
    <dgm:cxn modelId="{BD44803D-9DE9-4140-8B4C-6B7034C5117D}" type="presParOf" srcId="{3257BCB9-C010-405A-8595-577C1770CD62}" destId="{F324EC95-6B1D-402A-9BDB-1761D9293C0F}" srcOrd="5" destOrd="0" presId="urn:microsoft.com/office/officeart/2005/8/layout/vList2"/>
    <dgm:cxn modelId="{6F039400-9C82-4EC1-A5B3-A10AAC7CB1CD}" type="presParOf" srcId="{3257BCB9-C010-405A-8595-577C1770CD62}" destId="{CB73DF35-C01E-40CA-AEB0-2BE8AFE1CC80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F487B-2650-4FEF-93F2-D54B7BDC2C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FD539D0-F614-4CEB-9ADC-011E76AE82B0}">
      <dgm:prSet/>
      <dgm:spPr/>
      <dgm:t>
        <a:bodyPr/>
        <a:lstStyle/>
        <a:p>
          <a:pPr rtl="0"/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sistematik</a:t>
          </a:r>
          <a:r>
            <a:rPr lang="en-US" dirty="0" smtClean="0"/>
            <a:t> &amp; </a:t>
          </a:r>
          <a:r>
            <a:rPr lang="en-US" dirty="0" err="1" smtClean="0"/>
            <a:t>terorganisasir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mempengaruhi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mendesak</a:t>
          </a:r>
          <a:r>
            <a:rPr lang="en-US" dirty="0" smtClean="0"/>
            <a:t> </a:t>
          </a:r>
          <a:r>
            <a:rPr lang="en-US" i="1" dirty="0" err="1" smtClean="0">
              <a:solidFill>
                <a:srgbClr val="C00000"/>
              </a:solidFill>
            </a:rPr>
            <a:t>terjadinya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perubahan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dalam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kebijakan</a:t>
          </a:r>
          <a:r>
            <a:rPr lang="en-US" i="1" dirty="0" smtClean="0">
              <a:solidFill>
                <a:srgbClr val="C00000"/>
              </a:solidFill>
            </a:rPr>
            <a:t> </a:t>
          </a:r>
          <a:r>
            <a:rPr lang="en-US" i="1" dirty="0" err="1" smtClean="0">
              <a:solidFill>
                <a:srgbClr val="C00000"/>
              </a:solidFill>
            </a:rPr>
            <a:t>publik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bertahap</a:t>
          </a:r>
          <a:r>
            <a:rPr lang="en-US" dirty="0" smtClean="0"/>
            <a:t> </a:t>
          </a:r>
          <a:r>
            <a:rPr lang="en-US" dirty="0" err="1" smtClean="0"/>
            <a:t>maju</a:t>
          </a:r>
          <a:r>
            <a:rPr lang="en-US" dirty="0" smtClean="0"/>
            <a:t> &amp; </a:t>
          </a:r>
          <a:r>
            <a:rPr lang="en-US" dirty="0" err="1" smtClean="0"/>
            <a:t>semakin</a:t>
          </a:r>
          <a:r>
            <a:rPr lang="en-US" dirty="0" smtClean="0"/>
            <a:t> </a:t>
          </a:r>
          <a:r>
            <a:rPr lang="en-US" dirty="0" err="1" smtClean="0"/>
            <a:t>baik</a:t>
          </a:r>
          <a:endParaRPr lang="en-US" dirty="0"/>
        </a:p>
      </dgm:t>
    </dgm:pt>
    <dgm:pt modelId="{57304CE3-F7C1-492F-9D89-7F98A09FF8B6}" type="parTrans" cxnId="{60B82815-77B8-4130-BFAD-3485A5EBAD88}">
      <dgm:prSet/>
      <dgm:spPr/>
      <dgm:t>
        <a:bodyPr/>
        <a:lstStyle/>
        <a:p>
          <a:endParaRPr lang="id-ID"/>
        </a:p>
      </dgm:t>
    </dgm:pt>
    <dgm:pt modelId="{C4EC36A7-1C90-44E9-81F9-63D75FF533DF}" type="sibTrans" cxnId="{60B82815-77B8-4130-BFAD-3485A5EBAD88}">
      <dgm:prSet/>
      <dgm:spPr/>
      <dgm:t>
        <a:bodyPr/>
        <a:lstStyle/>
        <a:p>
          <a:endParaRPr lang="id-ID"/>
        </a:p>
      </dgm:t>
    </dgm:pt>
    <dgm:pt modelId="{DE3ECF6C-2EBB-47A3-912F-A47944BE381C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revolusi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lebih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merupakan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usaha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sosial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melalui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semua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saluran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piranti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demokrasi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perwakilan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proses-proses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politik</a:t>
          </a:r>
          <a:r>
            <a:rPr lang="en-US" dirty="0" smtClean="0">
              <a:solidFill>
                <a:schemeClr val="tx1"/>
              </a:solidFill>
            </a:rPr>
            <a:t> &amp; </a:t>
          </a:r>
          <a:r>
            <a:rPr lang="en-US" dirty="0" err="1" smtClean="0">
              <a:solidFill>
                <a:schemeClr val="tx1"/>
              </a:solidFill>
            </a:rPr>
            <a:t>legislasi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terdapat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sistem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berlaku</a:t>
          </a:r>
          <a:endParaRPr lang="en-US" dirty="0">
            <a:solidFill>
              <a:schemeClr val="tx1"/>
            </a:solidFill>
          </a:endParaRPr>
        </a:p>
      </dgm:t>
    </dgm:pt>
    <dgm:pt modelId="{24D8BFB0-A5FF-4AB1-9F01-4E54410472DB}" type="parTrans" cxnId="{77033CDF-8A67-4B35-B87A-BA1E5A5C7D06}">
      <dgm:prSet/>
      <dgm:spPr/>
      <dgm:t>
        <a:bodyPr/>
        <a:lstStyle/>
        <a:p>
          <a:endParaRPr lang="id-ID"/>
        </a:p>
      </dgm:t>
    </dgm:pt>
    <dgm:pt modelId="{E54D55A8-227B-4937-8077-83C0A129A740}" type="sibTrans" cxnId="{77033CDF-8A67-4B35-B87A-BA1E5A5C7D06}">
      <dgm:prSet/>
      <dgm:spPr/>
      <dgm:t>
        <a:bodyPr/>
        <a:lstStyle/>
        <a:p>
          <a:endParaRPr lang="id-ID"/>
        </a:p>
      </dgm:t>
    </dgm:pt>
    <dgm:pt modelId="{66118349-BCE3-4A7F-8844-9B225E1057EC}" type="pres">
      <dgm:prSet presAssocID="{E15F487B-2650-4FEF-93F2-D54B7BDC2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7B946-1EA9-4F65-9D8B-F7E3091138B1}" type="pres">
      <dgm:prSet presAssocID="{6FD539D0-F614-4CEB-9ADC-011E76AE82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2EC97-AE17-4111-BB56-88962F31561D}" type="pres">
      <dgm:prSet presAssocID="{C4EC36A7-1C90-44E9-81F9-63D75FF533DF}" presName="spacer" presStyleCnt="0"/>
      <dgm:spPr/>
    </dgm:pt>
    <dgm:pt modelId="{1C304808-5C35-4E7A-953B-B0FE935300F4}" type="pres">
      <dgm:prSet presAssocID="{DE3ECF6C-2EBB-47A3-912F-A47944BE38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33CDF-8A67-4B35-B87A-BA1E5A5C7D06}" srcId="{E15F487B-2650-4FEF-93F2-D54B7BDC2C31}" destId="{DE3ECF6C-2EBB-47A3-912F-A47944BE381C}" srcOrd="1" destOrd="0" parTransId="{24D8BFB0-A5FF-4AB1-9F01-4E54410472DB}" sibTransId="{E54D55A8-227B-4937-8077-83C0A129A740}"/>
    <dgm:cxn modelId="{3ED74104-0DAF-4857-A4CA-A346ABDF4EA1}" type="presOf" srcId="{DE3ECF6C-2EBB-47A3-912F-A47944BE381C}" destId="{1C304808-5C35-4E7A-953B-B0FE935300F4}" srcOrd="0" destOrd="0" presId="urn:microsoft.com/office/officeart/2005/8/layout/vList2"/>
    <dgm:cxn modelId="{60B82815-77B8-4130-BFAD-3485A5EBAD88}" srcId="{E15F487B-2650-4FEF-93F2-D54B7BDC2C31}" destId="{6FD539D0-F614-4CEB-9ADC-011E76AE82B0}" srcOrd="0" destOrd="0" parTransId="{57304CE3-F7C1-492F-9D89-7F98A09FF8B6}" sibTransId="{C4EC36A7-1C90-44E9-81F9-63D75FF533DF}"/>
    <dgm:cxn modelId="{E7E80072-69FD-4794-98CF-5D9AA498EDD3}" type="presOf" srcId="{E15F487B-2650-4FEF-93F2-D54B7BDC2C31}" destId="{66118349-BCE3-4A7F-8844-9B225E1057EC}" srcOrd="0" destOrd="0" presId="urn:microsoft.com/office/officeart/2005/8/layout/vList2"/>
    <dgm:cxn modelId="{37121DE1-8D8A-450A-94D4-6D5AED774AFF}" type="presOf" srcId="{6FD539D0-F614-4CEB-9ADC-011E76AE82B0}" destId="{E157B946-1EA9-4F65-9D8B-F7E3091138B1}" srcOrd="0" destOrd="0" presId="urn:microsoft.com/office/officeart/2005/8/layout/vList2"/>
    <dgm:cxn modelId="{79C28F73-0CDE-48B4-A56C-A7417170AAD2}" type="presParOf" srcId="{66118349-BCE3-4A7F-8844-9B225E1057EC}" destId="{E157B946-1EA9-4F65-9D8B-F7E3091138B1}" srcOrd="0" destOrd="0" presId="urn:microsoft.com/office/officeart/2005/8/layout/vList2"/>
    <dgm:cxn modelId="{5676CE4D-22C7-49B5-ACFC-BB6AC5D85B50}" type="presParOf" srcId="{66118349-BCE3-4A7F-8844-9B225E1057EC}" destId="{2D12EC97-AE17-4111-BB56-88962F31561D}" srcOrd="1" destOrd="0" presId="urn:microsoft.com/office/officeart/2005/8/layout/vList2"/>
    <dgm:cxn modelId="{D9F7D01C-6FF8-420D-98DA-621FD6FBBA92}" type="presParOf" srcId="{66118349-BCE3-4A7F-8844-9B225E1057EC}" destId="{1C304808-5C35-4E7A-953B-B0FE935300F4}" srcOrd="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4239C-F3C4-4C2D-AC94-61BA0C10DD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id-ID"/>
        </a:p>
      </dgm:t>
    </dgm:pt>
    <dgm:pt modelId="{4306B64E-F3B4-4689-BBDD-B647B30AA804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Meletakkan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korban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kebijakan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sebagai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subyek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utama</a:t>
          </a:r>
          <a:endParaRPr lang="en-US" dirty="0">
            <a:solidFill>
              <a:schemeClr val="tx1"/>
            </a:solidFill>
          </a:endParaRPr>
        </a:p>
      </dgm:t>
    </dgm:pt>
    <dgm:pt modelId="{0B553114-FB37-46EE-B7A0-09A6D8185914}" type="par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00095A8-7375-415C-BF62-31F933CAE9D4}" type="sib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903DC58-610C-4F1B-8A20-ED0110ADEF0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Boleh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siapa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saja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ingin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memperjuang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kebijakan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tegaknya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keadilan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sosial</a:t>
          </a:r>
          <a:endParaRPr lang="en-US" dirty="0">
            <a:solidFill>
              <a:schemeClr val="tx1"/>
            </a:solidFill>
          </a:endParaRPr>
        </a:p>
      </dgm:t>
    </dgm:pt>
    <dgm:pt modelId="{9B729C46-4268-40B8-AECB-D08B98CE778D}" type="par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2F95D36-9EF4-4C65-BBBA-5C33D5A11236}" type="sib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9C08B31-399B-4A25-882D-7F1EE734F69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Bermain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arena </a:t>
          </a:r>
          <a:r>
            <a:rPr lang="en-US" dirty="0" err="1" smtClean="0">
              <a:solidFill>
                <a:schemeClr val="tx1"/>
              </a:solidFill>
            </a:rPr>
            <a:t>politik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tanpa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harus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politisi</a:t>
          </a:r>
          <a:endParaRPr lang="en-US" dirty="0">
            <a:solidFill>
              <a:schemeClr val="tx1"/>
            </a:solidFill>
          </a:endParaRPr>
        </a:p>
      </dgm:t>
    </dgm:pt>
    <dgm:pt modelId="{69A456D3-0895-4AFB-9251-599DB96FB302}" type="par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CE9190F-17F0-498B-B43D-43C3ED0BF6F3}" type="sib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F564D15-73D3-403B-9773-B0F02F73E6A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Membutuhkan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cipta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imajinasi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tinggi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terutama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kegiatan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loby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kampanye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pengerahan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aksi</a:t>
          </a:r>
          <a:r>
            <a:rPr lang="en-US" dirty="0" smtClean="0">
              <a:solidFill>
                <a:schemeClr val="tx1"/>
              </a:solidFill>
            </a:rPr>
            <a:t> ma</a:t>
          </a:r>
          <a:r>
            <a:rPr lang="id-ID" dirty="0" smtClean="0">
              <a:solidFill>
                <a:schemeClr val="tx1"/>
              </a:solidFill>
            </a:rPr>
            <a:t>s</a:t>
          </a:r>
          <a:r>
            <a:rPr lang="en-US" dirty="0" err="1" smtClean="0">
              <a:solidFill>
                <a:schemeClr val="tx1"/>
              </a:solidFill>
            </a:rPr>
            <a:t>sa</a:t>
          </a:r>
          <a:endParaRPr lang="en-US" dirty="0">
            <a:solidFill>
              <a:schemeClr val="tx1"/>
            </a:solidFill>
          </a:endParaRPr>
        </a:p>
      </dgm:t>
    </dgm:pt>
    <dgm:pt modelId="{5B282528-99A4-4B0E-8017-E8D20D08BDC4}" type="par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A95203D-8CF4-48EA-9C28-92E772A4C35C}" type="sib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0E7FAF1-5608-4C3E-9601-7E9B83E52B0E}" type="pres">
      <dgm:prSet presAssocID="{41A4239C-F3C4-4C2D-AC94-61BA0C10DD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7BCF2-BA0C-41DF-95E0-AD51B08BF2EF}" type="pres">
      <dgm:prSet presAssocID="{4306B64E-F3B4-4689-BBDD-B647B30AA8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13BC2-97CB-4A04-AA7E-5948E842C7F3}" type="pres">
      <dgm:prSet presAssocID="{A00095A8-7375-415C-BF62-31F933CAE9D4}" presName="spacer" presStyleCnt="0"/>
      <dgm:spPr/>
    </dgm:pt>
    <dgm:pt modelId="{B46FFA29-FA0A-43D5-AE60-E3001240A79D}" type="pres">
      <dgm:prSet presAssocID="{7903DC58-610C-4F1B-8A20-ED0110ADEF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79FF1-7DBC-47F5-BF07-029155610E19}" type="pres">
      <dgm:prSet presAssocID="{92F95D36-9EF4-4C65-BBBA-5C33D5A11236}" presName="spacer" presStyleCnt="0"/>
      <dgm:spPr/>
    </dgm:pt>
    <dgm:pt modelId="{ABF205D3-6D2C-468D-AE40-D920223C9728}" type="pres">
      <dgm:prSet presAssocID="{09C08B31-399B-4A25-882D-7F1EE734F6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7ED78-483D-42ED-B7C8-DFB8FE6728A3}" type="pres">
      <dgm:prSet presAssocID="{0CE9190F-17F0-498B-B43D-43C3ED0BF6F3}" presName="spacer" presStyleCnt="0"/>
      <dgm:spPr/>
    </dgm:pt>
    <dgm:pt modelId="{99FF7415-07E9-4FF8-A4A1-B05E43588447}" type="pres">
      <dgm:prSet presAssocID="{6F564D15-73D3-403B-9773-B0F02F73E6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715C6-7DD9-403C-BB06-0B27CDA0C649}" srcId="{41A4239C-F3C4-4C2D-AC94-61BA0C10DD7C}" destId="{6F564D15-73D3-403B-9773-B0F02F73E6A0}" srcOrd="3" destOrd="0" parTransId="{5B282528-99A4-4B0E-8017-E8D20D08BDC4}" sibTransId="{AA95203D-8CF4-48EA-9C28-92E772A4C35C}"/>
    <dgm:cxn modelId="{F9FA2E2E-39C5-468F-AF2C-A59D5818FC57}" srcId="{41A4239C-F3C4-4C2D-AC94-61BA0C10DD7C}" destId="{09C08B31-399B-4A25-882D-7F1EE734F690}" srcOrd="2" destOrd="0" parTransId="{69A456D3-0895-4AFB-9251-599DB96FB302}" sibTransId="{0CE9190F-17F0-498B-B43D-43C3ED0BF6F3}"/>
    <dgm:cxn modelId="{6EAFE4E1-BF40-48D7-A7D0-6CF32E6DF052}" type="presOf" srcId="{09C08B31-399B-4A25-882D-7F1EE734F690}" destId="{ABF205D3-6D2C-468D-AE40-D920223C9728}" srcOrd="0" destOrd="0" presId="urn:microsoft.com/office/officeart/2005/8/layout/vList2"/>
    <dgm:cxn modelId="{F414B57B-762E-4430-8D27-65B4B4B6DD8B}" type="presOf" srcId="{7903DC58-610C-4F1B-8A20-ED0110ADEF00}" destId="{B46FFA29-FA0A-43D5-AE60-E3001240A79D}" srcOrd="0" destOrd="0" presId="urn:microsoft.com/office/officeart/2005/8/layout/vList2"/>
    <dgm:cxn modelId="{DB2C0C67-70A9-4FD0-BA3D-D5C080B2693A}" srcId="{41A4239C-F3C4-4C2D-AC94-61BA0C10DD7C}" destId="{4306B64E-F3B4-4689-BBDD-B647B30AA804}" srcOrd="0" destOrd="0" parTransId="{0B553114-FB37-46EE-B7A0-09A6D8185914}" sibTransId="{A00095A8-7375-415C-BF62-31F933CAE9D4}"/>
    <dgm:cxn modelId="{3800B670-D3F9-426E-B24B-E2A68FE55D32}" type="presOf" srcId="{41A4239C-F3C4-4C2D-AC94-61BA0C10DD7C}" destId="{C0E7FAF1-5608-4C3E-9601-7E9B83E52B0E}" srcOrd="0" destOrd="0" presId="urn:microsoft.com/office/officeart/2005/8/layout/vList2"/>
    <dgm:cxn modelId="{8F3BC682-EBB7-4FE8-AE91-2CB1A500E414}" type="presOf" srcId="{6F564D15-73D3-403B-9773-B0F02F73E6A0}" destId="{99FF7415-07E9-4FF8-A4A1-B05E43588447}" srcOrd="0" destOrd="0" presId="urn:microsoft.com/office/officeart/2005/8/layout/vList2"/>
    <dgm:cxn modelId="{B707F501-453E-4A8D-920B-AB7343F37720}" srcId="{41A4239C-F3C4-4C2D-AC94-61BA0C10DD7C}" destId="{7903DC58-610C-4F1B-8A20-ED0110ADEF00}" srcOrd="1" destOrd="0" parTransId="{9B729C46-4268-40B8-AECB-D08B98CE778D}" sibTransId="{92F95D36-9EF4-4C65-BBBA-5C33D5A11236}"/>
    <dgm:cxn modelId="{DD09FC47-8A19-4F19-89C5-AD3A3F1F5CBE}" type="presOf" srcId="{4306B64E-F3B4-4689-BBDD-B647B30AA804}" destId="{8487BCF2-BA0C-41DF-95E0-AD51B08BF2EF}" srcOrd="0" destOrd="0" presId="urn:microsoft.com/office/officeart/2005/8/layout/vList2"/>
    <dgm:cxn modelId="{144630D5-326E-41F2-B500-727ADA6AF6BD}" type="presParOf" srcId="{C0E7FAF1-5608-4C3E-9601-7E9B83E52B0E}" destId="{8487BCF2-BA0C-41DF-95E0-AD51B08BF2EF}" srcOrd="0" destOrd="0" presId="urn:microsoft.com/office/officeart/2005/8/layout/vList2"/>
    <dgm:cxn modelId="{BE2FBCAD-B57D-4B8E-BDEA-399C1260D4D6}" type="presParOf" srcId="{C0E7FAF1-5608-4C3E-9601-7E9B83E52B0E}" destId="{D2D13BC2-97CB-4A04-AA7E-5948E842C7F3}" srcOrd="1" destOrd="0" presId="urn:microsoft.com/office/officeart/2005/8/layout/vList2"/>
    <dgm:cxn modelId="{79665E52-396F-478A-A3C2-69E2A725A976}" type="presParOf" srcId="{C0E7FAF1-5608-4C3E-9601-7E9B83E52B0E}" destId="{B46FFA29-FA0A-43D5-AE60-E3001240A79D}" srcOrd="2" destOrd="0" presId="urn:microsoft.com/office/officeart/2005/8/layout/vList2"/>
    <dgm:cxn modelId="{57E1E9B5-81E5-46EE-B4D0-7210B2F80E79}" type="presParOf" srcId="{C0E7FAF1-5608-4C3E-9601-7E9B83E52B0E}" destId="{26879FF1-7DBC-47F5-BF07-029155610E19}" srcOrd="3" destOrd="0" presId="urn:microsoft.com/office/officeart/2005/8/layout/vList2"/>
    <dgm:cxn modelId="{49E30C3A-AAC4-4A9B-B178-66118039CCD4}" type="presParOf" srcId="{C0E7FAF1-5608-4C3E-9601-7E9B83E52B0E}" destId="{ABF205D3-6D2C-468D-AE40-D920223C9728}" srcOrd="4" destOrd="0" presId="urn:microsoft.com/office/officeart/2005/8/layout/vList2"/>
    <dgm:cxn modelId="{8AC70201-9C8C-4569-992C-C15CE47A14BC}" type="presParOf" srcId="{C0E7FAF1-5608-4C3E-9601-7E9B83E52B0E}" destId="{E237ED78-483D-42ED-B7C8-DFB8FE6728A3}" srcOrd="5" destOrd="0" presId="urn:microsoft.com/office/officeart/2005/8/layout/vList2"/>
    <dgm:cxn modelId="{98574B55-2749-4D67-9DE8-BA1B21BF3A76}" type="presParOf" srcId="{C0E7FAF1-5608-4C3E-9601-7E9B83E52B0E}" destId="{99FF7415-07E9-4FF8-A4A1-B05E43588447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24A4FB-A30D-4B45-91E9-B1EBC60F501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0FBCAD8-14BD-4F45-A834-102EE4804BD2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id-ID" dirty="0" smtClean="0"/>
            <a:t>roses</a:t>
          </a:r>
          <a:r>
            <a:rPr lang="en-US" dirty="0" smtClean="0"/>
            <a:t> KOMUNIKASI </a:t>
          </a:r>
          <a:r>
            <a:rPr lang="id-ID" dirty="0" smtClean="0"/>
            <a:t>yang terencana untuk mendapat dukungan dan keputusan pemecah masalah</a:t>
          </a:r>
          <a:endParaRPr lang="id-ID" dirty="0"/>
        </a:p>
      </dgm:t>
    </dgm:pt>
    <dgm:pt modelId="{371B49BA-11E1-4956-8607-EA05E9514428}" type="parTrans" cxnId="{EC1A8D16-7FF4-4874-AE00-FC18EF95C6FB}">
      <dgm:prSet/>
      <dgm:spPr/>
      <dgm:t>
        <a:bodyPr/>
        <a:lstStyle/>
        <a:p>
          <a:endParaRPr lang="id-ID"/>
        </a:p>
      </dgm:t>
    </dgm:pt>
    <dgm:pt modelId="{D34278DE-6203-4B38-8915-59293ED7059F}" type="sibTrans" cxnId="{EC1A8D16-7FF4-4874-AE00-FC18EF95C6FB}">
      <dgm:prSet/>
      <dgm:spPr/>
      <dgm:t>
        <a:bodyPr/>
        <a:lstStyle/>
        <a:p>
          <a:endParaRPr lang="id-ID"/>
        </a:p>
      </dgm:t>
    </dgm:pt>
    <dgm:pt modelId="{FE844EBC-54AB-425A-871D-20CFB2A5F80E}">
      <dgm:prSet/>
      <dgm:spPr/>
      <dgm:t>
        <a:bodyPr/>
        <a:lstStyle/>
        <a:p>
          <a:r>
            <a:rPr lang="en-US" dirty="0" smtClean="0"/>
            <a:t>M</a:t>
          </a:r>
          <a:r>
            <a:rPr lang="id-ID" dirty="0" smtClean="0"/>
            <a:t>erupakan suatu ilmu </a:t>
          </a:r>
          <a:r>
            <a:rPr lang="en-US" dirty="0" smtClean="0"/>
            <a:t>&amp; </a:t>
          </a:r>
          <a:r>
            <a:rPr lang="id-ID" dirty="0" smtClean="0"/>
            <a:t>seni</a:t>
          </a:r>
          <a:r>
            <a:rPr lang="en-US" dirty="0" smtClean="0"/>
            <a:t>, </a:t>
          </a:r>
          <a:r>
            <a:rPr lang="id-ID" dirty="0" smtClean="0"/>
            <a:t>dari sudut pandang keilmuan tidak ada formula baku</a:t>
          </a:r>
          <a:endParaRPr lang="en-US" dirty="0" smtClean="0"/>
        </a:p>
      </dgm:t>
    </dgm:pt>
    <dgm:pt modelId="{C8EC9980-9088-4E96-A961-FB858D917D1A}" type="parTrans" cxnId="{ECFBF1F5-C800-411E-9C3D-F6501F42AFD0}">
      <dgm:prSet/>
      <dgm:spPr/>
      <dgm:t>
        <a:bodyPr/>
        <a:lstStyle/>
        <a:p>
          <a:endParaRPr lang="id-ID"/>
        </a:p>
      </dgm:t>
    </dgm:pt>
    <dgm:pt modelId="{46E27B28-0984-4C28-AA4A-209376A2B5F9}" type="sibTrans" cxnId="{ECFBF1F5-C800-411E-9C3D-F6501F42AFD0}">
      <dgm:prSet/>
      <dgm:spPr/>
      <dgm:t>
        <a:bodyPr/>
        <a:lstStyle/>
        <a:p>
          <a:endParaRPr lang="id-ID"/>
        </a:p>
      </dgm:t>
    </dgm:pt>
    <dgm:pt modelId="{520209C2-37C5-4DB7-9CB6-137B11FBEEF4}">
      <dgm:prSet/>
      <dgm:spPr/>
      <dgm:t>
        <a:bodyPr/>
        <a:lstStyle/>
        <a:p>
          <a:r>
            <a:rPr lang="en-US" dirty="0" smtClean="0"/>
            <a:t>KEBERHASILANNYA DIPEROLEH BILA DIRENCANAKAN SECARA SISTEMATIS</a:t>
          </a:r>
        </a:p>
      </dgm:t>
    </dgm:pt>
    <dgm:pt modelId="{45280D1A-224D-4F30-8D7F-81E4CC468C08}" type="parTrans" cxnId="{E1689974-1C65-4BA8-AE30-5E713775504F}">
      <dgm:prSet/>
      <dgm:spPr/>
      <dgm:t>
        <a:bodyPr/>
        <a:lstStyle/>
        <a:p>
          <a:endParaRPr lang="id-ID"/>
        </a:p>
      </dgm:t>
    </dgm:pt>
    <dgm:pt modelId="{BCC16DA1-7D13-4576-9DD2-E79986B92212}" type="sibTrans" cxnId="{E1689974-1C65-4BA8-AE30-5E713775504F}">
      <dgm:prSet/>
      <dgm:spPr/>
      <dgm:t>
        <a:bodyPr/>
        <a:lstStyle/>
        <a:p>
          <a:endParaRPr lang="id-ID"/>
        </a:p>
      </dgm:t>
    </dgm:pt>
    <dgm:pt modelId="{05677548-BB5D-4972-8F0B-593E82980C22}" type="pres">
      <dgm:prSet presAssocID="{0C24A4FB-A30D-4B45-91E9-B1EBC60F50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9F745-15FB-4B18-BD17-7D79B8A94C88}" type="pres">
      <dgm:prSet presAssocID="{00FBCAD8-14BD-4F45-A834-102EE4804B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D02C-1F66-4633-BFF4-397516698E93}" type="pres">
      <dgm:prSet presAssocID="{D34278DE-6203-4B38-8915-59293ED7059F}" presName="spacer" presStyleCnt="0"/>
      <dgm:spPr/>
    </dgm:pt>
    <dgm:pt modelId="{4E37751A-665B-44B1-94AB-0176DAA81950}" type="pres">
      <dgm:prSet presAssocID="{FE844EBC-54AB-425A-871D-20CFB2A5F8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1074E-35B7-487E-AEE2-746CCDBAE4C0}" type="pres">
      <dgm:prSet presAssocID="{46E27B28-0984-4C28-AA4A-209376A2B5F9}" presName="spacer" presStyleCnt="0"/>
      <dgm:spPr/>
    </dgm:pt>
    <dgm:pt modelId="{48A7348C-4848-4CFC-99D0-01D1DDD627F0}" type="pres">
      <dgm:prSet presAssocID="{520209C2-37C5-4DB7-9CB6-137B11FBEE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5D1D-87D3-4788-8DC9-76FABD07A89F}" type="presOf" srcId="{0C24A4FB-A30D-4B45-91E9-B1EBC60F5010}" destId="{05677548-BB5D-4972-8F0B-593E82980C22}" srcOrd="0" destOrd="0" presId="urn:microsoft.com/office/officeart/2005/8/layout/vList2"/>
    <dgm:cxn modelId="{ECFBF1F5-C800-411E-9C3D-F6501F42AFD0}" srcId="{0C24A4FB-A30D-4B45-91E9-B1EBC60F5010}" destId="{FE844EBC-54AB-425A-871D-20CFB2A5F80E}" srcOrd="1" destOrd="0" parTransId="{C8EC9980-9088-4E96-A961-FB858D917D1A}" sibTransId="{46E27B28-0984-4C28-AA4A-209376A2B5F9}"/>
    <dgm:cxn modelId="{4C014C58-41C9-4462-A817-3688AD45A3D9}" type="presOf" srcId="{FE844EBC-54AB-425A-871D-20CFB2A5F80E}" destId="{4E37751A-665B-44B1-94AB-0176DAA81950}" srcOrd="0" destOrd="0" presId="urn:microsoft.com/office/officeart/2005/8/layout/vList2"/>
    <dgm:cxn modelId="{EEE2E443-8308-4F3D-9EB6-D3CE40899878}" type="presOf" srcId="{00FBCAD8-14BD-4F45-A834-102EE4804BD2}" destId="{4529F745-15FB-4B18-BD17-7D79B8A94C88}" srcOrd="0" destOrd="0" presId="urn:microsoft.com/office/officeart/2005/8/layout/vList2"/>
    <dgm:cxn modelId="{909ABFA7-C42B-4984-9BB1-677294697567}" type="presOf" srcId="{520209C2-37C5-4DB7-9CB6-137B11FBEEF4}" destId="{48A7348C-4848-4CFC-99D0-01D1DDD627F0}" srcOrd="0" destOrd="0" presId="urn:microsoft.com/office/officeart/2005/8/layout/vList2"/>
    <dgm:cxn modelId="{EC1A8D16-7FF4-4874-AE00-FC18EF95C6FB}" srcId="{0C24A4FB-A30D-4B45-91E9-B1EBC60F5010}" destId="{00FBCAD8-14BD-4F45-A834-102EE4804BD2}" srcOrd="0" destOrd="0" parTransId="{371B49BA-11E1-4956-8607-EA05E9514428}" sibTransId="{D34278DE-6203-4B38-8915-59293ED7059F}"/>
    <dgm:cxn modelId="{E1689974-1C65-4BA8-AE30-5E713775504F}" srcId="{0C24A4FB-A30D-4B45-91E9-B1EBC60F5010}" destId="{520209C2-37C5-4DB7-9CB6-137B11FBEEF4}" srcOrd="2" destOrd="0" parTransId="{45280D1A-224D-4F30-8D7F-81E4CC468C08}" sibTransId="{BCC16DA1-7D13-4576-9DD2-E79986B92212}"/>
    <dgm:cxn modelId="{7AD15594-178F-4E1F-81C2-2C6C4A95ACEA}" type="presParOf" srcId="{05677548-BB5D-4972-8F0B-593E82980C22}" destId="{4529F745-15FB-4B18-BD17-7D79B8A94C88}" srcOrd="0" destOrd="0" presId="urn:microsoft.com/office/officeart/2005/8/layout/vList2"/>
    <dgm:cxn modelId="{91A04981-BBF4-4530-A88D-0754D16A7BB3}" type="presParOf" srcId="{05677548-BB5D-4972-8F0B-593E82980C22}" destId="{A122D02C-1F66-4633-BFF4-397516698E93}" srcOrd="1" destOrd="0" presId="urn:microsoft.com/office/officeart/2005/8/layout/vList2"/>
    <dgm:cxn modelId="{9E776B7D-6D75-499F-A111-975088500F98}" type="presParOf" srcId="{05677548-BB5D-4972-8F0B-593E82980C22}" destId="{4E37751A-665B-44B1-94AB-0176DAA81950}" srcOrd="2" destOrd="0" presId="urn:microsoft.com/office/officeart/2005/8/layout/vList2"/>
    <dgm:cxn modelId="{94C9F0EB-32C2-45CC-AD66-4F874BA79061}" type="presParOf" srcId="{05677548-BB5D-4972-8F0B-593E82980C22}" destId="{BBF1074E-35B7-487E-AEE2-746CCDBAE4C0}" srcOrd="3" destOrd="0" presId="urn:microsoft.com/office/officeart/2005/8/layout/vList2"/>
    <dgm:cxn modelId="{D7A545CE-D92D-4BC4-A52C-66D623A95244}" type="presParOf" srcId="{05677548-BB5D-4972-8F0B-593E82980C22}" destId="{48A7348C-4848-4CFC-99D0-01D1DDD627F0}" srcOrd="4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25F07-ECDC-40BF-8753-9186C1B7B2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807530-003F-42F2-8BD6-DC01D41694D4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Mengidentifikasi tingkat dukungan untuk isu kebijakan tertentu</a:t>
          </a:r>
          <a:endParaRPr lang="en-US" dirty="0">
            <a:solidFill>
              <a:schemeClr val="tx1"/>
            </a:solidFill>
          </a:endParaRPr>
        </a:p>
      </dgm:t>
    </dgm:pt>
    <dgm:pt modelId="{8738BB34-B406-48D2-BF79-1985A25D2DF8}" type="par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37DDD0-1D2B-4696-BFF5-AEE3657B331B}" type="sib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C2D92F-23F9-4FDA-BEDE-F0F4053135BD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Mengidentifikasi sekutu kuat dan berpengaruh atau lawan kuat dan berpengaruh (aktor pembuat kebijakan yang menentang)</a:t>
          </a:r>
          <a:endParaRPr lang="en-US" dirty="0">
            <a:solidFill>
              <a:schemeClr val="tx1"/>
            </a:solidFill>
          </a:endParaRPr>
        </a:p>
      </dgm:t>
    </dgm:pt>
    <dgm:pt modelId="{40250F93-B39B-4FA9-82D2-B22C21A500D5}" type="par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88B45-1C61-4780-9378-80D136272CC0}" type="sib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2DB02B-032C-4236-8D84-6037BD0EFB0C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Membantu menciptakan strategi dan program tindakan untuk mendapatkan suara, mengurangi hambatan, dan ambil kesempatan</a:t>
          </a:r>
          <a:endParaRPr lang="en-US" dirty="0">
            <a:solidFill>
              <a:schemeClr val="tx1"/>
            </a:solidFill>
          </a:endParaRPr>
        </a:p>
      </dgm:t>
    </dgm:pt>
    <dgm:pt modelId="{54184BBC-E39D-4980-916B-2EFDA2BAAC74}" type="par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FB2A90-CD3D-4054-9AC1-727153034DA0}" type="sib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A1FF6-9AD2-4491-89BD-D2BCFFF85A7D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Hal ini dapat membantu mengidentifikasi potensi dan aliansi aliansi yang berlawanan</a:t>
          </a:r>
          <a:endParaRPr lang="en-US" dirty="0">
            <a:solidFill>
              <a:schemeClr val="tx1"/>
            </a:solidFill>
          </a:endParaRPr>
        </a:p>
      </dgm:t>
    </dgm:pt>
    <dgm:pt modelId="{292F35B0-9D93-49E6-9601-953A57852905}" type="par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9B3964-60DD-4BA0-8A8B-B20C44A5C294}" type="sib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86421-D29A-497F-9F7C-55518BD5DD5C}">
      <dgm:prSet/>
      <dgm:spPr/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</a:rPr>
            <a:t>Ini dapat membantu mengidentifikasi peluang potensial dan nyata dan hambatan</a:t>
          </a:r>
          <a:endParaRPr lang="en-US" dirty="0">
            <a:solidFill>
              <a:schemeClr val="tx1"/>
            </a:solidFill>
          </a:endParaRPr>
        </a:p>
      </dgm:t>
    </dgm:pt>
    <dgm:pt modelId="{6934E8B3-8BB9-4979-BAE7-FED7C92705FC}" type="par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1E6F22-177A-421B-BDD1-C17FE67A7EAA}" type="sib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CDA4C0-7D60-4AF7-A163-8CDBA689D990}" type="pres">
      <dgm:prSet presAssocID="{4C125F07-ECDC-40BF-8753-9186C1B7B2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DE58-A80A-473D-95F3-09943EE2C823}" type="pres">
      <dgm:prSet presAssocID="{AD807530-003F-42F2-8BD6-DC01D41694D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DC063-499C-4362-B167-F0466BD13663}" type="pres">
      <dgm:prSet presAssocID="{8837DDD0-1D2B-4696-BFF5-AEE3657B331B}" presName="spacer" presStyleCnt="0"/>
      <dgm:spPr/>
    </dgm:pt>
    <dgm:pt modelId="{F64435DD-7D2C-4B86-A489-8DE443B253C5}" type="pres">
      <dgm:prSet presAssocID="{DCC2D92F-23F9-4FDA-BEDE-F0F4053135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6E32-4D3A-4316-91F1-CAA9ACB337AE}" type="pres">
      <dgm:prSet presAssocID="{FCE88B45-1C61-4780-9378-80D136272CC0}" presName="spacer" presStyleCnt="0"/>
      <dgm:spPr/>
    </dgm:pt>
    <dgm:pt modelId="{7B33ED6D-52D3-4CC1-82FA-E429D3D20031}" type="pres">
      <dgm:prSet presAssocID="{772DB02B-032C-4236-8D84-6037BD0EFB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77517-A4BE-4D12-B134-28C0AA62E040}" type="pres">
      <dgm:prSet presAssocID="{E5FB2A90-CD3D-4054-9AC1-727153034DA0}" presName="spacer" presStyleCnt="0"/>
      <dgm:spPr/>
    </dgm:pt>
    <dgm:pt modelId="{2038649E-530C-4704-B89A-1EC362B8C74D}" type="pres">
      <dgm:prSet presAssocID="{6BBA1FF6-9AD2-4491-89BD-D2BCFFF85A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17695-5E13-45F0-802F-87B5474643B2}" type="pres">
      <dgm:prSet presAssocID="{1D9B3964-60DD-4BA0-8A8B-B20C44A5C294}" presName="spacer" presStyleCnt="0"/>
      <dgm:spPr/>
    </dgm:pt>
    <dgm:pt modelId="{7B752260-0434-4CC5-A31F-1608888CC8B8}" type="pres">
      <dgm:prSet presAssocID="{62886421-D29A-497F-9F7C-55518BD5DD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DD43E-68AC-4DBD-B5B0-66DC3BD6B05D}" type="presOf" srcId="{DCC2D92F-23F9-4FDA-BEDE-F0F4053135BD}" destId="{F64435DD-7D2C-4B86-A489-8DE443B253C5}" srcOrd="0" destOrd="0" presId="urn:microsoft.com/office/officeart/2005/8/layout/vList2"/>
    <dgm:cxn modelId="{9CC60D85-A5B8-479B-8118-84F71B1A309F}" type="presOf" srcId="{62886421-D29A-497F-9F7C-55518BD5DD5C}" destId="{7B752260-0434-4CC5-A31F-1608888CC8B8}" srcOrd="0" destOrd="0" presId="urn:microsoft.com/office/officeart/2005/8/layout/vList2"/>
    <dgm:cxn modelId="{00E848B6-290F-4131-A9EC-CBF69E939852}" type="presOf" srcId="{772DB02B-032C-4236-8D84-6037BD0EFB0C}" destId="{7B33ED6D-52D3-4CC1-82FA-E429D3D20031}" srcOrd="0" destOrd="0" presId="urn:microsoft.com/office/officeart/2005/8/layout/vList2"/>
    <dgm:cxn modelId="{0FEF7F55-064D-4183-AD44-24DBFA50A983}" type="presOf" srcId="{AD807530-003F-42F2-8BD6-DC01D41694D4}" destId="{D336DE58-A80A-473D-95F3-09943EE2C823}" srcOrd="0" destOrd="0" presId="urn:microsoft.com/office/officeart/2005/8/layout/vList2"/>
    <dgm:cxn modelId="{53E032CB-F4CD-4637-AEE5-54C9FB435372}" srcId="{4C125F07-ECDC-40BF-8753-9186C1B7B21B}" destId="{62886421-D29A-497F-9F7C-55518BD5DD5C}" srcOrd="4" destOrd="0" parTransId="{6934E8B3-8BB9-4979-BAE7-FED7C92705FC}" sibTransId="{6C1E6F22-177A-421B-BDD1-C17FE67A7EAA}"/>
    <dgm:cxn modelId="{9AEFC3F8-1857-4FC1-A220-676A7C337495}" type="presOf" srcId="{4C125F07-ECDC-40BF-8753-9186C1B7B21B}" destId="{82CDA4C0-7D60-4AF7-A163-8CDBA689D990}" srcOrd="0" destOrd="0" presId="urn:microsoft.com/office/officeart/2005/8/layout/vList2"/>
    <dgm:cxn modelId="{51E3A4A9-FF2A-4394-A622-215325207365}" srcId="{4C125F07-ECDC-40BF-8753-9186C1B7B21B}" destId="{DCC2D92F-23F9-4FDA-BEDE-F0F4053135BD}" srcOrd="1" destOrd="0" parTransId="{40250F93-B39B-4FA9-82D2-B22C21A500D5}" sibTransId="{FCE88B45-1C61-4780-9378-80D136272CC0}"/>
    <dgm:cxn modelId="{58B9B75E-DA67-454A-AECB-978CF8BEF19D}" srcId="{4C125F07-ECDC-40BF-8753-9186C1B7B21B}" destId="{6BBA1FF6-9AD2-4491-89BD-D2BCFFF85A7D}" srcOrd="3" destOrd="0" parTransId="{292F35B0-9D93-49E6-9601-953A57852905}" sibTransId="{1D9B3964-60DD-4BA0-8A8B-B20C44A5C294}"/>
    <dgm:cxn modelId="{A93B3EBE-B565-47E9-AAC3-40D094C18D29}" type="presOf" srcId="{6BBA1FF6-9AD2-4491-89BD-D2BCFFF85A7D}" destId="{2038649E-530C-4704-B89A-1EC362B8C74D}" srcOrd="0" destOrd="0" presId="urn:microsoft.com/office/officeart/2005/8/layout/vList2"/>
    <dgm:cxn modelId="{00B047E0-9B92-43D1-BD19-9D23C8734CB3}" srcId="{4C125F07-ECDC-40BF-8753-9186C1B7B21B}" destId="{AD807530-003F-42F2-8BD6-DC01D41694D4}" srcOrd="0" destOrd="0" parTransId="{8738BB34-B406-48D2-BF79-1985A25D2DF8}" sibTransId="{8837DDD0-1D2B-4696-BFF5-AEE3657B331B}"/>
    <dgm:cxn modelId="{84D1DAF7-E7A2-48C0-B203-44FE6BE3F5E3}" srcId="{4C125F07-ECDC-40BF-8753-9186C1B7B21B}" destId="{772DB02B-032C-4236-8D84-6037BD0EFB0C}" srcOrd="2" destOrd="0" parTransId="{54184BBC-E39D-4980-916B-2EFDA2BAAC74}" sibTransId="{E5FB2A90-CD3D-4054-9AC1-727153034DA0}"/>
    <dgm:cxn modelId="{87FAA199-E729-470B-8BFD-E21A7CBFC9C5}" type="presParOf" srcId="{82CDA4C0-7D60-4AF7-A163-8CDBA689D990}" destId="{D336DE58-A80A-473D-95F3-09943EE2C823}" srcOrd="0" destOrd="0" presId="urn:microsoft.com/office/officeart/2005/8/layout/vList2"/>
    <dgm:cxn modelId="{F949A30F-4E8B-4315-A9E1-410AE160E64E}" type="presParOf" srcId="{82CDA4C0-7D60-4AF7-A163-8CDBA689D990}" destId="{C75DC063-499C-4362-B167-F0466BD13663}" srcOrd="1" destOrd="0" presId="urn:microsoft.com/office/officeart/2005/8/layout/vList2"/>
    <dgm:cxn modelId="{6FCA5DF6-C2AF-4273-B5DE-891BE1A8FC68}" type="presParOf" srcId="{82CDA4C0-7D60-4AF7-A163-8CDBA689D990}" destId="{F64435DD-7D2C-4B86-A489-8DE443B253C5}" srcOrd="2" destOrd="0" presId="urn:microsoft.com/office/officeart/2005/8/layout/vList2"/>
    <dgm:cxn modelId="{4447C7FE-66B8-480D-B07B-1219E22BB8A4}" type="presParOf" srcId="{82CDA4C0-7D60-4AF7-A163-8CDBA689D990}" destId="{0A906E32-4D3A-4316-91F1-CAA9ACB337AE}" srcOrd="3" destOrd="0" presId="urn:microsoft.com/office/officeart/2005/8/layout/vList2"/>
    <dgm:cxn modelId="{C85738F2-04E1-42AD-8651-7FB579DDC307}" type="presParOf" srcId="{82CDA4C0-7D60-4AF7-A163-8CDBA689D990}" destId="{7B33ED6D-52D3-4CC1-82FA-E429D3D20031}" srcOrd="4" destOrd="0" presId="urn:microsoft.com/office/officeart/2005/8/layout/vList2"/>
    <dgm:cxn modelId="{99A62C53-196D-41A8-9D74-88E7AE244BBC}" type="presParOf" srcId="{82CDA4C0-7D60-4AF7-A163-8CDBA689D990}" destId="{9D877517-A4BE-4D12-B134-28C0AA62E040}" srcOrd="5" destOrd="0" presId="urn:microsoft.com/office/officeart/2005/8/layout/vList2"/>
    <dgm:cxn modelId="{995903DC-0B5D-47EE-9E69-DD842F3A64E3}" type="presParOf" srcId="{82CDA4C0-7D60-4AF7-A163-8CDBA689D990}" destId="{2038649E-530C-4704-B89A-1EC362B8C74D}" srcOrd="6" destOrd="0" presId="urn:microsoft.com/office/officeart/2005/8/layout/vList2"/>
    <dgm:cxn modelId="{F67180DD-7C36-42A1-96B7-2D17C11836BB}" type="presParOf" srcId="{82CDA4C0-7D60-4AF7-A163-8CDBA689D990}" destId="{CB717695-5E13-45F0-802F-87B5474643B2}" srcOrd="7" destOrd="0" presId="urn:microsoft.com/office/officeart/2005/8/layout/vList2"/>
    <dgm:cxn modelId="{FEA7235D-56AF-4EB3-921B-A63C047EE969}" type="presParOf" srcId="{82CDA4C0-7D60-4AF7-A163-8CDBA689D990}" destId="{7B752260-0434-4CC5-A31F-1608888CC8B8}" srcOrd="8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D4D8D-8B84-4B25-AA75-29ECECF0AA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B6B1F-3969-4782-8C9C-FB6986CC02BE}">
      <dgm:prSet/>
      <dgm:spPr/>
      <dgm:t>
        <a:bodyPr/>
        <a:lstStyle/>
        <a:p>
          <a:pPr rtl="0"/>
          <a:r>
            <a:rPr lang="en-US" dirty="0" err="1" smtClean="0"/>
            <a:t>Fakta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positif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&amp; </a:t>
          </a:r>
          <a:r>
            <a:rPr lang="en-US" dirty="0" err="1" smtClean="0"/>
            <a:t>pengambilan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endParaRPr lang="en-US" dirty="0"/>
        </a:p>
      </dgm:t>
    </dgm:pt>
    <dgm:pt modelId="{53A8E943-354F-4919-B62E-0A19439F83D8}" type="parTrans" cxnId="{EDF8580E-1A0A-4E01-9A6B-B4E094B2571E}">
      <dgm:prSet/>
      <dgm:spPr/>
      <dgm:t>
        <a:bodyPr/>
        <a:lstStyle/>
        <a:p>
          <a:endParaRPr lang="en-US"/>
        </a:p>
      </dgm:t>
    </dgm:pt>
    <dgm:pt modelId="{4AB9505B-DED0-42BF-B1E0-A2604DB57CC8}" type="sibTrans" cxnId="{EDF8580E-1A0A-4E01-9A6B-B4E094B2571E}">
      <dgm:prSet/>
      <dgm:spPr/>
      <dgm:t>
        <a:bodyPr/>
        <a:lstStyle/>
        <a:p>
          <a:endParaRPr lang="en-US"/>
        </a:p>
      </dgm:t>
    </dgm:pt>
    <dgm:pt modelId="{4E5F933B-D789-4213-9E2E-A06761DC8986}">
      <dgm:prSet/>
      <dgm:spPr/>
      <dgm:t>
        <a:bodyPr/>
        <a:lstStyle/>
        <a:p>
          <a:pPr rtl="0"/>
          <a:r>
            <a:rPr lang="en-US" dirty="0" smtClean="0"/>
            <a:t>Policy Brief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menjembatani</a:t>
          </a:r>
          <a:r>
            <a:rPr lang="en-US" dirty="0" smtClean="0"/>
            <a:t> </a:t>
          </a:r>
          <a:r>
            <a:rPr lang="en-US" dirty="0" err="1" smtClean="0"/>
            <a:t>celah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&amp;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pengambil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. </a:t>
          </a:r>
          <a:endParaRPr lang="en-US" dirty="0"/>
        </a:p>
      </dgm:t>
    </dgm:pt>
    <dgm:pt modelId="{13ABA3FF-DEC8-4D9A-B2F6-4A79394A54FB}" type="parTrans" cxnId="{4182907A-6437-4777-946A-7AAA3F8C7C37}">
      <dgm:prSet/>
      <dgm:spPr/>
      <dgm:t>
        <a:bodyPr/>
        <a:lstStyle/>
        <a:p>
          <a:endParaRPr lang="en-US"/>
        </a:p>
      </dgm:t>
    </dgm:pt>
    <dgm:pt modelId="{302BF677-1B59-4826-B0FB-FF1F0D2B397C}" type="sibTrans" cxnId="{4182907A-6437-4777-946A-7AAA3F8C7C37}">
      <dgm:prSet/>
      <dgm:spPr/>
      <dgm:t>
        <a:bodyPr/>
        <a:lstStyle/>
        <a:p>
          <a:endParaRPr lang="en-US"/>
        </a:p>
      </dgm:t>
    </dgm:pt>
    <dgm:pt modelId="{05E2F32D-9998-4E6D-B763-B06C2940DFEB}" type="pres">
      <dgm:prSet presAssocID="{543D4D8D-8B84-4B25-AA75-29ECECF0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3F5162-B771-4B0B-88E6-027DADA8F047}" type="pres">
      <dgm:prSet presAssocID="{881B6B1F-3969-4782-8C9C-FB6986CC02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DB9B6E-495D-4BA0-8BD1-F64E63F4155E}" type="pres">
      <dgm:prSet presAssocID="{4AB9505B-DED0-42BF-B1E0-A2604DB57CC8}" presName="spacer" presStyleCnt="0"/>
      <dgm:spPr/>
    </dgm:pt>
    <dgm:pt modelId="{61B314CC-2B40-4965-B261-E4F30220BFE4}" type="pres">
      <dgm:prSet presAssocID="{4E5F933B-D789-4213-9E2E-A06761DC8986}" presName="parentText" presStyleLbl="node1" presStyleIdx="1" presStyleCnt="2" custLinFactNeighborX="-2778" custLinFactNeighborY="51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8580E-1A0A-4E01-9A6B-B4E094B2571E}" srcId="{543D4D8D-8B84-4B25-AA75-29ECECF0AA7E}" destId="{881B6B1F-3969-4782-8C9C-FB6986CC02BE}" srcOrd="0" destOrd="0" parTransId="{53A8E943-354F-4919-B62E-0A19439F83D8}" sibTransId="{4AB9505B-DED0-42BF-B1E0-A2604DB57CC8}"/>
    <dgm:cxn modelId="{4182907A-6437-4777-946A-7AAA3F8C7C37}" srcId="{543D4D8D-8B84-4B25-AA75-29ECECF0AA7E}" destId="{4E5F933B-D789-4213-9E2E-A06761DC8986}" srcOrd="1" destOrd="0" parTransId="{13ABA3FF-DEC8-4D9A-B2F6-4A79394A54FB}" sibTransId="{302BF677-1B59-4826-B0FB-FF1F0D2B397C}"/>
    <dgm:cxn modelId="{44AE14DB-FE5A-4196-B2C9-52652A22C68E}" type="presOf" srcId="{4E5F933B-D789-4213-9E2E-A06761DC8986}" destId="{61B314CC-2B40-4965-B261-E4F30220BFE4}" srcOrd="0" destOrd="0" presId="urn:microsoft.com/office/officeart/2005/8/layout/vList2"/>
    <dgm:cxn modelId="{04EE16B0-5B45-46BE-86CE-388144F3BA35}" type="presOf" srcId="{881B6B1F-3969-4782-8C9C-FB6986CC02BE}" destId="{B03F5162-B771-4B0B-88E6-027DADA8F047}" srcOrd="0" destOrd="0" presId="urn:microsoft.com/office/officeart/2005/8/layout/vList2"/>
    <dgm:cxn modelId="{80E6A6A1-3C0E-4B3E-A147-7AF4DB8D407D}" type="presOf" srcId="{543D4D8D-8B84-4B25-AA75-29ECECF0AA7E}" destId="{05E2F32D-9998-4E6D-B763-B06C2940DFEB}" srcOrd="0" destOrd="0" presId="urn:microsoft.com/office/officeart/2005/8/layout/vList2"/>
    <dgm:cxn modelId="{732C1E0B-E9F5-44AB-ABEC-DEACCECC011A}" type="presParOf" srcId="{05E2F32D-9998-4E6D-B763-B06C2940DFEB}" destId="{B03F5162-B771-4B0B-88E6-027DADA8F047}" srcOrd="0" destOrd="0" presId="urn:microsoft.com/office/officeart/2005/8/layout/vList2"/>
    <dgm:cxn modelId="{8B86271C-FCFA-4E91-97D3-2E1830C21029}" type="presParOf" srcId="{05E2F32D-9998-4E6D-B763-B06C2940DFEB}" destId="{23DB9B6E-495D-4BA0-8BD1-F64E63F4155E}" srcOrd="1" destOrd="0" presId="urn:microsoft.com/office/officeart/2005/8/layout/vList2"/>
    <dgm:cxn modelId="{243E354E-09E9-4C4D-913D-B19526004B69}" type="presParOf" srcId="{05E2F32D-9998-4E6D-B763-B06C2940DFEB}" destId="{61B314CC-2B40-4965-B261-E4F30220BFE4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B85D-6BBA-4DA9-99DB-7EE9DB5B4851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5333-6594-4855-9CBD-F427DD87CD6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BC26D-C0A6-4B46-9FC2-2F33A94C27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C282-C8F4-4D1F-B8A7-CB0CFF87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2625" cy="565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1E89-E0C0-42A3-A2A4-86F82DBBF8E4}" type="datetimeFigureOut">
              <a:rPr lang="id-ID" smtClean="0"/>
              <a:t>06/04/2017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id-ID" smtClean="0">
                <a:solidFill>
                  <a:schemeClr val="bg1"/>
                </a:solidFill>
              </a:rPr>
              <a:t>ADVOKASI DALAM PROMOSI KESEHATAN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ADVOKASI ADALAH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40ED2-54A7-498F-970F-28A37E8B9EA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371599"/>
          <a:ext cx="9144000" cy="5257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1334"/>
                <a:gridCol w="5672666"/>
              </a:tblGrid>
              <a:tr h="1242753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Executive statement</a:t>
                      </a:r>
                    </a:p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Ikhtisar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seluruh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bagian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Ditulis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terakhir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kali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Introduction (10-15%)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Menyoroti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urgensi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entry point yang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diidentifikasi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rangkuman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arah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Methodology (5-10%)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memperkuat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kredibilitas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bagaimana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didapatkan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</a:t>
            </a:r>
            <a:r>
              <a:rPr lang="en-US" dirty="0"/>
              <a:t>(25</a:t>
            </a:r>
            <a:r>
              <a:rPr lang="en-US" dirty="0" smtClean="0"/>
              <a:t>%)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19201"/>
          <a:ext cx="9144000" cy="58355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3334"/>
                <a:gridCol w="6180666"/>
              </a:tblGrid>
              <a:tr h="1586951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Results &amp; conclusions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(25%)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akan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penelitian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Dibangun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atas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alur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argumentasi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94126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Implications or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(25%)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yang paling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policy brief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Biasanya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dibatasi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maksimal</a:t>
                      </a:r>
                      <a:r>
                        <a:rPr lang="en-US" sz="2400" dirty="0" smtClean="0"/>
                        <a:t> 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rekomendasi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Rekomendasi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diharapkan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langsung</a:t>
                      </a:r>
                      <a:r>
                        <a:rPr lang="en-US" sz="2400" dirty="0" smtClean="0"/>
                        <a:t> &amp;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jelas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mengusulkan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tindakan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penyampaian</a:t>
                      </a:r>
                      <a:r>
                        <a:rPr lang="en-US" sz="2400" dirty="0" smtClean="0"/>
                        <a:t> yang less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direct  </a:t>
                      </a:r>
                      <a:r>
                        <a:rPr lang="en-US" sz="2400" dirty="0" err="1" smtClean="0"/>
                        <a:t>tergantung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konteks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577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References &amp; sumber2</a:t>
                      </a:r>
                    </a:p>
                    <a:p>
                      <a:r>
                        <a:rPr lang="en-US" sz="2400" dirty="0" err="1" smtClean="0"/>
                        <a:t>lainnya</a:t>
                      </a:r>
                      <a:r>
                        <a:rPr lang="en-US" sz="2400" dirty="0" smtClean="0"/>
                        <a:t> (10%)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Membantu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menemukan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tambahan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lainnya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Tuliskan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referensi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(seminal) </a:t>
                      </a:r>
                      <a:r>
                        <a:rPr lang="en-US" sz="2400" dirty="0" err="1" smtClean="0"/>
                        <a:t>saja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 smtClean="0"/>
              <a:t>bahasan</a:t>
            </a:r>
            <a:endParaRPr lang="en-US" dirty="0" smtClean="0"/>
          </a:p>
          <a:p>
            <a:pPr lvl="1"/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&amp;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 smtClean="0"/>
              <a:t>kunci</a:t>
            </a:r>
            <a:endParaRPr lang="en-US" dirty="0" smtClean="0"/>
          </a:p>
          <a:p>
            <a:pPr lvl="1"/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 smtClean="0"/>
              <a:t>pertanyaan</a:t>
            </a:r>
            <a:endParaRPr lang="en-US" dirty="0" smtClean="0"/>
          </a:p>
          <a:p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personal</a:t>
            </a:r>
            <a:endParaRPr lang="en-US" dirty="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Gambar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</a:t>
            </a:r>
            <a:r>
              <a:rPr lang="en-US" dirty="0" smtClean="0"/>
              <a:t>personal</a:t>
            </a:r>
          </a:p>
          <a:p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lvl="1"/>
            <a:r>
              <a:rPr lang="pt-BR" dirty="0" smtClean="0"/>
              <a:t>Latar </a:t>
            </a:r>
            <a:r>
              <a:rPr lang="pt-BR" dirty="0"/>
              <a:t>belakang cerita  membantu pembaca </a:t>
            </a:r>
            <a:r>
              <a:rPr lang="pt-BR" dirty="0" smtClean="0"/>
              <a:t>memahami </a:t>
            </a:r>
            <a:r>
              <a:rPr lang="en-US" dirty="0" err="1" smtClean="0"/>
              <a:t>isu</a:t>
            </a:r>
            <a:endParaRPr lang="en-US" dirty="0"/>
          </a:p>
          <a:p>
            <a:pPr lvl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 smtClean="0"/>
              <a:t>dimasukan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Policy Brief !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Melancarkan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Tekanan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~ </a:t>
            </a:r>
            <a:r>
              <a:rPr lang="en-US" dirty="0" err="1" smtClean="0"/>
              <a:t>Petisi</a:t>
            </a:r>
            <a:endParaRPr lang="en-US" dirty="0" smtClean="0"/>
          </a:p>
          <a:p>
            <a:r>
              <a:rPr lang="en-US" dirty="0" smtClean="0"/>
              <a:t>~ </a:t>
            </a:r>
            <a:r>
              <a:rPr lang="en-US" dirty="0" err="1" smtClean="0"/>
              <a:t>Aksi</a:t>
            </a:r>
            <a:r>
              <a:rPr lang="en-US" dirty="0" smtClean="0"/>
              <a:t> Massa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Petisi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/>
              <a:t>S</a:t>
            </a:r>
            <a:r>
              <a:rPr lang="en-US" dirty="0" err="1" smtClean="0"/>
              <a:t>urat</a:t>
            </a:r>
            <a:r>
              <a:rPr lang="en-US" dirty="0" smtClean="0"/>
              <a:t>)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(KBBI)</a:t>
            </a:r>
          </a:p>
          <a:p>
            <a:endParaRPr lang="en-US" dirty="0" smtClean="0"/>
          </a:p>
          <a:p>
            <a:r>
              <a:rPr lang="en-US" dirty="0" err="1" smtClean="0"/>
              <a:t>Petisi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a petition is a request to change something, most commonly made to a government official or public entity,  but also to a variety of other targets.</a:t>
            </a:r>
          </a:p>
          <a:p>
            <a:endParaRPr lang="en-US" i="1" dirty="0" smtClean="0"/>
          </a:p>
          <a:p>
            <a:r>
              <a:rPr lang="en-US" i="1" dirty="0" smtClean="0"/>
              <a:t>Commonly today, a petition is a document addressed to some official and signed by numerous individuals. </a:t>
            </a:r>
          </a:p>
          <a:p>
            <a:endParaRPr lang="en-US" i="1" dirty="0" smtClean="0"/>
          </a:p>
          <a:p>
            <a:r>
              <a:rPr lang="en-US" i="1" dirty="0" smtClean="0"/>
              <a:t>A petition may be oral rather than written, or even transmitted via the Internet in the form of a chain email letter or an Internet petition hosted.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https://www.change.org/id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78" t="14197" r="2778" b="5556"/>
          <a:stretch>
            <a:fillRect/>
          </a:stretch>
        </p:blipFill>
        <p:spPr bwMode="auto">
          <a:xfrm>
            <a:off x="990600" y="1613647"/>
            <a:ext cx="6858000" cy="52443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4" t="13021" r="6250" b="8854"/>
          <a:stretch>
            <a:fillRect/>
          </a:stretch>
        </p:blipFill>
        <p:spPr bwMode="auto">
          <a:xfrm>
            <a:off x="1714502" y="1143000"/>
            <a:ext cx="74294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petisi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3" t="4688" r="3906" b="7812"/>
          <a:stretch>
            <a:fillRect/>
          </a:stretch>
        </p:blipFill>
        <p:spPr bwMode="auto">
          <a:xfrm>
            <a:off x="2133600" y="1144891"/>
            <a:ext cx="6858000" cy="571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0"/>
            <a:ext cx="9144000" cy="823913"/>
          </a:xfrm>
          <a:solidFill>
            <a:srgbClr val="A4E2E4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APAKAH ADVOKASI ITU ?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89017-F35F-4E63-A935-DA4B1D2DDB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47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4495800"/>
            <a:ext cx="3352800" cy="205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tepat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akurat</a:t>
            </a:r>
            <a:endParaRPr lang="en-US" sz="2800" b="1" dirty="0"/>
          </a:p>
          <a:p>
            <a:pPr algn="ctr">
              <a:defRPr/>
            </a:pPr>
            <a:endParaRPr lang="en-US" sz="2800" b="1" i="1" dirty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524000"/>
            <a:ext cx="4267200" cy="2743200"/>
          </a:xfrm>
          <a:prstGeom prst="homePlate">
            <a:avLst>
              <a:gd name="adj" fmla="val 38889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Upaya / proses</a:t>
            </a:r>
          </a:p>
          <a:p>
            <a:pPr algn="ctr"/>
            <a:r>
              <a:rPr lang="en-US" sz="2800" b="1"/>
              <a:t>yang “bijak”</a:t>
            </a:r>
          </a:p>
          <a:p>
            <a:pPr algn="ctr"/>
            <a:endParaRPr lang="en-US" sz="2800" b="1" i="1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334000" y="1447800"/>
            <a:ext cx="3048000" cy="28956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Untuk</a:t>
            </a:r>
          </a:p>
          <a:p>
            <a:pPr algn="ctr"/>
            <a:r>
              <a:rPr lang="en-US" sz="2800" b="1"/>
              <a:t>memperoleh</a:t>
            </a:r>
          </a:p>
          <a:p>
            <a:pPr algn="ctr"/>
            <a:r>
              <a:rPr lang="en-US" sz="2800" b="1"/>
              <a:t>dukungan</a:t>
            </a:r>
          </a:p>
          <a:p>
            <a:pPr algn="ctr"/>
            <a:endParaRPr lang="en-US" sz="2800" b="1" i="1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2209800" y="5486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2209800" y="42672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>
            <a:off x="6248400" y="5410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 flipV="1">
            <a:off x="6934200" y="43434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Mobilisasi</a:t>
            </a:r>
            <a:r>
              <a:rPr lang="en-US" dirty="0" smtClean="0"/>
              <a:t> Massa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Mengorganisir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basis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diadvokasikan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Sebaiknya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ketidakadilan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kebijakan-kebijakan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645C0-D5CF-499F-BBCE-A1F182B2BD29}" type="slidenum">
              <a:rPr lang="en-US" smtClean="0"/>
              <a:pPr/>
              <a:t>111</a:t>
            </a:fld>
            <a:endParaRPr lang="en-US" smtClean="0"/>
          </a:p>
        </p:txBody>
      </p:sp>
      <p:pic>
        <p:nvPicPr>
          <p:cNvPr id="27652" name="Picture 3" descr="demo jilbab Franc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9"/>
            <a:ext cx="4038600" cy="3605212"/>
          </a:xfrm>
          <a:noFill/>
        </p:spPr>
      </p:pic>
      <p:pic>
        <p:nvPicPr>
          <p:cNvPr id="27653" name="Picture 4" descr="demo jilbab Franc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3600450"/>
          </a:xfr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Memulainya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”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, </a:t>
            </a:r>
            <a:r>
              <a:rPr lang="en-US" dirty="0" err="1" smtClean="0"/>
              <a:t>janji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” </a:t>
            </a:r>
            <a:r>
              <a:rPr lang="en-US" dirty="0" err="1" smtClean="0"/>
              <a:t>yaitu</a:t>
            </a:r>
            <a:r>
              <a:rPr lang="en-US" dirty="0" smtClean="0"/>
              <a:t> rasa </a:t>
            </a:r>
            <a:r>
              <a:rPr lang="en-US" dirty="0" err="1" smtClean="0"/>
              <a:t>ketidakadilan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semacamnya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PRINSIP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/>
              <a:t> </a:t>
            </a:r>
            <a:r>
              <a:rPr lang="en-US" dirty="0" err="1" smtClean="0"/>
              <a:t>muluk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Buktikan</a:t>
            </a:r>
            <a:r>
              <a:rPr lang="en-US" dirty="0" smtClean="0"/>
              <a:t> </a:t>
            </a:r>
            <a:r>
              <a:rPr lang="en-US" dirty="0" err="1" smtClean="0"/>
              <a:t>ketulusan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…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biarkan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Aksi</a:t>
            </a:r>
            <a:r>
              <a:rPr lang="en-US" dirty="0" smtClean="0">
                <a:solidFill>
                  <a:schemeClr val="bg1"/>
                </a:solidFill>
              </a:rPr>
              <a:t> Massa </a:t>
            </a:r>
            <a:r>
              <a:rPr lang="en-US" dirty="0" err="1" smtClean="0">
                <a:solidFill>
                  <a:schemeClr val="bg1"/>
                </a:solidFill>
              </a:rPr>
              <a:t>dilaksanakan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Rencanakan</a:t>
            </a:r>
            <a:r>
              <a:rPr lang="en-US" dirty="0" smtClean="0"/>
              <a:t> &amp; </a:t>
            </a:r>
            <a:r>
              <a:rPr lang="en-US" dirty="0" err="1" smtClean="0"/>
              <a:t>koordinasikan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Samakan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 smtClean="0"/>
          </a:p>
          <a:p>
            <a:r>
              <a:rPr lang="en-US" dirty="0" smtClean="0"/>
              <a:t>Massa yang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perhatian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masyarakat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anarkis</a:t>
            </a:r>
            <a:r>
              <a:rPr lang="en-US" dirty="0" smtClean="0"/>
              <a:t>, </a:t>
            </a:r>
            <a:r>
              <a:rPr lang="en-US" dirty="0" err="1" smtClean="0"/>
              <a:t>pengrusakan</a:t>
            </a:r>
            <a:r>
              <a:rPr lang="en-US" dirty="0" smtClean="0"/>
              <a:t> yang </a:t>
            </a:r>
            <a:r>
              <a:rPr lang="en-US" dirty="0" err="1" smtClean="0"/>
              <a:t>mencoreng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penyusup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Sampaikan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kepolisian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, </a:t>
            </a:r>
            <a:r>
              <a:rPr lang="en-US" dirty="0" err="1" smtClean="0"/>
              <a:t>sampaikan</a:t>
            </a:r>
            <a:r>
              <a:rPr lang="en-US" dirty="0" smtClean="0"/>
              <a:t> press release </a:t>
            </a:r>
            <a:r>
              <a:rPr lang="en-US" dirty="0" err="1" smtClean="0"/>
              <a:t>kepada</a:t>
            </a:r>
            <a:r>
              <a:rPr lang="en-US" dirty="0" smtClean="0"/>
              <a:t> media!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066800"/>
          </a:xfrm>
          <a:solidFill>
            <a:srgbClr val="B8FCCA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MENGAPA PERLU ADVOKASI KESEHATAN?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54183-E823-4B3E-B34C-E4FF839DA5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67000" y="1295400"/>
            <a:ext cx="1676400" cy="1600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Eksekutif</a:t>
            </a:r>
            <a:endParaRPr lang="en-US" b="1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667000" y="4953000"/>
            <a:ext cx="1752600" cy="17526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 err="1"/>
              <a:t>Pemahaman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029200" y="1295400"/>
            <a:ext cx="1676400" cy="1600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r>
              <a:rPr lang="en-US" b="1"/>
              <a:t>Legislatif</a:t>
            </a:r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029200" y="4953000"/>
            <a:ext cx="18288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Komitmen</a:t>
            </a:r>
            <a:r>
              <a:rPr lang="en-US" b="1" dirty="0"/>
              <a:t> </a:t>
            </a:r>
            <a:r>
              <a:rPr lang="en-US" b="1" dirty="0" err="1"/>
              <a:t>thd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248400" y="2971800"/>
            <a:ext cx="1676400" cy="16764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Proses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Politik</a:t>
            </a:r>
            <a:endParaRPr lang="en-US" b="1" dirty="0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447800" y="2971800"/>
            <a:ext cx="1752600" cy="17526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Cara pangdang</a:t>
            </a:r>
          </a:p>
          <a:p>
            <a:pPr algn="ctr">
              <a:defRPr/>
            </a:pPr>
            <a:r>
              <a:rPr lang="en-US" b="1"/>
              <a:t>Terhadap</a:t>
            </a:r>
          </a:p>
          <a:p>
            <a:pPr algn="ctr">
              <a:defRPr/>
            </a:pPr>
            <a:r>
              <a:rPr lang="en-US" b="1"/>
              <a:t>Kesehatan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505200" y="2971800"/>
            <a:ext cx="2514600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3399"/>
                </a:solidFill>
              </a:rPr>
              <a:t>Kebijakan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publik</a:t>
            </a:r>
            <a:endParaRPr lang="en-US" b="1" dirty="0">
              <a:solidFill>
                <a:srgbClr val="FF3399"/>
              </a:solidFill>
            </a:endParaRPr>
          </a:p>
          <a:p>
            <a:pPr algn="ctr">
              <a:defRPr/>
            </a:pPr>
            <a:r>
              <a:rPr lang="en-US" b="1" dirty="0" err="1"/>
              <a:t>SK,Hukum</a:t>
            </a:r>
            <a:r>
              <a:rPr lang="en-US" b="1" dirty="0"/>
              <a:t>/</a:t>
            </a:r>
            <a:r>
              <a:rPr lang="en-US" b="1" dirty="0" err="1"/>
              <a:t>Regu</a:t>
            </a:r>
            <a:r>
              <a:rPr lang="en-US" b="1" dirty="0"/>
              <a:t>-</a:t>
            </a:r>
          </a:p>
          <a:p>
            <a:pPr algn="ctr">
              <a:defRPr/>
            </a:pPr>
            <a:r>
              <a:rPr lang="en-US" b="1" dirty="0" err="1"/>
              <a:t>lasi,Pajak</a:t>
            </a:r>
            <a:r>
              <a:rPr lang="en-US" b="1" dirty="0"/>
              <a:t>, </a:t>
            </a:r>
          </a:p>
          <a:p>
            <a:pPr algn="ctr">
              <a:defRPr/>
            </a:pPr>
            <a:r>
              <a:rPr lang="en-US" b="1" dirty="0" err="1"/>
              <a:t>Harga,Investasi</a:t>
            </a:r>
            <a:r>
              <a:rPr lang="en-US" b="1" dirty="0"/>
              <a:t>,</a:t>
            </a:r>
          </a:p>
          <a:p>
            <a:pPr algn="ctr">
              <a:defRPr/>
            </a:pPr>
            <a:r>
              <a:rPr lang="en-US" b="1" dirty="0" err="1"/>
              <a:t>dsb</a:t>
            </a:r>
            <a:endParaRPr lang="en-US" b="1" dirty="0"/>
          </a:p>
        </p:txBody>
      </p:sp>
      <p:sp>
        <p:nvSpPr>
          <p:cNvPr id="13323" name="Line 38"/>
          <p:cNvSpPr>
            <a:spLocks noChangeShapeType="1"/>
          </p:cNvSpPr>
          <p:nvPr/>
        </p:nvSpPr>
        <p:spPr bwMode="auto">
          <a:xfrm>
            <a:off x="32004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4" name="Line 39"/>
          <p:cNvSpPr>
            <a:spLocks noChangeShapeType="1"/>
          </p:cNvSpPr>
          <p:nvPr/>
        </p:nvSpPr>
        <p:spPr bwMode="auto">
          <a:xfrm flipV="1">
            <a:off x="3886200" y="48006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5" name="Line 40"/>
          <p:cNvSpPr>
            <a:spLocks noChangeShapeType="1"/>
          </p:cNvSpPr>
          <p:nvPr/>
        </p:nvSpPr>
        <p:spPr bwMode="auto">
          <a:xfrm flipH="1" flipV="1">
            <a:off x="5486400" y="4800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6" name="Line 41"/>
          <p:cNvSpPr>
            <a:spLocks noChangeShapeType="1"/>
          </p:cNvSpPr>
          <p:nvPr/>
        </p:nvSpPr>
        <p:spPr bwMode="auto">
          <a:xfrm flipH="1">
            <a:off x="6019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7" name="Line 42"/>
          <p:cNvSpPr>
            <a:spLocks noChangeShapeType="1"/>
          </p:cNvSpPr>
          <p:nvPr/>
        </p:nvSpPr>
        <p:spPr bwMode="auto">
          <a:xfrm flipH="1">
            <a:off x="5410200" y="2895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8" name="Line 43"/>
          <p:cNvSpPr>
            <a:spLocks noChangeShapeType="1"/>
          </p:cNvSpPr>
          <p:nvPr/>
        </p:nvSpPr>
        <p:spPr bwMode="auto">
          <a:xfrm>
            <a:off x="3886200" y="2819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rgbClr val="E6C0E8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TUJUAN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8B80-C219-4587-BB69-EB4DCF240C4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68" name="Oval 4" descr="Diagonal brick"/>
          <p:cNvSpPr>
            <a:spLocks noChangeArrowheads="1"/>
          </p:cNvSpPr>
          <p:nvPr/>
        </p:nvSpPr>
        <p:spPr bwMode="auto">
          <a:xfrm>
            <a:off x="2743200" y="3429000"/>
            <a:ext cx="3581400" cy="3276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Adanya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Komitmen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dukungan</a:t>
            </a:r>
            <a:r>
              <a:rPr lang="en-US" sz="2400" b="1" dirty="0"/>
              <a:t> :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Kebijakan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Sumber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daya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Kemudahan</a:t>
            </a:r>
            <a:r>
              <a:rPr lang="en-US" sz="2400" b="1" dirty="0">
                <a:solidFill>
                  <a:srgbClr val="000066"/>
                </a:solidFill>
              </a:rPr>
              <a:t>, 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Keikutsertaan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Dll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4341" name="Oval 5" descr="Diagonal brick"/>
          <p:cNvSpPr>
            <a:spLocks noChangeArrowheads="1"/>
          </p:cNvSpPr>
          <p:nvPr/>
        </p:nvSpPr>
        <p:spPr bwMode="auto">
          <a:xfrm>
            <a:off x="1143000" y="1828800"/>
            <a:ext cx="2209800" cy="21336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ketertarikan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utk mengatasi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2" name="Oval 6" descr="Diagonal brick"/>
          <p:cNvSpPr>
            <a:spLocks noChangeArrowheads="1"/>
          </p:cNvSpPr>
          <p:nvPr/>
        </p:nvSpPr>
        <p:spPr bwMode="auto">
          <a:xfrm>
            <a:off x="76200" y="3886200"/>
            <a:ext cx="2286000" cy="2209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</a:rPr>
              <a:t>pemahaman/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kesadaran thd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3" name="Oval 7" descr="Diagonal brick"/>
          <p:cNvSpPr>
            <a:spLocks noChangeArrowheads="1"/>
          </p:cNvSpPr>
          <p:nvPr/>
        </p:nvSpPr>
        <p:spPr bwMode="auto">
          <a:xfrm>
            <a:off x="6781800" y="3962400"/>
            <a:ext cx="2209800" cy="22098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 lanjut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kegiatan</a:t>
            </a:r>
          </a:p>
        </p:txBody>
      </p:sp>
      <p:sp>
        <p:nvSpPr>
          <p:cNvPr id="14344" name="Oval 8" descr="Diagonal brick"/>
          <p:cNvSpPr>
            <a:spLocks noChangeArrowheads="1"/>
          </p:cNvSpPr>
          <p:nvPr/>
        </p:nvSpPr>
        <p:spPr bwMode="auto">
          <a:xfrm>
            <a:off x="3429000" y="990600"/>
            <a:ext cx="2286000" cy="22098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kemauan/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kepedulian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 alternatif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solusi</a:t>
            </a:r>
            <a:endParaRPr lang="en-US" sz="24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345" name="Oval 9" descr="Diagonal brick"/>
          <p:cNvSpPr>
            <a:spLocks noChangeArrowheads="1"/>
          </p:cNvSpPr>
          <p:nvPr/>
        </p:nvSpPr>
        <p:spPr bwMode="auto">
          <a:xfrm>
            <a:off x="5791200" y="1905000"/>
            <a:ext cx="2209800" cy="2133600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tindakan nyata :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solusi masalah</a:t>
            </a: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362200" y="5105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H="1">
            <a:off x="5867400" y="38100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048000" y="3657600"/>
            <a:ext cx="228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 flipH="1">
            <a:off x="6324600" y="5181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 flipV="1">
            <a:off x="1600200" y="37338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 flipV="1">
            <a:off x="3276600" y="2362200"/>
            <a:ext cx="304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5638800" y="23622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7315200" y="3886200"/>
            <a:ext cx="152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PELAKU DAN SASARAN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33379-CA86-4D01-92B2-2A4260CE9C2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381000" y="1951038"/>
            <a:ext cx="39624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400" b="1" dirty="0">
                <a:solidFill>
                  <a:srgbClr val="C00000"/>
                </a:solidFill>
              </a:rPr>
              <a:t>PELAKU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Pakar</a:t>
            </a:r>
            <a:r>
              <a:rPr lang="en-US" b="1" dirty="0"/>
              <a:t>, </a:t>
            </a:r>
            <a:r>
              <a:rPr lang="en-US" b="1" dirty="0" err="1"/>
              <a:t>pejabat</a:t>
            </a:r>
            <a:r>
              <a:rPr lang="en-US" b="1" dirty="0"/>
              <a:t> yang </a:t>
            </a:r>
            <a:r>
              <a:rPr lang="en-US" b="1" dirty="0" err="1"/>
              <a:t>berwenang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Perg</a:t>
            </a:r>
            <a:r>
              <a:rPr lang="en-US" b="1" dirty="0"/>
              <a:t>. </a:t>
            </a:r>
            <a:r>
              <a:rPr lang="en-US" b="1" dirty="0" err="1"/>
              <a:t>Tinggi</a:t>
            </a:r>
            <a:r>
              <a:rPr lang="en-US" b="1" dirty="0"/>
              <a:t>, 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Swasta</a:t>
            </a:r>
            <a:r>
              <a:rPr lang="en-US" b="1" dirty="0"/>
              <a:t>, Org. </a:t>
            </a:r>
            <a:r>
              <a:rPr lang="en-US" b="1" dirty="0" err="1"/>
              <a:t>profesi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/>
              <a:t>Org. </a:t>
            </a:r>
            <a:r>
              <a:rPr lang="en-US" b="1" dirty="0" err="1"/>
              <a:t>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DENGAN SYARAT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Peduli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, </a:t>
            </a:r>
            <a:r>
              <a:rPr lang="en-US" b="1" dirty="0" err="1"/>
              <a:t>Paham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Berkemampuan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Dipercaya</a:t>
            </a:r>
            <a:r>
              <a:rPr lang="en-US" b="1" dirty="0"/>
              <a:t> / </a:t>
            </a:r>
            <a:r>
              <a:rPr lang="en-US" b="1" dirty="0" err="1"/>
              <a:t>Dihormati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tercela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4800600" y="1951038"/>
            <a:ext cx="40386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/>
              <a:t>   </a:t>
            </a:r>
          </a:p>
          <a:p>
            <a:pPr algn="ctr"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SASARAN: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Pengambil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,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opini</a:t>
            </a:r>
            <a:r>
              <a:rPr lang="en-US" b="1" dirty="0"/>
              <a:t>, </a:t>
            </a:r>
            <a:r>
              <a:rPr lang="en-US" b="1" dirty="0" err="1"/>
              <a:t>Penyusun</a:t>
            </a:r>
            <a:r>
              <a:rPr lang="en-US" b="1" dirty="0"/>
              <a:t> draft, </a:t>
            </a:r>
            <a:r>
              <a:rPr lang="en-US" b="1" dirty="0" err="1"/>
              <a:t>Dll</a:t>
            </a:r>
            <a:r>
              <a:rPr lang="en-US" b="1" dirty="0"/>
              <a:t>   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  </a:t>
            </a:r>
            <a:r>
              <a:rPr lang="en-US" sz="2000" b="1" dirty="0">
                <a:solidFill>
                  <a:srgbClr val="C00000"/>
                </a:solidFill>
              </a:rPr>
              <a:t>SEPERTI :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Pemerint</a:t>
            </a:r>
            <a:r>
              <a:rPr lang="id-ID" b="1" dirty="0"/>
              <a:t>ah</a:t>
            </a:r>
            <a:r>
              <a:rPr lang="en-US" b="1" dirty="0"/>
              <a:t>, DPR/DPRD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Pengusaha</a:t>
            </a:r>
            <a:r>
              <a:rPr lang="en-US" b="1" dirty="0"/>
              <a:t>, </a:t>
            </a:r>
            <a:r>
              <a:rPr lang="en-US" b="1" dirty="0" err="1"/>
              <a:t>Penyandang</a:t>
            </a:r>
            <a:r>
              <a:rPr lang="en-US" b="1" dirty="0"/>
              <a:t> Dana</a:t>
            </a:r>
          </a:p>
          <a:p>
            <a:pPr algn="ctr">
              <a:buFontTx/>
              <a:buChar char="•"/>
              <a:defRPr/>
            </a:pPr>
            <a:r>
              <a:rPr lang="en-US" b="1" dirty="0"/>
              <a:t>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Org.profesi</a:t>
            </a:r>
            <a:r>
              <a:rPr lang="en-US" b="1" dirty="0"/>
              <a:t>, </a:t>
            </a:r>
            <a:r>
              <a:rPr lang="en-US" b="1" dirty="0" err="1"/>
              <a:t>Org.masy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Klp</a:t>
            </a:r>
            <a:r>
              <a:rPr lang="en-US" b="1" dirty="0"/>
              <a:t>. </a:t>
            </a:r>
            <a:r>
              <a:rPr lang="en-US" b="1" dirty="0" err="1"/>
              <a:t>Potensial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Penentang</a:t>
            </a:r>
            <a:r>
              <a:rPr lang="en-US" b="1" dirty="0"/>
              <a:t>/</a:t>
            </a:r>
            <a:r>
              <a:rPr lang="en-US" b="1" dirty="0" err="1"/>
              <a:t>lawan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r>
              <a:rPr lang="en-US" b="1" dirty="0"/>
              <a:t>. 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5366" name="AutoShape 1032"/>
          <p:cNvSpPr>
            <a:spLocks noChangeArrowheads="1"/>
          </p:cNvSpPr>
          <p:nvPr/>
        </p:nvSpPr>
        <p:spPr bwMode="auto">
          <a:xfrm>
            <a:off x="2057400" y="3886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15367" name="AutoShape 1033"/>
          <p:cNvSpPr>
            <a:spLocks noChangeArrowheads="1"/>
          </p:cNvSpPr>
          <p:nvPr/>
        </p:nvSpPr>
        <p:spPr bwMode="auto">
          <a:xfrm>
            <a:off x="6477000" y="3505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1600200"/>
            <a:ext cx="84582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5800" y="31432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Terciptanya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perubahan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kebijakan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peraturan-peraturan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dukungan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sumber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dll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untuk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memecahkan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isu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tertentu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701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TUJUAN  ADVOKASI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0" y="5516563"/>
            <a:ext cx="464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Meng-INFORMASI-kan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62200" y="4114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Me-MOTIVASI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Mem-BUJUK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/>
              <a:t>Ber- AKSI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267200" y="48768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267200" y="34290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267200" y="17526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nimBg="1"/>
      <p:bldP spid="5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86800" cy="4114800"/>
          </a:xfrm>
          <a:solidFill>
            <a:schemeClr val="accent4">
              <a:lumMod val="40000"/>
              <a:lumOff val="60000"/>
            </a:schemeClr>
          </a:solidFill>
          <a:effectLst>
            <a:outerShdw dist="107763" dir="2700000" algn="ctr" rotWithShape="0">
              <a:srgbClr val="FF33C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Tatanan</a:t>
            </a:r>
            <a:r>
              <a:rPr lang="en-US" sz="2800" dirty="0" smtClean="0">
                <a:solidFill>
                  <a:srgbClr val="C00000"/>
                </a:solidFill>
              </a:rPr>
              <a:t> formal </a:t>
            </a:r>
            <a:r>
              <a:rPr lang="en-US" sz="2800" dirty="0" smtClean="0"/>
              <a:t>: </a:t>
            </a:r>
            <a:r>
              <a:rPr lang="en-US" sz="2800" dirty="0" err="1" smtClean="0"/>
              <a:t>rapat</a:t>
            </a:r>
            <a:r>
              <a:rPr lang="en-US" sz="2800" dirty="0" smtClean="0"/>
              <a:t>, seminar, </a:t>
            </a:r>
            <a:r>
              <a:rPr lang="en-US" sz="2800" dirty="0" err="1" smtClean="0"/>
              <a:t>konferensi</a:t>
            </a:r>
            <a:r>
              <a:rPr lang="en-US" sz="2800" dirty="0" smtClean="0"/>
              <a:t>, </a:t>
            </a:r>
            <a:r>
              <a:rPr lang="en-US" sz="2800" dirty="0" err="1" smtClean="0"/>
              <a:t>semiloka</a:t>
            </a:r>
            <a:r>
              <a:rPr lang="en-US" sz="2800" dirty="0" smtClean="0"/>
              <a:t>, </a:t>
            </a:r>
            <a:r>
              <a:rPr lang="en-US" sz="2800" dirty="0" err="1" smtClean="0"/>
              <a:t>telekonferensi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Tatanan</a:t>
            </a:r>
            <a:r>
              <a:rPr lang="en-US" sz="2800" dirty="0" smtClean="0">
                <a:solidFill>
                  <a:srgbClr val="C00000"/>
                </a:solidFill>
              </a:rPr>
              <a:t> informal </a:t>
            </a:r>
            <a:r>
              <a:rPr lang="en-US" sz="2800" dirty="0" smtClean="0"/>
              <a:t>: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, festival, event </a:t>
            </a:r>
            <a:r>
              <a:rPr lang="en-US" sz="2800" dirty="0" err="1" smtClean="0"/>
              <a:t>olah</a:t>
            </a:r>
            <a:r>
              <a:rPr lang="en-US" sz="2800" dirty="0" smtClean="0"/>
              <a:t> raga,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, </a:t>
            </a:r>
            <a:r>
              <a:rPr lang="en-US" sz="2800" dirty="0" err="1" smtClean="0"/>
              <a:t>reuni</a:t>
            </a:r>
            <a:r>
              <a:rPr lang="en-US" sz="2800" dirty="0" smtClean="0"/>
              <a:t>, </a:t>
            </a:r>
            <a:r>
              <a:rPr lang="en-US" sz="2800" dirty="0" err="1" smtClean="0"/>
              <a:t>arisan</a:t>
            </a:r>
            <a:r>
              <a:rPr lang="en-US" sz="2800" dirty="0" smtClean="0"/>
              <a:t>,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dll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Secara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langsung</a:t>
            </a:r>
            <a:r>
              <a:rPr lang="en-US" sz="2800" dirty="0" smtClean="0"/>
              <a:t>: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rapat</a:t>
            </a:r>
            <a:r>
              <a:rPr lang="en-US" sz="2800" dirty="0" smtClean="0"/>
              <a:t>, </a:t>
            </a:r>
            <a:r>
              <a:rPr lang="en-US" sz="2800" dirty="0" err="1" smtClean="0"/>
              <a:t>surat</a:t>
            </a:r>
            <a:r>
              <a:rPr lang="en-US" sz="2800" dirty="0" smtClean="0"/>
              <a:t>, email, </a:t>
            </a:r>
            <a:r>
              <a:rPr lang="en-US" sz="2800" dirty="0" err="1" smtClean="0"/>
              <a:t>telepon</a:t>
            </a:r>
            <a:r>
              <a:rPr lang="en-US" sz="2800" dirty="0" smtClean="0"/>
              <a:t>, fax,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Secara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tdk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langsung</a:t>
            </a:r>
            <a:r>
              <a:rPr lang="en-US" sz="2800" dirty="0" smtClean="0"/>
              <a:t>: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kolega</a:t>
            </a:r>
            <a:r>
              <a:rPr lang="en-US" sz="2800" dirty="0" smtClean="0"/>
              <a:t>, </a:t>
            </a:r>
            <a:r>
              <a:rPr lang="en-US" sz="2800" dirty="0" err="1" smtClean="0"/>
              <a:t>teman</a:t>
            </a:r>
            <a:r>
              <a:rPr lang="en-US" sz="2800" dirty="0" smtClean="0"/>
              <a:t>,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, </a:t>
            </a:r>
            <a:r>
              <a:rPr lang="en-US" sz="2800" dirty="0" err="1" smtClean="0"/>
              <a:t>sekutu</a:t>
            </a:r>
            <a:r>
              <a:rPr lang="en-US" sz="2800" dirty="0" smtClean="0"/>
              <a:t>/</a:t>
            </a:r>
            <a:r>
              <a:rPr lang="en-US" sz="2800" dirty="0" err="1" smtClean="0"/>
              <a:t>kelompok</a:t>
            </a:r>
            <a:endParaRPr lang="en-US" sz="2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23F5-3F56-4628-B49D-4FBD9E28423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03238"/>
            <a:ext cx="9144000" cy="715962"/>
          </a:xfrm>
          <a:prstGeom prst="rect">
            <a:avLst/>
          </a:prstGeom>
          <a:solidFill>
            <a:srgbClr val="DCA9D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DIMANA DAN KAPAN ADVOKASI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58838"/>
          </a:xfrm>
          <a:solidFill>
            <a:srgbClr val="DCA9DF"/>
          </a:solidFill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66"/>
                </a:solidFill>
              </a:rPr>
              <a:t>PROSES ADVOKASI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CE21-DA05-4AB8-962B-3D59D1EA6D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4038600"/>
            <a:ext cx="4038600" cy="25146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Strategi</a:t>
            </a:r>
            <a:r>
              <a:rPr lang="en-US" sz="3200" b="1"/>
              <a:t> :</a:t>
            </a:r>
          </a:p>
          <a:p>
            <a:pPr algn="ctr"/>
            <a:r>
              <a:rPr lang="en-US" sz="2400" b="1"/>
              <a:t>Membangun kepercayaan</a:t>
            </a:r>
          </a:p>
          <a:p>
            <a:pPr algn="ctr"/>
            <a:r>
              <a:rPr lang="en-US" sz="2000" b="1"/>
              <a:t>(Menyamakan persepsi,</a:t>
            </a:r>
          </a:p>
          <a:p>
            <a:pPr algn="ctr"/>
            <a:r>
              <a:rPr lang="en-US" sz="2000" b="1"/>
              <a:t>menjalin jaringan/ </a:t>
            </a:r>
          </a:p>
          <a:p>
            <a:pPr algn="ctr"/>
            <a:r>
              <a:rPr lang="en-US" sz="2000" b="1"/>
              <a:t>kemitraan/kerjasama dan</a:t>
            </a:r>
          </a:p>
          <a:p>
            <a:pPr algn="ctr"/>
            <a:r>
              <a:rPr lang="en-US" sz="2000" b="1"/>
              <a:t>mengembangkannya lebih lanjut)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76800" y="4038600"/>
            <a:ext cx="4038600" cy="2514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>
                <a:solidFill>
                  <a:srgbClr val="000066"/>
                </a:solidFill>
              </a:rPr>
              <a:t>Langkah pokok</a:t>
            </a:r>
            <a:r>
              <a:rPr lang="en-US" sz="3200" b="1"/>
              <a:t> :</a:t>
            </a:r>
          </a:p>
          <a:p>
            <a:pPr marL="342900" indent="-342900" algn="ctr"/>
            <a:r>
              <a:rPr lang="en-US" sz="2000" b="1"/>
              <a:t>Definisikan isu strategis</a:t>
            </a:r>
          </a:p>
          <a:p>
            <a:pPr marL="342900" indent="-342900" algn="ctr"/>
            <a:r>
              <a:rPr lang="en-US" sz="2000" b="1"/>
              <a:t>Menentukan tujuan advokasi</a:t>
            </a:r>
          </a:p>
          <a:p>
            <a:pPr marL="342900" indent="-342900" algn="ctr"/>
            <a:r>
              <a:rPr lang="en-US" sz="2000" b="1"/>
              <a:t>Mengembangkan pesan advokasi</a:t>
            </a:r>
          </a:p>
          <a:p>
            <a:pPr marL="342900" indent="-342900" algn="ctr"/>
            <a:r>
              <a:rPr lang="en-US" sz="2000" b="1"/>
              <a:t>Penggalangan sumberdaya ter-</a:t>
            </a:r>
          </a:p>
          <a:p>
            <a:pPr marL="342900" indent="-342900" algn="ctr"/>
            <a:r>
              <a:rPr lang="en-US" sz="2000" b="1"/>
              <a:t>masuk dana</a:t>
            </a:r>
          </a:p>
          <a:p>
            <a:pPr marL="342900" indent="-342900" algn="ctr"/>
            <a:r>
              <a:rPr lang="en-US" sz="2000" b="1"/>
              <a:t>Mengembangkan rencana kerja</a:t>
            </a:r>
            <a:endParaRPr lang="en-US" sz="24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286000" y="1371600"/>
            <a:ext cx="4495800" cy="23622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Kata kunci :</a:t>
            </a:r>
          </a:p>
          <a:p>
            <a:pPr algn="ctr"/>
            <a:r>
              <a:rPr lang="en-US" sz="2400" b="1"/>
              <a:t>Pendekatan yang bijak </a:t>
            </a:r>
          </a:p>
          <a:p>
            <a:pPr algn="ctr"/>
            <a:r>
              <a:rPr lang="en-US" sz="2400" b="1"/>
              <a:t>(pas/sesuai, cara yang baik </a:t>
            </a:r>
          </a:p>
          <a:p>
            <a:pPr algn="ctr"/>
            <a:r>
              <a:rPr lang="en-US" sz="2400" b="1"/>
              <a:t>dan benar, sesuai sikon), </a:t>
            </a:r>
          </a:p>
          <a:p>
            <a:pPr algn="ctr"/>
            <a:endParaRPr lang="en-US" sz="2400" b="1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267200" y="5334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2743200" y="35814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5715000" y="3581400"/>
            <a:ext cx="990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7724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latin typeface="Tahoma" pitchFamily="34" charset="0"/>
              </a:rPr>
              <a:t>‘</a:t>
            </a:r>
            <a:r>
              <a:rPr lang="en-US" sz="5400" b="1">
                <a:latin typeface="Comic Sans MS" pitchFamily="66" charset="0"/>
              </a:rPr>
              <a:t>APA’</a:t>
            </a:r>
            <a:r>
              <a:rPr lang="en-US" sz="4000" b="1">
                <a:latin typeface="Comic Sans MS" pitchFamily="66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yang kita ADVOKASI-kan?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3569-EFB4-42A9-9FDD-644D131EF10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2232025" y="4173538"/>
            <a:ext cx="1887538" cy="42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217613" y="2619375"/>
            <a:ext cx="1000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 flipV="1">
            <a:off x="1187450" y="2590800"/>
            <a:ext cx="14288" cy="62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1195388" y="5172075"/>
            <a:ext cx="15875" cy="63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219200" y="5791200"/>
            <a:ext cx="1022350" cy="2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6045200" y="4314825"/>
            <a:ext cx="660400" cy="28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4068763" y="2676525"/>
            <a:ext cx="1857375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V="1">
            <a:off x="4121150" y="5791200"/>
            <a:ext cx="1898650" cy="23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5867400" y="2667000"/>
            <a:ext cx="762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6021388" y="4495800"/>
            <a:ext cx="608012" cy="1290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 flipV="1">
            <a:off x="3124200" y="4495800"/>
            <a:ext cx="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V="1">
            <a:off x="3119438" y="3656013"/>
            <a:ext cx="0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V="1">
            <a:off x="3125788" y="447675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 flipV="1">
            <a:off x="3121025" y="3944938"/>
            <a:ext cx="957263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3 </a:t>
            </a:r>
            <a:r>
              <a:rPr lang="id-ID" sz="4000"/>
              <a:t>Strategi Dasar Promosi Kesehatan</a:t>
            </a:r>
            <a:endParaRPr lang="en-US" sz="400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2133600" y="1676400"/>
            <a:ext cx="1905000" cy="16764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3200"/>
              <a:t>1</a:t>
            </a:r>
            <a:endParaRPr lang="en-US" sz="3200"/>
          </a:p>
          <a:p>
            <a:pPr algn="ctr"/>
            <a:r>
              <a:rPr lang="en-US" sz="2800"/>
              <a:t>A</a:t>
            </a:r>
            <a:r>
              <a:rPr lang="id-ID" sz="2800"/>
              <a:t>dvokasi</a:t>
            </a:r>
            <a:endParaRPr lang="en-US" sz="2800"/>
          </a:p>
          <a:p>
            <a:pPr algn="ctr"/>
            <a:r>
              <a:rPr lang="en-US" sz="2800"/>
              <a:t>(A)</a:t>
            </a:r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4191000" y="3124200"/>
            <a:ext cx="1752600" cy="2209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/>
              <a:t>3</a:t>
            </a:r>
            <a:endParaRPr lang="en-US" sz="2400"/>
          </a:p>
          <a:p>
            <a:pPr algn="ctr"/>
            <a:r>
              <a:rPr lang="id-ID" sz="2400"/>
              <a:t>Gerakan</a:t>
            </a:r>
          </a:p>
          <a:p>
            <a:pPr algn="ctr"/>
            <a:r>
              <a:rPr lang="id-ID" sz="2400"/>
              <a:t>Pember-</a:t>
            </a:r>
          </a:p>
          <a:p>
            <a:pPr algn="ctr"/>
            <a:r>
              <a:rPr lang="id-ID" sz="2400"/>
              <a:t>dayaan</a:t>
            </a:r>
            <a:endParaRPr lang="en-US" sz="2400"/>
          </a:p>
          <a:p>
            <a:pPr algn="ctr"/>
            <a:r>
              <a:rPr lang="en-US" sz="2400"/>
              <a:t>(G)</a:t>
            </a:r>
          </a:p>
        </p:txBody>
      </p:sp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2209800" y="4953000"/>
            <a:ext cx="1828800" cy="1752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</a:t>
            </a:r>
          </a:p>
          <a:p>
            <a:pPr algn="ctr"/>
            <a:r>
              <a:rPr lang="id-ID" sz="2800"/>
              <a:t>Bina</a:t>
            </a:r>
          </a:p>
          <a:p>
            <a:pPr algn="ctr"/>
            <a:r>
              <a:rPr lang="id-ID" sz="2800"/>
              <a:t>Suasana</a:t>
            </a:r>
            <a:endParaRPr lang="en-US" sz="2800"/>
          </a:p>
          <a:p>
            <a:pPr algn="ctr"/>
            <a:r>
              <a:rPr lang="en-US" sz="2800"/>
              <a:t>(B)</a:t>
            </a:r>
          </a:p>
        </p:txBody>
      </p:sp>
      <p:sp>
        <p:nvSpPr>
          <p:cNvPr id="3093" name="Oval 20"/>
          <p:cNvSpPr>
            <a:spLocks noChangeArrowheads="1"/>
          </p:cNvSpPr>
          <p:nvPr/>
        </p:nvSpPr>
        <p:spPr bwMode="auto">
          <a:xfrm>
            <a:off x="304800" y="3276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800"/>
              <a:t>Kemitraan</a:t>
            </a:r>
            <a:endParaRPr lang="en-US" sz="2800"/>
          </a:p>
        </p:txBody>
      </p:sp>
      <p:sp>
        <p:nvSpPr>
          <p:cNvPr id="3094" name="Oval 21"/>
          <p:cNvSpPr>
            <a:spLocks noChangeArrowheads="1"/>
          </p:cNvSpPr>
          <p:nvPr/>
        </p:nvSpPr>
        <p:spPr bwMode="auto">
          <a:xfrm>
            <a:off x="6705600" y="2362200"/>
            <a:ext cx="2286000" cy="3657600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>
                <a:solidFill>
                  <a:schemeClr val="bg1"/>
                </a:solidFill>
              </a:rPr>
              <a:t>Masy</a:t>
            </a:r>
            <a:r>
              <a:rPr lang="en-US" sz="240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TAHU,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MAU </a:t>
            </a:r>
            <a:r>
              <a:rPr lang="id-ID" sz="2400">
                <a:solidFill>
                  <a:schemeClr val="bg1"/>
                </a:solidFill>
              </a:rPr>
              <a:t>&amp;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MAMPU</a:t>
            </a:r>
          </a:p>
          <a:p>
            <a:pPr algn="ctr"/>
            <a:r>
              <a:rPr lang="id-ID" sz="2400">
                <a:solidFill>
                  <a:schemeClr val="bg1"/>
                </a:solidFill>
              </a:rPr>
              <a:t>melaksanakan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</a:t>
            </a:r>
            <a:r>
              <a:rPr lang="id-ID" sz="2400">
                <a:solidFill>
                  <a:schemeClr val="bg1"/>
                </a:solidFill>
              </a:rPr>
              <a:t>E</a:t>
            </a:r>
            <a:r>
              <a:rPr lang="en-US" sz="2400">
                <a:solidFill>
                  <a:schemeClr val="bg1"/>
                </a:solidFill>
              </a:rPr>
              <a:t>RILAKU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SEHAT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0841C-F610-4940-91BF-CCDD48FD4E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isu</a:t>
            </a:r>
            <a:r>
              <a:rPr lang="en-US" sz="3200" b="1" dirty="0"/>
              <a:t> </a:t>
            </a:r>
            <a:r>
              <a:rPr lang="en-US" sz="3200" b="1" dirty="0" err="1"/>
              <a:t>pilihan</a:t>
            </a:r>
            <a:endParaRPr lang="en-GB" sz="3200" b="1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39993" name="Group 57"/>
          <p:cNvGraphicFramePr>
            <a:graphicFrameLocks noGrp="1"/>
          </p:cNvGraphicFramePr>
          <p:nvPr/>
        </p:nvGraphicFramePr>
        <p:xfrm>
          <a:off x="457200" y="914400"/>
          <a:ext cx="8458200" cy="51679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660833"/>
                <a:gridCol w="634365"/>
                <a:gridCol w="634365"/>
                <a:gridCol w="52863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Kriteria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memilih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isu-isu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Nilai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mempengaruhi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banyak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orang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tsb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mempunyai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pengaruh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besar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program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sesuai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mandat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organisasi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anda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sesui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tujuan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pembangunan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berwawasan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tersbut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dipertanggungjaawabkan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intervensi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advokasi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Isu tersbut dapat memobilasasi secara besar para mitra dan pihak berwenang lainnya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nilai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797050" y="6338888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T: Tinggi,  S : Sedang,  R : Rendah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Temukan Masalah di sekitar Anda yang perlu ADVOKASI 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</a:t>
            </a:r>
            <a:r>
              <a:rPr lang="en-US" dirty="0" err="1" smtClean="0"/>
              <a:t>Masalah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Tujuan</a:t>
            </a:r>
            <a:endParaRPr lang="en-US" dirty="0" smtClean="0"/>
          </a:p>
          <a:p>
            <a:pPr>
              <a:defRPr/>
            </a:pPr>
            <a:r>
              <a:rPr lang="en-US" smtClean="0"/>
              <a:t>Sasaran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smtClean="0">
                <a:latin typeface="Agency FB" pitchFamily="34" charset="0"/>
              </a:rPr>
              <a:t>UNSUR-UNSUR POKOK ADVOKASI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3276600"/>
            <a:ext cx="1981200" cy="7620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EVALUASI</a:t>
            </a: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3352800" y="1828800"/>
            <a:ext cx="1981200" cy="7620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KOALISI</a:t>
            </a: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5867400" y="2133600"/>
            <a:ext cx="1981200" cy="762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TUJUAN</a:t>
            </a:r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6400800" y="3276600"/>
            <a:ext cx="1981200" cy="762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DATA</a:t>
            </a: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3276600" y="5105400"/>
            <a:ext cx="1981200" cy="762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PESAN</a:t>
            </a:r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5715000" y="4572000"/>
            <a:ext cx="19812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SASARAN </a:t>
            </a:r>
          </a:p>
          <a:p>
            <a:pPr algn="ctr"/>
            <a:r>
              <a:rPr lang="en-US" b="1"/>
              <a:t>ADVOKASI</a:t>
            </a:r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838200" y="2057400"/>
            <a:ext cx="19812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PENGUMPUL-</a:t>
            </a:r>
          </a:p>
          <a:p>
            <a:pPr algn="ctr"/>
            <a:r>
              <a:rPr lang="en-US" b="1"/>
              <a:t>AN DANA</a:t>
            </a:r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3352800" y="3276600"/>
            <a:ext cx="1981200" cy="10668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ADVOKASI</a:t>
            </a:r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762000" y="4648200"/>
            <a:ext cx="19812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PELAKSA-</a:t>
            </a:r>
          </a:p>
          <a:p>
            <a:pPr algn="ctr"/>
            <a:r>
              <a:rPr lang="en-US" b="1"/>
              <a:t>NAAN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4267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V="1">
            <a:off x="42672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22098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5334000" y="3657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5105400" y="4191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H="1" flipV="1">
            <a:off x="2667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V="1">
            <a:off x="2667000" y="4191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 flipV="1">
            <a:off x="4953000" y="2667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r>
              <a:rPr lang="en-US" smtClean="0"/>
              <a:t>MEMILIH TUJUAN ADVOKASI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Masalah mungkin sangat kompleks</a:t>
            </a:r>
          </a:p>
          <a:p>
            <a:pPr lvl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Agar tujuan advokasi berhasil, tujuan umum harus dipersempit sampai pada tujuan Advokasi yang didasarkan jawaban thd pertanyaan :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Dapatkah masalah ini mengajak berbagai kelompok bersama-sama membentuk koalisi yang kuat?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Apakah tujuan mungkin tercapai?</a:t>
            </a:r>
          </a:p>
          <a:p>
            <a:pPr lvl="2">
              <a:buFont typeface="Wingdings" pitchFamily="2" charset="2"/>
              <a:buChar char="§"/>
            </a:pPr>
            <a:r>
              <a:rPr lang="en-US" smtClean="0"/>
              <a:t>Apakah tujuan benar-benar menangani masalah?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MENGGUNAKAN DATA DAN PENELITIAN UNTUK ADVOKASI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dan hasil penelitian penting untuk membuat keputusan masalah apa yang ditangani, identifikasi solusi dan tujuan yang realistis</a:t>
            </a:r>
          </a:p>
          <a:p>
            <a:r>
              <a:rPr lang="en-US" smtClean="0">
                <a:solidFill>
                  <a:schemeClr val="accent2"/>
                </a:solidFill>
              </a:rPr>
              <a:t>Data digunakan untuk mendukung argumentasi 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MENGIDENTIFIKASI SASARAN ADVOKASI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Orang-orang yang memiliki kewenangan untuk mengambil keputusan </a:t>
            </a:r>
          </a:p>
          <a:p>
            <a:r>
              <a:rPr lang="en-US" smtClean="0"/>
              <a:t>Orang-orang yang mempengaruhi pengambil keputusan (penasehat, orang tua yang berpengaruh, media, dll)</a:t>
            </a:r>
          </a:p>
          <a:p>
            <a:r>
              <a:rPr lang="en-US" smtClean="0"/>
              <a:t>Siapa mereka… bagaimana mereka…?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MENGEMBANGKAN DAN MENYAMPAIKAN PESAN ADVOKASI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Apa interest dari masing-masing sasaran, kembangkan pesan dari hal tersebut.</a:t>
            </a:r>
          </a:p>
          <a:p>
            <a:r>
              <a:rPr lang="en-US" smtClean="0"/>
              <a:t>Dukung dengan data : Berapa banyak orang yang mengalami masalah, Seberapa gawat masalahnya.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 smtClean="0"/>
              <a:t>MEMBENTUK KOALISI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Sejumlah orang dan organisasi dapat memberikan kekuatan, membentuk jaminan keamanan dan dukungan politik.</a:t>
            </a:r>
            <a:endParaRPr lang="id-ID" smtClean="0"/>
          </a:p>
          <a:p>
            <a:r>
              <a:rPr lang="id-ID" smtClean="0"/>
              <a:t>Sekelompok organisasi yang bekerjasama dengan cara terkoordinasi menuju ke arah tujuan bersama.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id-ID" sz="5400" smtClean="0">
                <a:latin typeface="Agency FB" pitchFamily="34" charset="0"/>
              </a:rPr>
              <a:t>MEMBANGUN JARINGAN ADVOKASI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Siapakah yang akan masuk ke dalam jaringan Anda?</a:t>
            </a:r>
          </a:p>
          <a:p>
            <a:r>
              <a:rPr lang="id-ID" smtClean="0"/>
              <a:t>Bagaimana Anda menemui anggota jaringan yang sama?</a:t>
            </a:r>
          </a:p>
          <a:p>
            <a:r>
              <a:rPr lang="id-ID" smtClean="0"/>
              <a:t>Bagaimana membuat mereka tertarik pada tujuan Advokasi Anda?</a:t>
            </a:r>
          </a:p>
          <a:p>
            <a:r>
              <a:rPr lang="id-ID" smtClean="0"/>
              <a:t>Bagaimana mereka dapat membantu Anda?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JENIS-JENIS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Permanen/Sementara</a:t>
            </a:r>
          </a:p>
          <a:p>
            <a:r>
              <a:rPr lang="id-ID" smtClean="0"/>
              <a:t>Formal/Informal</a:t>
            </a:r>
          </a:p>
          <a:p>
            <a:r>
              <a:rPr lang="id-ID" smtClean="0"/>
              <a:t>Geografis</a:t>
            </a:r>
          </a:p>
          <a:p>
            <a:r>
              <a:rPr lang="id-ID" smtClean="0"/>
              <a:t>Beragam persoalan/persoalan tunggal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rgbClr val="E6C0E8"/>
          </a:solidFill>
          <a:effectLst>
            <a:prstShdw prst="shdw17" dist="17961" dir="2700000">
              <a:srgbClr val="8A738B"/>
            </a:prstShdw>
          </a:effectLst>
        </p:spPr>
        <p:txBody>
          <a:bodyPr/>
          <a:lstStyle/>
          <a:p>
            <a:pPr eaLnBrk="1" hangingPunct="1"/>
            <a:r>
              <a:rPr lang="en-US" sz="3200" b="1" smtClean="0"/>
              <a:t>ADVOKASI, SOSIALISASI, PEMBERDAYAAN DAN MOBILISASI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A04DA-6352-4B7C-B4FD-43CBA7CADD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2954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8580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MOBILI-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5146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SOSIALI-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7244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PEMBER-</a:t>
            </a:r>
          </a:p>
          <a:p>
            <a:pPr algn="ctr">
              <a:defRPr/>
            </a:pPr>
            <a:r>
              <a:rPr lang="en-US" sz="2400" b="1"/>
              <a:t>DAYAAN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8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ADVO-</a:t>
            </a:r>
          </a:p>
          <a:p>
            <a:pPr algn="ctr">
              <a:defRPr/>
            </a:pPr>
            <a:r>
              <a:rPr lang="en-US" sz="2400" b="1"/>
              <a:t>KASI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048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PEMBUAT KEBIJAKAN  </a:t>
            </a: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25146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47244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6858000" y="3184525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MASYARA-KAT UMUM</a:t>
            </a:r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3048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Kepedulian, Tindakan</a:t>
            </a:r>
            <a:endParaRPr lang="en-US" sz="2000" b="1"/>
          </a:p>
        </p:txBody>
      </p:sp>
      <p:sp>
        <p:nvSpPr>
          <p:cNvPr id="4110" name="Text Box 24"/>
          <p:cNvSpPr txBox="1">
            <a:spLocks noChangeArrowheads="1"/>
          </p:cNvSpPr>
          <p:nvPr/>
        </p:nvSpPr>
        <p:spPr bwMode="auto">
          <a:xfrm>
            <a:off x="25146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</a:t>
            </a:r>
            <a:r>
              <a:rPr lang="id-ID" sz="2000" b="1"/>
              <a:t>emahaman</a:t>
            </a:r>
            <a:r>
              <a:rPr lang="en-US" sz="2000" b="1"/>
              <a:t>, </a:t>
            </a:r>
            <a:r>
              <a:rPr lang="id-ID" sz="2000" b="1"/>
              <a:t>Tindakan</a:t>
            </a:r>
            <a:r>
              <a:rPr lang="en-US" sz="2000" b="1"/>
              <a:t>  </a:t>
            </a:r>
          </a:p>
        </p:txBody>
      </p:sp>
      <p:sp>
        <p:nvSpPr>
          <p:cNvPr id="4111" name="Text Box 25"/>
          <p:cNvSpPr txBox="1">
            <a:spLocks noChangeArrowheads="1"/>
          </p:cNvSpPr>
          <p:nvPr/>
        </p:nvSpPr>
        <p:spPr bwMode="auto">
          <a:xfrm>
            <a:off x="47244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Kemam</a:t>
            </a:r>
            <a:r>
              <a:rPr lang="en-US" sz="2000" b="1"/>
              <a:t>p</a:t>
            </a:r>
            <a:r>
              <a:rPr lang="id-ID" sz="2000" b="1"/>
              <a:t>uan</a:t>
            </a:r>
            <a:r>
              <a:rPr lang="en-US" sz="2000" b="1"/>
              <a:t>, </a:t>
            </a:r>
            <a:r>
              <a:rPr lang="id-ID" sz="2000" b="1"/>
              <a:t>Perilaku</a:t>
            </a:r>
            <a:endParaRPr lang="en-US" sz="2000" b="1"/>
          </a:p>
        </p:txBody>
      </p:sp>
      <p:sp>
        <p:nvSpPr>
          <p:cNvPr id="4112" name="Text Box 26"/>
          <p:cNvSpPr txBox="1">
            <a:spLocks noChangeArrowheads="1"/>
          </p:cNvSpPr>
          <p:nvPr/>
        </p:nvSpPr>
        <p:spPr bwMode="auto">
          <a:xfrm>
            <a:off x="68580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Tindakan</a:t>
            </a:r>
            <a:r>
              <a:rPr lang="en-US" sz="2000" b="1"/>
              <a:t>,</a:t>
            </a:r>
            <a:r>
              <a:rPr lang="id-ID" sz="2000" b="1"/>
              <a:t> Kebersamaan</a:t>
            </a:r>
            <a:r>
              <a:rPr lang="en-US" sz="2000" b="1"/>
              <a:t>  </a:t>
            </a:r>
          </a:p>
        </p:txBody>
      </p:sp>
      <p:sp>
        <p:nvSpPr>
          <p:cNvPr id="4113" name="Oval 27"/>
          <p:cNvSpPr>
            <a:spLocks noChangeArrowheads="1"/>
          </p:cNvSpPr>
          <p:nvPr/>
        </p:nvSpPr>
        <p:spPr bwMode="auto">
          <a:xfrm>
            <a:off x="5334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DUKUNG-</a:t>
            </a:r>
          </a:p>
          <a:p>
            <a:pPr algn="ctr"/>
            <a:r>
              <a:rPr lang="en-US" sz="2000" b="1"/>
              <a:t>AN</a:t>
            </a:r>
          </a:p>
        </p:txBody>
      </p:sp>
      <p:sp>
        <p:nvSpPr>
          <p:cNvPr id="4114" name="Oval 28"/>
          <p:cNvSpPr>
            <a:spLocks noChangeArrowheads="1"/>
          </p:cNvSpPr>
          <p:nvPr/>
        </p:nvSpPr>
        <p:spPr bwMode="auto">
          <a:xfrm>
            <a:off x="49530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KEMANDI-</a:t>
            </a:r>
          </a:p>
          <a:p>
            <a:pPr algn="ctr"/>
            <a:r>
              <a:rPr lang="en-US" sz="2000" b="1"/>
              <a:t>RIAN</a:t>
            </a:r>
          </a:p>
        </p:txBody>
      </p:sp>
      <p:sp>
        <p:nvSpPr>
          <p:cNvPr id="4115" name="Oval 29"/>
          <p:cNvSpPr>
            <a:spLocks noChangeArrowheads="1"/>
          </p:cNvSpPr>
          <p:nvPr/>
        </p:nvSpPr>
        <p:spPr bwMode="auto">
          <a:xfrm>
            <a:off x="27432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KETER-</a:t>
            </a:r>
          </a:p>
          <a:p>
            <a:pPr algn="ctr"/>
            <a:r>
              <a:rPr lang="en-US" sz="2000" b="1"/>
              <a:t>LIBATAN</a:t>
            </a:r>
          </a:p>
        </p:txBody>
      </p:sp>
      <p:sp>
        <p:nvSpPr>
          <p:cNvPr id="4116" name="Oval 30"/>
          <p:cNvSpPr>
            <a:spLocks noChangeArrowheads="1"/>
          </p:cNvSpPr>
          <p:nvPr/>
        </p:nvSpPr>
        <p:spPr bwMode="auto">
          <a:xfrm>
            <a:off x="70866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GERAKAN</a:t>
            </a:r>
          </a:p>
          <a:p>
            <a:pPr algn="ctr"/>
            <a:r>
              <a:rPr lang="en-US" sz="2000" b="1"/>
              <a:t>MASY.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12954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715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3429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78486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78486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5715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3429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12954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429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5715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8486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MEMBENTUK KOALISI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Adakan rapat terbuka</a:t>
            </a:r>
          </a:p>
          <a:p>
            <a:r>
              <a:rPr lang="id-ID" smtClean="0"/>
              <a:t>Adakan rapat koalisi hanya untuk undangan saja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66"/>
          </a:solidFill>
        </p:spPr>
        <p:txBody>
          <a:bodyPr/>
          <a:lstStyle/>
          <a:p>
            <a:r>
              <a:rPr lang="id-ID" smtClean="0"/>
              <a:t>KOALISI EFEKTIF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9FFCC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Selalu adakan kontak dengan anggota koalisi kunci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Kenali semua anggota dengan baik.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Capai kesepakatan </a:t>
            </a:r>
            <a:r>
              <a:rPr lang="id-ID" sz="2800" smtClean="0">
                <a:cs typeface="Calibri" pitchFamily="34" charset="0"/>
                <a:sym typeface="Wingdings" pitchFamily="2" charset="2"/>
              </a:rPr>
              <a:t> utk tujuan jangka pendek dan panjang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Libatkan anggota koalisi yang kuat dalam semua pengambilan keputusan.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Rapat koalisi singkat dengan jadwal teratur.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Kembangkan sub kelompok dengan strategi utk melakukan tugas yg spesifik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  <a:sym typeface="Wingdings" pitchFamily="2" charset="2"/>
              </a:rPr>
              <a:t>Jangan menghindari persoalan yang menimbulkan kesulitan.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2800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d-ID" smtClean="0"/>
              <a:t>KEUNTUNGAN KOALISI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Memperluas basis dukungan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Memberikan keamanan bagi usaha advokasi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Memperbesar sumber daya yang 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Meningkatkan sumber daya finansial dan program untuk kampanye sosial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Menambah kredibilitas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Membantu mengembangkan kepemimpinan baru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Membantu jaringan individu dan organisasi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smtClean="0">
                <a:cs typeface="Calibri" pitchFamily="34" charset="0"/>
              </a:rPr>
              <a:t>Memperluas ruang lingkup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 smtClean="0"/>
              <a:t>KERUGIAN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Membuat kita menyimpang dari pekerjaan, mengerjakan pekerjaan lain.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Perlu kompromi posisi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Mungkin perlu mengalah pada organisasi yang lebih kuat.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Mungkin tidak selalu mendapat kepercayaan atas kerja.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mtClean="0">
                <a:cs typeface="Calibri" pitchFamily="34" charset="0"/>
              </a:rPr>
              <a:t>Jika koalisi terpecah </a:t>
            </a:r>
            <a:r>
              <a:rPr lang="id-ID" smtClean="0">
                <a:cs typeface="Calibri" pitchFamily="34" charset="0"/>
                <a:sym typeface="Wingdings" pitchFamily="2" charset="2"/>
              </a:rPr>
              <a:t> membahayakan advokasi.</a:t>
            </a:r>
            <a:endParaRPr lang="id-ID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5400" smtClean="0">
                <a:latin typeface="Brush Script MT" pitchFamily="66" charset="0"/>
              </a:rPr>
              <a:t>Undang orang-orang  dan organisasi yang concern dengan isu yang diangkat untuk membentuk koalisi.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5400" smtClean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316288"/>
            <a:ext cx="8013700" cy="16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4400" dirty="0" smtClean="0">
                <a:latin typeface="Bookman Old Style" pitchFamily="18" charset="0"/>
              </a:rPr>
              <a:t>Membangun suatu Kebijakan Publik</a:t>
            </a:r>
            <a:endParaRPr lang="en-US" sz="4400" dirty="0" smtClean="0">
              <a:latin typeface="Bookman Old Style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white">
          <a:xfrm>
            <a:off x="0" y="609600"/>
            <a:ext cx="9144000" cy="1676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id-ID" sz="3600" b="1">
              <a:latin typeface="Bookman Old Style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71600" y="1143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4800" b="1">
                <a:latin typeface="Bookman Old Style" pitchFamily="18" charset="0"/>
              </a:rPr>
              <a:t>POLITICAL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990600"/>
          </a:xfrm>
          <a:solidFill>
            <a:srgbClr val="FFFF00"/>
          </a:solidFill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Cambria" pitchFamily="18" charset="0"/>
              </a:rPr>
              <a:t>POLITICAL MAPPING</a:t>
            </a:r>
            <a:r>
              <a:rPr lang="id-ID" dirty="0" smtClean="0">
                <a:latin typeface="Cambria" pitchFamily="18" charset="0"/>
              </a:rPr>
              <a:t>: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id-ID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en-US" sz="2000" dirty="0" smtClean="0">
                <a:latin typeface="Cambria" pitchFamily="18" charset="0"/>
              </a:rPr>
              <a:t/>
            </a:r>
            <a:br>
              <a:rPr lang="en-US" sz="2000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A</a:t>
            </a:r>
            <a:r>
              <a:rPr lang="id-ID" dirty="0" smtClean="0">
                <a:latin typeface="Cambria" pitchFamily="18" charset="0"/>
              </a:rPr>
              <a:t>dalah teknik untuk merekam dan menganalisis aliansi dan / atau posisi aktor politik/stakeholder dalam suatu wilayah kebijakan tertentu</a:t>
            </a:r>
            <a:r>
              <a:rPr lang="id-ID" sz="3200" dirty="0" smtClean="0">
                <a:latin typeface="Cambria" pitchFamily="18" charset="0"/>
              </a:rPr>
              <a:t/>
            </a:r>
            <a:br>
              <a:rPr lang="id-ID" sz="3200" dirty="0" smtClean="0">
                <a:latin typeface="Cambria" pitchFamily="18" charset="0"/>
              </a:rPr>
            </a:br>
            <a:endParaRPr lang="en-US" sz="32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6425" cy="838200"/>
          </a:xfrm>
        </p:spPr>
        <p:txBody>
          <a:bodyPr anchor="t"/>
          <a:lstStyle/>
          <a:p>
            <a:pPr eaLnBrk="1" hangingPunct="1"/>
            <a:r>
              <a:rPr lang="en-US" sz="3200" smtClean="0">
                <a:latin typeface="Bookman Old Style" pitchFamily="18" charset="0"/>
              </a:rPr>
              <a:t>Political Mapping Matrix</a:t>
            </a:r>
          </a:p>
        </p:txBody>
      </p:sp>
      <p:graphicFrame>
        <p:nvGraphicFramePr>
          <p:cNvPr id="11396" name="Group 132"/>
          <p:cNvGraphicFramePr>
            <a:graphicFrameLocks noGrp="1"/>
          </p:cNvGraphicFramePr>
          <p:nvPr>
            <p:ph type="tbl" idx="1"/>
          </p:nvPr>
        </p:nvGraphicFramePr>
        <p:xfrm>
          <a:off x="228600" y="838200"/>
          <a:ext cx="8686800" cy="5867403"/>
        </p:xfrm>
        <a:graphic>
          <a:graphicData uri="http://schemas.openxmlformats.org/drawingml/2006/table">
            <a:tbl>
              <a:tblPr/>
              <a:tblGrid>
                <a:gridCol w="1222375"/>
                <a:gridCol w="1085850"/>
                <a:gridCol w="1085850"/>
                <a:gridCol w="1628775"/>
                <a:gridCol w="1220788"/>
                <a:gridCol w="1222375"/>
                <a:gridCol w="1220787"/>
              </a:tblGrid>
              <a:tr h="433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Opposition (Resistant)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3505200" cy="874713"/>
          </a:xfrm>
        </p:spPr>
        <p:txBody>
          <a:bodyPr/>
          <a:lstStyle/>
          <a:p>
            <a:pPr marL="838200" indent="-838200" eaLnBrk="1" hangingPunct="1"/>
            <a:r>
              <a:rPr lang="en-US" sz="4000" smtClean="0">
                <a:latin typeface="Bookman Old Style" pitchFamily="18" charset="0"/>
              </a:rPr>
              <a:t>SUPPORT</a:t>
            </a:r>
          </a:p>
        </p:txBody>
      </p:sp>
      <p:graphicFrame>
        <p:nvGraphicFramePr>
          <p:cNvPr id="12305" name="Group 17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562600"/>
        </p:xfrm>
        <a:graphic>
          <a:graphicData uri="http://schemas.openxmlformats.org/drawingml/2006/table">
            <a:tbl>
              <a:tblPr/>
              <a:tblGrid>
                <a:gridCol w="1565828"/>
                <a:gridCol w="7120972"/>
              </a:tblGrid>
              <a:tr h="1717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 Support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MOBILISASI SUMBER DAYA/KETERLIBATAN AKTIF dalam kegiatan yang berkaitan dengan ISU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TERBUKA dukungan untuk masalah ini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Medium Support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MUNGKIN ATAU MUNGKIN TIDAK TERMASUK dalam agenda</a:t>
                      </a:r>
                      <a:b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Menentu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YG KONSISTEN dukungan untuk masalah 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Low Support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SANGAT MINIMAL ATAU TIDAK KETERLIBATAN DAN TIDAK ADA MOBILISASI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BERSYARAT/PERNYATAAN SEDERHANA dukungan untuk masalah 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>
            <p:ph/>
          </p:nvPr>
        </p:nvGraphicFramePr>
        <p:xfrm>
          <a:off x="609600" y="1828800"/>
          <a:ext cx="8001000" cy="4038600"/>
        </p:xfrm>
        <a:graphic>
          <a:graphicData uri="http://schemas.openxmlformats.org/drawingml/2006/table">
            <a:tbl>
              <a:tblPr/>
              <a:tblGrid>
                <a:gridCol w="1585135"/>
                <a:gridCol w="6415865"/>
              </a:tblGrid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 or non- mobilized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 ADA KETERLIBATAN ATAU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MOBILISASI SUMBER DAYA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</a:rPr>
                        <a:t> ADA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PERNYATAAN dukungan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atau oposisi terhadap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 smtClean="0">
                          <a:solidFill>
                            <a:schemeClr val="tx1"/>
                          </a:solidFill>
                        </a:rPr>
                        <a:t>(Tidak ada informasi)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marL="838200" indent="-838200" eaLnBrk="1" hangingPunct="1"/>
            <a:r>
              <a:rPr lang="en-US" smtClean="0">
                <a:latin typeface="Bookman Old Style" pitchFamily="18" charset="0"/>
              </a:rPr>
              <a:t>NEUTRAL/NON MOBILIZED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1219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ahoma" pitchFamily="34" charset="0"/>
              </a:rPr>
              <a:t>Apakah ADVOKASI  itu?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09600" y="3048000"/>
            <a:ext cx="4572000" cy="1676400"/>
          </a:xfrm>
          <a:prstGeom prst="cloudCallout">
            <a:avLst>
              <a:gd name="adj1" fmla="val 27954"/>
              <a:gd name="adj2" fmla="val -10994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  <a:latin typeface="Franklin Gothic Demi Cond" pitchFamily="34" charset="0"/>
              </a:rPr>
              <a:t>Binatang macam apakah?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5" name="Group 19"/>
          <p:cNvGraphicFramePr>
            <a:graphicFrameLocks noGrp="1"/>
          </p:cNvGraphicFramePr>
          <p:nvPr>
            <p:ph/>
          </p:nvPr>
        </p:nvGraphicFramePr>
        <p:xfrm>
          <a:off x="381000" y="1066800"/>
          <a:ext cx="8382000" cy="4233419"/>
        </p:xfrm>
        <a:graphic>
          <a:graphicData uri="http://schemas.openxmlformats.org/drawingml/2006/table">
            <a:tbl>
              <a:tblPr/>
              <a:tblGrid>
                <a:gridCol w="1632072"/>
                <a:gridCol w="6749928"/>
              </a:tblGrid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 Opposition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MOBILISASI SUMBER DAYA/KETERLIBATAN AKTIF dalam kegiatan yang berkaitan dengan advokasi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PERNYATAAN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TERBUKA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Medium Opposition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MUNGKIN ATAU MUNGKIN TIDAK TERMASUK dalam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MENENTUKAN 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KONSISTEN PERNYATAAN 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 Opposition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TIDAK ADA DALAM AGENDA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SANGAT MINIMAL ATAU TIDAK ADA KETERLIBATAN DAN TIDAK ADA MOBILISASI SUMBER DAYA dalam kegiatan yang berkaitan dengan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BERSYARAT / PERNYATAAN SEDERHANA oposisi untuk masalah ini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6248400" cy="914400"/>
          </a:xfrm>
        </p:spPr>
        <p:txBody>
          <a:bodyPr/>
          <a:lstStyle/>
          <a:p>
            <a:pPr marL="838200" indent="-838200" eaLnBrk="1" hangingPunct="1"/>
            <a:r>
              <a:rPr lang="en-US" smtClean="0">
                <a:latin typeface="Bookman Old Style" pitchFamily="18" charset="0"/>
              </a:rPr>
              <a:t>OPPOSITION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9288"/>
            <a:ext cx="9144000" cy="1408112"/>
          </a:xfrm>
        </p:spPr>
        <p:txBody>
          <a:bodyPr anchor="t"/>
          <a:lstStyle/>
          <a:p>
            <a:pPr eaLnBrk="1" hangingPunct="1"/>
            <a:r>
              <a:rPr lang="id-ID" sz="2800" smtClean="0"/>
              <a:t>Apa yang kita maksud dengan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id-ID" sz="2800" smtClean="0"/>
              <a:t>sumber daya yang memiliki stakeholder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id-ID" sz="2800" smtClean="0"/>
              <a:t>dan dapat memobilisasi?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5375"/>
            <a:ext cx="8183563" cy="4187825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SUMBER DAYA KEUANGAN (contoh: dana pribadi, dana kongres / legislatif, dana dari pendukung dll)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KEPEMIMPINAN SUMBER DAYA (contoh: staf resmi, otoritas atas kelompok, keluarga)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 smtClean="0"/>
              <a:t>SUMBER DAYA ORGANISASI (contoh: jaringan, afiliasi organisasi,)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•"/>
              <a:defRPr/>
            </a:pP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solidFill>
            <a:srgbClr val="FFFF00"/>
          </a:solidFill>
        </p:spPr>
        <p:txBody>
          <a:bodyPr anchor="t"/>
          <a:lstStyle/>
          <a:p>
            <a:pPr eaLnBrk="1" hangingPunct="1"/>
            <a:r>
              <a:rPr lang="id-ID" sz="4000" smtClean="0"/>
              <a:t>Analisis peta politik dapat menerangkan/men</a:t>
            </a:r>
            <a:r>
              <a:rPr lang="en-US" sz="4000" smtClean="0"/>
              <a:t>g</a:t>
            </a:r>
            <a:r>
              <a:rPr lang="id-ID" sz="4000" smtClean="0"/>
              <a:t>hasilkan: </a:t>
            </a:r>
            <a:endParaRPr lang="en-US" sz="2800" smtClean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MENGUMPULKAN DANA ADVOKASI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Aturan emas pengumpulan dana :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“KUMPULKAN DANA LEBIH DARIPADA YANG ANDA KELUARKAN”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Metode-metode </a:t>
            </a:r>
            <a:br>
              <a:rPr lang="en-US" sz="4000" smtClean="0"/>
            </a:br>
            <a:r>
              <a:rPr lang="en-US" sz="4000" smtClean="0"/>
              <a:t>pengumpulan dana 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Minta iuran dari anggota atau organisasi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Ajukan permintaan sumbangan dalam segala bentuk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Kegiatan pengumpulan dana : dinner, konser, festival, nonton film, piknik, dll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Pelihara sumbangan individual yang besar.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Donasi dari korporasi (perusahaan)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 barang : karya seni, kerajinan, merchandise, dll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Cari sumbangan dari donatur internasional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Menangkan tender deri pemerintah nasional dan lokal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Berpromosi dengan hadiah hari raya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Jual/lelang barang dan jasa hasil dari donasi.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Kocok hadiah yang diberikan.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Jual ruang iklan di dalam berita, selebaran atau publikasi lain.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 smtClean="0"/>
              <a:t>Donasi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Uang</a:t>
            </a:r>
          </a:p>
          <a:p>
            <a:r>
              <a:rPr lang="en-US" smtClean="0"/>
              <a:t>Tenaga</a:t>
            </a:r>
          </a:p>
          <a:p>
            <a:r>
              <a:rPr lang="en-US" smtClean="0"/>
              <a:t>Donasi berbagai macam (peralatan, ruang kantor, kebutuhan kantor, dsb)</a:t>
            </a:r>
          </a:p>
          <a:p>
            <a:r>
              <a:rPr lang="en-US" smtClean="0"/>
              <a:t>Tenaga ahli (bantuan teknis dan program)</a:t>
            </a:r>
          </a:p>
          <a:p>
            <a:r>
              <a:rPr lang="en-US" smtClean="0"/>
              <a:t>Dukungan administrasi</a:t>
            </a:r>
          </a:p>
          <a:p>
            <a:r>
              <a:rPr lang="en-US" smtClean="0"/>
              <a:t>Ruang rapat dan kegiatan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smtClean="0"/>
              <a:t>Pemberi Dana Potensial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</a:t>
            </a:r>
          </a:p>
          <a:p>
            <a:r>
              <a:rPr lang="en-US" smtClean="0"/>
              <a:t>Perusahaan sektor swasta (termasuk yang multinasional)</a:t>
            </a:r>
          </a:p>
          <a:p>
            <a:r>
              <a:rPr lang="en-US" smtClean="0"/>
              <a:t>Badan filantropi / donor dan yayasan</a:t>
            </a:r>
          </a:p>
          <a:p>
            <a:r>
              <a:rPr lang="en-US" smtClean="0"/>
              <a:t>Inisiatif yang disponsori pemerintah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Pemberi</a:t>
            </a:r>
            <a:r>
              <a:rPr lang="en-US" sz="4000" dirty="0" smtClean="0"/>
              <a:t> Dana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Sasaran</a:t>
            </a:r>
            <a:r>
              <a:rPr lang="en-US" sz="4000" dirty="0" smtClean="0"/>
              <a:t> </a:t>
            </a:r>
            <a:r>
              <a:rPr lang="en-US" sz="4000" dirty="0" err="1" smtClean="0"/>
              <a:t>Advokasi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endParaRPr lang="en-US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Teliti kepentingan khusus dan preferensi pemberi dana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Hal-hal yang dilihat oleh pemberi dana 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Usaha organisasi yang dikelola dengan baik dan efisien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Stabilitas keuangan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Contoh program yang berhasil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Strategi yang baik dan kemungkinan yang layak untuk mencapai tujuan umum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Apa yang membedakan pekerjaan Anda dengan organisasi lain di bidang yang sama.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Alasan mengapa pekerjaan itu penting dan diperlukan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Apa yang sudah diselesaikan dari sumbangan yang mereka berikan sebelumnya.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 smtClean="0"/>
              <a:t>Informasi tentang riwayat pekerjaan Anda sendiri dan anggota Anda dan keberhasilan di dalam organisasi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Anjuran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pengumpulan</a:t>
            </a:r>
            <a:r>
              <a:rPr lang="en-US" sz="4000" dirty="0" smtClean="0"/>
              <a:t> </a:t>
            </a:r>
            <a:r>
              <a:rPr lang="en-US" sz="4000" dirty="0" err="1" smtClean="0"/>
              <a:t>dana</a:t>
            </a:r>
            <a:endParaRPr lang="en-US" sz="40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Cari keterangan donor itu telah mendanai organisasi macam apa pada masa lalu, berapa biasanya mereka memberikan dana, apakah kepentingan mereka saat ini.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990000"/>
                </a:solidFill>
              </a:rPr>
              <a:t>Berhati-hatilah untuk tidak menerima donasi, sumbangan atau kontrak untuk kegiatan yang tidak cocok dengan tujuan Anda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Ingatlah bahwa semua pemberi dana, khususnya yayasan, memiliki agenda programatis dan ideologisnya sendiri</a:t>
            </a:r>
            <a:r>
              <a:rPr lang="en-US" sz="2800" smtClean="0">
                <a:sym typeface="Wingdings" pitchFamily="2" charset="2"/>
              </a:rPr>
              <a:t> cari yg cocok dengan gagasan Anda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Anjuran umum dalam pengumpulan dana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Hindari ketergantungan pada beberapa sumber.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Angkat seseorang yang cakap untuk mengetuai usaha pendanaan.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“Hubungan” merupakan kunci.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Ajukan untuk proyek khusus.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Mintalah kepada anggota untuk memberikan sumbangan.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Jika bentuk penggalangan dana seperti makan malam… tarik karcis lebih tinggi (tapi wajar) daripada harga makan malam itu sendiri.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Definisi-definisi ADVOKASI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Anggaran harus termasuk 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Biaya tambahan (LCD, ruang kantor, peralatan, persediaan barang, kertas, telepon, faks, benda pos,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Biaya lain-lain (tak terduga)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Gaji/tunjangan untuk staf, jika diterapkan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Program dan kegiatan (konferensi, briefing, makan siang,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Mencetak dan mendistribusikan dokumen khusus (brosur, untuk pers,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Pengumpulan dana (kegiatan, barang-barang promosi, dokumen, dsb)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Lain-lain.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id-ID" dirty="0" smtClean="0"/>
              <a:t>STRATEGI ADVOKASI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6413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Bagan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Advokasi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Terpadu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905000"/>
            <a:ext cx="8839200" cy="3810000"/>
            <a:chOff x="78" y="1200"/>
            <a:chExt cx="5410" cy="2400"/>
          </a:xfrm>
        </p:grpSpPr>
        <p:sp>
          <p:nvSpPr>
            <p:cNvPr id="4121" name="Text Box 4"/>
            <p:cNvSpPr txBox="1">
              <a:spLocks noChangeArrowheads="1"/>
            </p:cNvSpPr>
            <p:nvPr/>
          </p:nvSpPr>
          <p:spPr bwMode="auto">
            <a:xfrm>
              <a:off x="1291" y="2064"/>
              <a:ext cx="839" cy="95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600" b="1" dirty="0" err="1">
                  <a:latin typeface="+mj-lt"/>
                </a:rPr>
                <a:t>Persiapan</a:t>
              </a:r>
              <a:r>
                <a:rPr lang="en-US" sz="1600" b="1" dirty="0">
                  <a:latin typeface="+mj-lt"/>
                </a:rPr>
                <a:t> &amp;</a:t>
              </a:r>
            </a:p>
            <a:p>
              <a:pPr algn="ctr">
                <a:defRPr/>
              </a:pPr>
              <a:r>
                <a:rPr lang="en-US" sz="1600" b="1" dirty="0" err="1">
                  <a:latin typeface="+mj-lt"/>
                </a:rPr>
                <a:t>Pelaksanaan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1600" b="1" i="1" dirty="0" err="1">
                  <a:latin typeface="+mj-lt"/>
                </a:rPr>
                <a:t>Identifikasi</a:t>
              </a:r>
              <a:r>
                <a:rPr lang="en-US" sz="1600" b="1" i="1" dirty="0">
                  <a:latin typeface="+mj-lt"/>
                </a:rPr>
                <a:t> Stakeholders/</a:t>
              </a:r>
            </a:p>
            <a:p>
              <a:pPr algn="ctr">
                <a:defRPr/>
              </a:pPr>
              <a:r>
                <a:rPr lang="en-US" sz="1600" b="1" i="1" dirty="0" err="1">
                  <a:latin typeface="+mj-lt"/>
                </a:rPr>
                <a:t>Mitra</a:t>
              </a:r>
              <a:endParaRPr lang="en-US" sz="1600" b="1" i="1" dirty="0">
                <a:latin typeface="+mj-lt"/>
              </a:endParaRPr>
            </a:p>
            <a:p>
              <a:pPr>
                <a:lnSpc>
                  <a:spcPct val="90000"/>
                </a:lnSpc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3098" name="Text Box 5"/>
            <p:cNvSpPr txBox="1">
              <a:spLocks noChangeArrowheads="1"/>
            </p:cNvSpPr>
            <p:nvPr/>
          </p:nvSpPr>
          <p:spPr bwMode="auto">
            <a:xfrm>
              <a:off x="2270" y="2256"/>
              <a:ext cx="655" cy="372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Bentuk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Jejaring</a:t>
              </a:r>
            </a:p>
          </p:txBody>
        </p:sp>
        <p:sp>
          <p:nvSpPr>
            <p:cNvPr id="3099" name="Text Box 6"/>
            <p:cNvSpPr txBox="1">
              <a:spLocks noChangeArrowheads="1"/>
            </p:cNvSpPr>
            <p:nvPr/>
          </p:nvSpPr>
          <p:spPr bwMode="auto">
            <a:xfrm>
              <a:off x="78" y="2160"/>
              <a:ext cx="979" cy="52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Identifikasi masalah &amp; potensi</a:t>
              </a:r>
            </a:p>
          </p:txBody>
        </p:sp>
        <p:sp>
          <p:nvSpPr>
            <p:cNvPr id="3100" name="Text Box 7"/>
            <p:cNvSpPr txBox="1">
              <a:spLocks noChangeArrowheads="1"/>
            </p:cNvSpPr>
            <p:nvPr/>
          </p:nvSpPr>
          <p:spPr bwMode="auto">
            <a:xfrm>
              <a:off x="3540" y="1200"/>
              <a:ext cx="890" cy="6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&amp;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Pelaksana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</p:txBody>
        </p:sp>
        <p:sp>
          <p:nvSpPr>
            <p:cNvPr id="3101" name="Text Box 8"/>
            <p:cNvSpPr txBox="1">
              <a:spLocks noChangeArrowheads="1"/>
            </p:cNvSpPr>
            <p:nvPr/>
          </p:nvSpPr>
          <p:spPr bwMode="auto">
            <a:xfrm>
              <a:off x="3364" y="3068"/>
              <a:ext cx="1199" cy="5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Opini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&amp;  Media  Massa</a:t>
              </a:r>
            </a:p>
          </p:txBody>
        </p:sp>
        <p:sp>
          <p:nvSpPr>
            <p:cNvPr id="3102" name="Text Box 9"/>
            <p:cNvSpPr txBox="1">
              <a:spLocks noChangeArrowheads="1"/>
            </p:cNvSpPr>
            <p:nvPr/>
          </p:nvSpPr>
          <p:spPr bwMode="auto">
            <a:xfrm>
              <a:off x="4645" y="2112"/>
              <a:ext cx="843" cy="5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Perubahan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Publik</a:t>
              </a:r>
            </a:p>
          </p:txBody>
        </p:sp>
        <p:sp>
          <p:nvSpPr>
            <p:cNvPr id="3103" name="Line 10"/>
            <p:cNvSpPr>
              <a:spLocks noChangeShapeType="1"/>
            </p:cNvSpPr>
            <p:nvPr/>
          </p:nvSpPr>
          <p:spPr bwMode="auto">
            <a:xfrm>
              <a:off x="1990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Line 11"/>
            <p:cNvSpPr>
              <a:spLocks noChangeShapeType="1"/>
            </p:cNvSpPr>
            <p:nvPr/>
          </p:nvSpPr>
          <p:spPr bwMode="auto">
            <a:xfrm>
              <a:off x="1011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Line 12"/>
            <p:cNvSpPr>
              <a:spLocks noChangeShapeType="1"/>
            </p:cNvSpPr>
            <p:nvPr/>
          </p:nvSpPr>
          <p:spPr bwMode="auto">
            <a:xfrm flipV="1">
              <a:off x="3264" y="1776"/>
              <a:ext cx="288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Line 13"/>
            <p:cNvSpPr>
              <a:spLocks noChangeShapeType="1"/>
            </p:cNvSpPr>
            <p:nvPr/>
          </p:nvSpPr>
          <p:spPr bwMode="auto">
            <a:xfrm>
              <a:off x="3216" y="2784"/>
              <a:ext cx="24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336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Line 15"/>
            <p:cNvSpPr>
              <a:spLocks noChangeShapeType="1"/>
            </p:cNvSpPr>
            <p:nvPr/>
          </p:nvSpPr>
          <p:spPr bwMode="auto">
            <a:xfrm flipV="1">
              <a:off x="4464" y="2688"/>
              <a:ext cx="240" cy="33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2000" y="1081088"/>
            <a:ext cx="7543800" cy="5481637"/>
            <a:chOff x="480" y="681"/>
            <a:chExt cx="4752" cy="3453"/>
          </a:xfrm>
        </p:grpSpPr>
        <p:sp>
          <p:nvSpPr>
            <p:cNvPr id="3087" name="Text Box 18"/>
            <p:cNvSpPr txBox="1">
              <a:spLocks noChangeArrowheads="1"/>
            </p:cNvSpPr>
            <p:nvPr/>
          </p:nvSpPr>
          <p:spPr bwMode="auto">
            <a:xfrm>
              <a:off x="2006" y="681"/>
              <a:ext cx="1928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Pemantauan/Monitoring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2098" y="3897"/>
              <a:ext cx="1670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Evaluasi/Penilaian</a:t>
              </a:r>
            </a:p>
          </p:txBody>
        </p:sp>
        <p:sp>
          <p:nvSpPr>
            <p:cNvPr id="3089" name="Line 20"/>
            <p:cNvSpPr>
              <a:spLocks noChangeShapeType="1"/>
            </p:cNvSpPr>
            <p:nvPr/>
          </p:nvSpPr>
          <p:spPr bwMode="auto">
            <a:xfrm>
              <a:off x="4032" y="816"/>
              <a:ext cx="1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0" name="Line 21"/>
            <p:cNvSpPr>
              <a:spLocks noChangeShapeType="1"/>
            </p:cNvSpPr>
            <p:nvPr/>
          </p:nvSpPr>
          <p:spPr bwMode="auto">
            <a:xfrm>
              <a:off x="480" y="816"/>
              <a:ext cx="144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22"/>
            <p:cNvSpPr>
              <a:spLocks noChangeShapeType="1"/>
            </p:cNvSpPr>
            <p:nvPr/>
          </p:nvSpPr>
          <p:spPr bwMode="auto">
            <a:xfrm>
              <a:off x="480" y="4032"/>
              <a:ext cx="158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>
              <a:off x="3840" y="3984"/>
              <a:ext cx="13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5232" y="816"/>
              <a:ext cx="0" cy="12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5"/>
            <p:cNvSpPr>
              <a:spLocks noChangeShapeType="1"/>
            </p:cNvSpPr>
            <p:nvPr/>
          </p:nvSpPr>
          <p:spPr bwMode="auto">
            <a:xfrm>
              <a:off x="5232" y="2688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Line 26"/>
            <p:cNvSpPr>
              <a:spLocks noChangeShapeType="1"/>
            </p:cNvSpPr>
            <p:nvPr/>
          </p:nvSpPr>
          <p:spPr bwMode="auto">
            <a:xfrm>
              <a:off x="480" y="816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Line 27"/>
            <p:cNvSpPr>
              <a:spLocks noChangeShapeType="1"/>
            </p:cNvSpPr>
            <p:nvPr/>
          </p:nvSpPr>
          <p:spPr bwMode="auto">
            <a:xfrm>
              <a:off x="480" y="3072"/>
              <a:ext cx="0" cy="9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162800" y="1676400"/>
            <a:ext cx="1595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-Lobbi</a:t>
            </a:r>
          </a:p>
          <a:p>
            <a:r>
              <a:rPr lang="en-US" sz="1400" b="1" i="1">
                <a:latin typeface="Arial Narrow" pitchFamily="34" charset="0"/>
              </a:rPr>
              <a:t>-Negosiasi</a:t>
            </a:r>
          </a:p>
          <a:p>
            <a:r>
              <a:rPr lang="en-US" sz="1400" b="1" i="1">
                <a:latin typeface="Arial Narrow" pitchFamily="34" charset="0"/>
              </a:rPr>
              <a:t>-Presentasi</a:t>
            </a:r>
          </a:p>
          <a:p>
            <a:r>
              <a:rPr lang="en-US" sz="1400" b="1" i="1">
                <a:latin typeface="Arial Narrow" pitchFamily="34" charset="0"/>
              </a:rPr>
              <a:t>-Petisi-resolusi</a:t>
            </a:r>
          </a:p>
          <a:p>
            <a:r>
              <a:rPr lang="en-US" sz="1400" b="1" i="1">
                <a:latin typeface="Arial Narrow" pitchFamily="34" charset="0"/>
              </a:rPr>
              <a:t>-Lancarkan tekanan.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315200" y="4495800"/>
            <a:ext cx="13446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-Mobilisasi</a:t>
            </a:r>
          </a:p>
          <a:p>
            <a:r>
              <a:rPr lang="en-US" sz="1400" b="1" i="1">
                <a:latin typeface="Arial Narrow" pitchFamily="34" charset="0"/>
              </a:rPr>
              <a:t>-Seminar</a:t>
            </a:r>
          </a:p>
          <a:p>
            <a:r>
              <a:rPr lang="en-US" sz="1400" b="1" i="1">
                <a:latin typeface="Arial Narrow" pitchFamily="34" charset="0"/>
              </a:rPr>
              <a:t>-Kampanye</a:t>
            </a:r>
          </a:p>
          <a:p>
            <a:r>
              <a:rPr lang="en-US" sz="1400" b="1" i="1">
                <a:latin typeface="Arial Narrow" pitchFamily="34" charset="0"/>
              </a:rPr>
              <a:t>-Penggunaan</a:t>
            </a:r>
          </a:p>
          <a:p>
            <a:r>
              <a:rPr lang="en-US" sz="1400" b="1" i="1">
                <a:latin typeface="Arial Narrow" pitchFamily="34" charset="0"/>
              </a:rPr>
              <a:t> Media:</a:t>
            </a:r>
          </a:p>
          <a:p>
            <a:r>
              <a:rPr lang="en-US" sz="1400" b="1" i="1">
                <a:latin typeface="Arial Narrow" pitchFamily="34" charset="0"/>
              </a:rPr>
              <a:t> siaran, jajak</a:t>
            </a:r>
          </a:p>
          <a:p>
            <a:r>
              <a:rPr lang="en-US" sz="1400" b="1" i="1">
                <a:latin typeface="Arial Narrow" pitchFamily="34" charset="0"/>
              </a:rPr>
              <a:t> pendapat, debat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28925" y="4572000"/>
            <a:ext cx="2171700" cy="1143000"/>
            <a:chOff x="1416" y="2880"/>
            <a:chExt cx="1368" cy="720"/>
          </a:xfrm>
        </p:grpSpPr>
        <p:sp>
          <p:nvSpPr>
            <p:cNvPr id="3085" name="AutoShape 31"/>
            <p:cNvSpPr>
              <a:spLocks noChangeArrowheads="1"/>
            </p:cNvSpPr>
            <p:nvPr/>
          </p:nvSpPr>
          <p:spPr bwMode="auto">
            <a:xfrm rot="16200000" flipH="1">
              <a:off x="1860" y="2436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6" name="Text Box 32"/>
            <p:cNvSpPr txBox="1">
              <a:spLocks noChangeArrowheads="1"/>
            </p:cNvSpPr>
            <p:nvPr/>
          </p:nvSpPr>
          <p:spPr bwMode="auto">
            <a:xfrm>
              <a:off x="1488" y="3408"/>
              <a:ext cx="1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Perencanaan  Strategis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28925" y="1828800"/>
            <a:ext cx="2505075" cy="1333500"/>
            <a:chOff x="1416" y="1152"/>
            <a:chExt cx="1578" cy="840"/>
          </a:xfrm>
        </p:grpSpPr>
        <p:sp>
          <p:nvSpPr>
            <p:cNvPr id="3083" name="AutoShape 34"/>
            <p:cNvSpPr>
              <a:spLocks noChangeArrowheads="1"/>
            </p:cNvSpPr>
            <p:nvPr/>
          </p:nvSpPr>
          <p:spPr bwMode="auto">
            <a:xfrm rot="-5400000">
              <a:off x="1860" y="1068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4" name="Text Box 35"/>
            <p:cNvSpPr txBox="1">
              <a:spLocks noChangeArrowheads="1"/>
            </p:cNvSpPr>
            <p:nvPr/>
          </p:nvSpPr>
          <p:spPr bwMode="auto">
            <a:xfrm>
              <a:off x="1440" y="1152"/>
              <a:ext cx="15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Kumpulkan data / info kebijakan</a:t>
              </a:r>
            </a:p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Analisis  Kebijakan</a:t>
              </a:r>
            </a:p>
          </p:txBody>
        </p:sp>
      </p:grp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800600" y="3200400"/>
            <a:ext cx="1981200" cy="1338263"/>
          </a:xfrm>
          <a:prstGeom prst="rect">
            <a:avLst/>
          </a:prstGeom>
          <a:solidFill>
            <a:srgbClr val="FF9966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Pilih  Isyu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Strategis,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Kemas  semenarik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mungkin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648200" y="3886200"/>
            <a:ext cx="4699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96" grpId="0" autoUpdateAnimBg="0"/>
      <p:bldP spid="3279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411163"/>
            <a:ext cx="7132638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Lucida Handwriting" pitchFamily="66" charset="0"/>
              </a:rPr>
              <a:t>TEKNIK  DAN  KIAT  ADVOKASI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75644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Lobbi politik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Negosiasi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Dialog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Seminar/presentasi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Debat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Mobilisasi massa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Petisi/resolusi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Pengembangan kelompok peduli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Penggunaan Media Massa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staf-nya</a:t>
            </a:r>
            <a:endParaRPr lang="en-US" dirty="0" smtClean="0"/>
          </a:p>
          <a:p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yang PALING EFEKTIF </a:t>
            </a:r>
            <a:r>
              <a:rPr lang="en-US" dirty="0" err="1" smtClean="0"/>
              <a:t>dan</a:t>
            </a:r>
            <a:r>
              <a:rPr lang="en-US" dirty="0" smtClean="0"/>
              <a:t> PALING SERING </a:t>
            </a:r>
            <a:r>
              <a:rPr lang="en-US" dirty="0" err="1" smtClean="0"/>
              <a:t>dipakai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(SASARAN)</a:t>
            </a:r>
          </a:p>
          <a:p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usaha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Waktu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tepat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menjelang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pemilu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penetapan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anggaran</a:t>
            </a:r>
            <a:r>
              <a:rPr lang="en-US" dirty="0" smtClean="0">
                <a:sym typeface="Wingdings" pitchFamily="2" charset="2"/>
              </a:rPr>
              <a:t>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</a:t>
            </a:r>
            <a:r>
              <a:rPr lang="en-US" dirty="0" err="1" smtClean="0"/>
              <a:t>Melobi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(</a:t>
            </a:r>
            <a:r>
              <a:rPr lang="en-US" dirty="0" err="1" smtClean="0"/>
              <a:t>surat</a:t>
            </a:r>
            <a:r>
              <a:rPr lang="en-US" dirty="0" smtClean="0"/>
              <a:t>/email)</a:t>
            </a:r>
          </a:p>
          <a:p>
            <a:r>
              <a:rPr lang="en-US" dirty="0" err="1" smtClean="0"/>
              <a:t>Telepon</a:t>
            </a:r>
            <a:endParaRPr lang="en-US" dirty="0" smtClean="0"/>
          </a:p>
          <a:p>
            <a:r>
              <a:rPr lang="en-US" dirty="0" err="1" smtClean="0"/>
              <a:t>Manfaatkan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/</a:t>
            </a:r>
            <a:r>
              <a:rPr lang="en-US" dirty="0" err="1" smtClean="0"/>
              <a:t>orang-orang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“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“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”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orang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terkena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dampak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secara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langsung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juga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dilibatkan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/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/>
              <a:t>.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menyukai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membelokkan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 &amp;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frustasi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Definisi-definisi ADVOKASI …con’t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(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,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telpon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rekaman</a:t>
            </a:r>
            <a:r>
              <a:rPr lang="en-US" dirty="0" smtClean="0"/>
              <a:t> video,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tulisa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Bersiaplah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sebelum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pertemuan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1: </a:t>
            </a:r>
            <a:r>
              <a:rPr lang="en-US" dirty="0" err="1" smtClean="0"/>
              <a:t>Kenali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jabatan</a:t>
            </a:r>
            <a:r>
              <a:rPr lang="en-US" dirty="0" smtClean="0"/>
              <a:t>,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, </a:t>
            </a:r>
            <a:r>
              <a:rPr lang="en-US" dirty="0" err="1" smtClean="0"/>
              <a:t>kewenangan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Biografi</a:t>
            </a:r>
            <a:endParaRPr lang="en-US" dirty="0" smtClean="0"/>
          </a:p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votingnya</a:t>
            </a:r>
            <a:endParaRPr lang="en-US" dirty="0" smtClean="0"/>
          </a:p>
          <a:p>
            <a:r>
              <a:rPr lang="en-US" dirty="0" err="1" smtClean="0"/>
              <a:t>Afiliasi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Pandangannya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PENTING</a:t>
            </a:r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Browsing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di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internet!</a:t>
            </a:r>
          </a:p>
          <a:p>
            <a:r>
              <a:rPr lang="en-US" dirty="0" err="1" smtClean="0">
                <a:sym typeface="Wingdings" pitchFamily="2" charset="2"/>
              </a:rPr>
              <a:t>Segala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sasaran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advokasi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Anda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2: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capai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mencapainya</a:t>
            </a: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1 </a:t>
            </a:r>
            <a:r>
              <a:rPr lang="en-US" dirty="0" err="1" smtClean="0"/>
              <a:t>atau</a:t>
            </a:r>
            <a:r>
              <a:rPr lang="en-US" dirty="0" smtClean="0"/>
              <a:t> 2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tangani</a:t>
            </a:r>
            <a:r>
              <a:rPr lang="en-US" dirty="0" smtClean="0"/>
              <a:t> </a:t>
            </a:r>
            <a:r>
              <a:rPr lang="en-US" dirty="0" err="1" smtClean="0"/>
              <a:t>dng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data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ajukan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Menyikapi</a:t>
            </a:r>
            <a:r>
              <a:rPr lang="en-US" dirty="0" smtClean="0"/>
              <a:t> </a:t>
            </a:r>
            <a:r>
              <a:rPr lang="en-US" dirty="0" err="1" smtClean="0"/>
              <a:t>alasan-alasan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idealisme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 smtClean="0"/>
              <a:t>koalisi</a:t>
            </a:r>
            <a:endParaRPr lang="en-US" dirty="0" smtClean="0"/>
          </a:p>
          <a:p>
            <a:r>
              <a:rPr lang="en-US" dirty="0" err="1" smtClean="0"/>
              <a:t>Sampaikan</a:t>
            </a:r>
            <a:r>
              <a:rPr lang="en-US" dirty="0" smtClean="0"/>
              <a:t> contact person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dihubungi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JUJUR-</a:t>
            </a:r>
            <a:r>
              <a:rPr lang="en-US" dirty="0" err="1" smtClean="0"/>
              <a:t>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info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Kredibilitas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sangat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keberhasilan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sebagai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pelaku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Advokasi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3: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akrab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smtClean="0"/>
              <a:t>.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Lobi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Efektif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Saran-saran </a:t>
            </a:r>
            <a:r>
              <a:rPr lang="en-US" dirty="0" err="1" smtClean="0"/>
              <a:t>Lobi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Lakukan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memuji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kesepahaman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… </a:t>
            </a:r>
            <a:r>
              <a:rPr lang="en-US" dirty="0" err="1" smtClean="0"/>
              <a:t>perlu</a:t>
            </a:r>
            <a:r>
              <a:rPr lang="en-US" dirty="0" smtClean="0"/>
              <a:t> MENDENGAR.</a:t>
            </a:r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yang </a:t>
            </a:r>
            <a:r>
              <a:rPr lang="en-US" dirty="0" err="1" smtClean="0"/>
              <a:t>realistis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bernegosiasi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berkompromi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koalisi</a:t>
            </a:r>
            <a:r>
              <a:rPr lang="en-US" dirty="0" smtClean="0"/>
              <a:t>, </a:t>
            </a:r>
            <a:r>
              <a:rPr lang="en-US" dirty="0" err="1" smtClean="0"/>
              <a:t>bicarakan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point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dikompromikan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endParaRPr lang="en-US" dirty="0" smtClean="0"/>
          </a:p>
          <a:p>
            <a:r>
              <a:rPr lang="en-US" dirty="0" err="1" smtClean="0"/>
              <a:t>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dijanjikan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Saran-saran </a:t>
            </a:r>
            <a:r>
              <a:rPr lang="en-US" dirty="0" err="1" smtClean="0"/>
              <a:t>Lobi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; </a:t>
            </a:r>
            <a:r>
              <a:rPr lang="en-US" dirty="0" err="1" smtClean="0"/>
              <a:t>Lakukan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JANGAN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smtClean="0"/>
              <a:t>JANGAN </a:t>
            </a:r>
            <a:r>
              <a:rPr lang="en-US" dirty="0" err="1" smtClean="0"/>
              <a:t>membingungkan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JANGAN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smtClean="0"/>
              <a:t>JANGAN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jargon.</a:t>
            </a:r>
          </a:p>
          <a:p>
            <a:r>
              <a:rPr lang="en-US" dirty="0" smtClean="0"/>
              <a:t>JANGAN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disalahartikan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Anda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Saran-saran </a:t>
            </a:r>
            <a:r>
              <a:rPr lang="en-US" dirty="0" err="1" smtClean="0">
                <a:solidFill>
                  <a:schemeClr val="bg1"/>
                </a:solidFill>
              </a:rPr>
              <a:t>Lobi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Efektif</a:t>
            </a:r>
            <a:r>
              <a:rPr lang="en-US" dirty="0" smtClean="0">
                <a:solidFill>
                  <a:schemeClr val="bg1"/>
                </a:solidFill>
              </a:rPr>
              <a:t>; JANGAN </a:t>
            </a:r>
            <a:r>
              <a:rPr lang="en-US" dirty="0" err="1" smtClean="0">
                <a:solidFill>
                  <a:schemeClr val="bg1"/>
                </a:solidFill>
              </a:rPr>
              <a:t>lakukan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924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PENGERTIAN  ADVOKASI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258888"/>
          <a:ext cx="7924800" cy="53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No. 3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(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)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ditandatangani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Walikota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“care”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perokok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Anda</a:t>
            </a:r>
            <a:r>
              <a:rPr lang="en-US" dirty="0" smtClean="0"/>
              <a:t> (LSM)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PT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mengesahkan</a:t>
            </a:r>
            <a:r>
              <a:rPr lang="en-US" dirty="0" smtClean="0"/>
              <a:t> </a:t>
            </a:r>
            <a:r>
              <a:rPr lang="en-US" dirty="0" err="1" smtClean="0"/>
              <a:t>Perwal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KTR,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sponsor </a:t>
            </a:r>
            <a:r>
              <a:rPr lang="en-US" dirty="0" err="1" smtClean="0"/>
              <a:t>di</a:t>
            </a:r>
            <a:r>
              <a:rPr lang="en-US" dirty="0" smtClean="0"/>
              <a:t> KTR,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latin typeface="Arial Unicode MS" pitchFamily="34" charset="-128"/>
              </a:rPr>
              <a:t>Advokasi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pada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Pembuat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Opini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br>
              <a:rPr lang="en-US" sz="4000" dirty="0" smtClean="0">
                <a:latin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</a:rPr>
              <a:t>&amp; Media Massa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w Cen MT Condensed" pitchFamily="34" charset="0"/>
              </a:rPr>
              <a:t>Yang </a:t>
            </a:r>
            <a:r>
              <a:rPr lang="en-US" dirty="0" err="1" smtClean="0">
                <a:latin typeface="Tw Cen MT Condensed" pitchFamily="34" charset="0"/>
              </a:rPr>
              <a:t>akan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kita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diskusikan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hari</a:t>
            </a:r>
            <a:r>
              <a:rPr lang="en-US" dirty="0" smtClean="0">
                <a:latin typeface="Tw Cen MT Condensed" pitchFamily="34" charset="0"/>
              </a:rPr>
              <a:t> </a:t>
            </a:r>
            <a:r>
              <a:rPr lang="en-US" dirty="0" err="1" smtClean="0">
                <a:latin typeface="Tw Cen MT Condensed" pitchFamily="34" charset="0"/>
              </a:rPr>
              <a:t>ini</a:t>
            </a:r>
            <a:r>
              <a:rPr lang="en-US" dirty="0" smtClean="0">
                <a:latin typeface="Tw Cen MT Condensed" pitchFamily="34" charset="0"/>
              </a:rPr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Pengertian pembuat opini dan media massa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Advokasi pada pembuat Opini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Advokasi pada media massa</a:t>
            </a:r>
          </a:p>
          <a:p>
            <a:pPr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Tahap advokasi pada media massa</a:t>
            </a:r>
          </a:p>
          <a:p>
            <a:pPr>
              <a:buFontTx/>
              <a:buNone/>
              <a:defRPr/>
            </a:pP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47800"/>
            <a:ext cx="827249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penting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advokasi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SOSIALISASI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MOBILISASI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MOBILISASI &amp; SOSIALISASI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publik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segera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instrumen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diinginkan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pemercaya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sekunder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berhasil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membangun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citra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bahwa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yg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diadvokasikan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didukung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banyak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orang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mengandung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argumen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kuat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id-ID" dirty="0" smtClean="0"/>
              <a:t>Ingat !</a:t>
            </a:r>
            <a:endParaRPr lang="id-ID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Media </a:t>
            </a:r>
            <a:r>
              <a:rPr lang="en-US" dirty="0" err="1" smtClean="0">
                <a:latin typeface="Arial Unicode MS" pitchFamily="34" charset="-128"/>
              </a:rPr>
              <a:t>massa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mempunyai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peran</a:t>
            </a:r>
            <a:r>
              <a:rPr lang="en-US" dirty="0" smtClean="0">
                <a:latin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</a:rPr>
              <a:t>sangat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strategis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baik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dalam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menjaga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kesinambungan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proses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advokasi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maupun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citra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serta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semangat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kebersamaan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para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pelaksana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advokasi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pemercaya</a:t>
            </a:r>
            <a:r>
              <a:rPr lang="en-US" dirty="0" smtClean="0">
                <a:latin typeface="Arial Unicode MS" pitchFamily="34" charset="-128"/>
              </a:rPr>
              <a:t> primer.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>
                <a:latin typeface="Arial Unicode MS" pitchFamily="34" charset="-128"/>
              </a:rPr>
              <a:t>Pengertian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Pembuat</a:t>
            </a:r>
            <a:r>
              <a:rPr lang="en-US" sz="4000" dirty="0" smtClean="0">
                <a:latin typeface="Arial Unicode MS" pitchFamily="34" charset="-128"/>
              </a:rPr>
              <a:t> </a:t>
            </a:r>
            <a:r>
              <a:rPr lang="en-US" sz="4000" dirty="0" err="1" smtClean="0">
                <a:latin typeface="Arial Unicode MS" pitchFamily="34" charset="-128"/>
              </a:rPr>
              <a:t>Opini</a:t>
            </a:r>
            <a:r>
              <a:rPr lang="en-US" sz="4000" dirty="0" smtClean="0">
                <a:latin typeface="Arial Unicode MS" pitchFamily="34" charset="-128"/>
              </a:rPr>
              <a:t> &amp; Media Massa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latin typeface="Arial Unicode MS" pitchFamily="34" charset="-128"/>
              </a:rPr>
              <a:t>Pembuat Opini </a:t>
            </a:r>
            <a:r>
              <a:rPr lang="en-US" i="1" smtClean="0">
                <a:latin typeface="Arial Unicode MS" pitchFamily="34" charset="-128"/>
              </a:rPr>
              <a:t>(Opinion Leader)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Adalah seseorang yang pernyataan sikap dan perilakunya diperhatikan, dihargai dan atau diikuti oleh banyak orang / pihak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Memiliki atribut keteladanan, kemampuan dan kharisma bagi pengikut dan masyarakat umum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Arial Unicode MS" pitchFamily="34" charset="-128"/>
              </a:rPr>
              <a:t>PEMBUAT OPINI </a:t>
            </a:r>
            <a:br>
              <a:rPr lang="en-US" sz="4000" dirty="0" smtClean="0">
                <a:latin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</a:rPr>
              <a:t>(Opinion Leader)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52600"/>
            <a:ext cx="8558242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formal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pengaruh</a:t>
            </a:r>
            <a:r>
              <a:rPr lang="en-US" dirty="0" smtClean="0">
                <a:latin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</a:rPr>
              <a:t>kekuasaan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politik</a:t>
            </a:r>
            <a:endParaRPr lang="en-US" dirty="0" smtClean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ilmiah</a:t>
            </a:r>
            <a:endParaRPr lang="en-US" dirty="0" smtClean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kompetensi</a:t>
            </a:r>
            <a:r>
              <a:rPr lang="en-US" dirty="0" smtClean="0">
                <a:latin typeface="Arial Unicode MS" pitchFamily="34" charset="-128"/>
              </a:rPr>
              <a:t> moral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latin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dinilai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memiliki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pengaruh</a:t>
            </a:r>
            <a:r>
              <a:rPr lang="en-US" dirty="0" smtClean="0">
                <a:latin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</a:rPr>
              <a:t>kekuasaan</a:t>
            </a:r>
            <a:r>
              <a:rPr lang="en-US" dirty="0" smtClean="0">
                <a:latin typeface="Arial Unicode MS" pitchFamily="34" charset="-128"/>
              </a:rPr>
              <a:t> material (</a:t>
            </a:r>
            <a:r>
              <a:rPr lang="en-US" dirty="0" err="1" smtClean="0">
                <a:latin typeface="Arial Unicode MS" pitchFamily="34" charset="-128"/>
              </a:rPr>
              <a:t>uang</a:t>
            </a:r>
            <a:r>
              <a:rPr lang="en-US" dirty="0" smtClean="0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>Cara Advokasi pada </a:t>
            </a:r>
            <a:br>
              <a:rPr lang="id-ID" dirty="0" smtClean="0"/>
            </a:br>
            <a:r>
              <a:rPr lang="id-ID" dirty="0" smtClean="0"/>
              <a:t>Opinion Leader: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Audiensi</a:t>
            </a:r>
          </a:p>
          <a:p>
            <a:pPr>
              <a:defRPr/>
            </a:pPr>
            <a:r>
              <a:rPr lang="id-ID" dirty="0" smtClean="0"/>
              <a:t>Petisi</a:t>
            </a:r>
          </a:p>
          <a:p>
            <a:pPr>
              <a:defRPr/>
            </a:pPr>
            <a:r>
              <a:rPr lang="id-ID" dirty="0" smtClean="0"/>
              <a:t>Mengirimkan lembar Fakta</a:t>
            </a:r>
          </a:p>
          <a:p>
            <a:pPr>
              <a:defRPr/>
            </a:pPr>
            <a:r>
              <a:rPr lang="id-ID" dirty="0" smtClean="0"/>
              <a:t>Undang ke Seminar</a:t>
            </a:r>
          </a:p>
          <a:p>
            <a:pPr>
              <a:defRPr/>
            </a:pPr>
            <a:r>
              <a:rPr lang="id-ID" dirty="0" smtClean="0"/>
              <a:t>Buat berita di Media</a:t>
            </a:r>
          </a:p>
          <a:p>
            <a:pPr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</a:rPr>
              <a:t>Media Massa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Besar kecilnya cakupan pengaruh pembuat opini sangat ditentukan oleh media massa yang mendukungnya.</a:t>
            </a:r>
          </a:p>
          <a:p>
            <a:pPr>
              <a:defRPr/>
            </a:pPr>
            <a:r>
              <a:rPr lang="en-US" smtClean="0">
                <a:latin typeface="Arial Unicode MS" pitchFamily="34" charset="-128"/>
              </a:rPr>
              <a:t>Pendayagunaan media massa yang tepat akan sangat mempengaruhi keberhasilan usaha advokasi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 Unicode MS" pitchFamily="34" charset="-128"/>
              </a:rPr>
              <a:t>Perancang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dan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pelaksana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advokasi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perlu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mendayagunakan</a:t>
            </a:r>
            <a:r>
              <a:rPr lang="en-US" sz="2800" dirty="0" smtClean="0">
                <a:latin typeface="Arial Unicode MS" pitchFamily="34" charset="-128"/>
              </a:rPr>
              <a:t> media </a:t>
            </a:r>
            <a:r>
              <a:rPr lang="en-US" sz="2800" dirty="0" err="1" smtClean="0">
                <a:latin typeface="Arial Unicode MS" pitchFamily="34" charset="-128"/>
              </a:rPr>
              <a:t>massa</a:t>
            </a:r>
            <a:r>
              <a:rPr lang="en-US" sz="2800" dirty="0" smtClean="0">
                <a:latin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</a:rPr>
              <a:t>untuk</a:t>
            </a:r>
            <a:r>
              <a:rPr lang="en-US" sz="2800" dirty="0" smtClean="0">
                <a:latin typeface="Arial Unicode MS" pitchFamily="34" charset="-128"/>
              </a:rPr>
              <a:t>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pembuat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kebijakan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agar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segera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memperbaiki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kurang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memuaskan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pemercaya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sekunder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mendukung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762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3200" smtClean="0"/>
              <a:t>PENGERTIAN ADVOKASI</a:t>
            </a:r>
            <a:r>
              <a:rPr lang="id-ID" sz="3200" smtClean="0"/>
              <a:t> lainnya:</a:t>
            </a:r>
            <a:endParaRPr lang="en-US" sz="3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D50-1858-40BD-A915-37ECAEE5192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>
                <a:latin typeface="Arial Unicode MS" pitchFamily="34" charset="-128"/>
              </a:rPr>
              <a:t>Tahap</a:t>
            </a:r>
            <a:r>
              <a:rPr lang="en-US" sz="3600" dirty="0" smtClean="0">
                <a:latin typeface="Arial Unicode MS" pitchFamily="34" charset="-128"/>
              </a:rPr>
              <a:t> </a:t>
            </a:r>
            <a:r>
              <a:rPr lang="en-US" sz="3600" dirty="0" err="1" smtClean="0">
                <a:latin typeface="Arial Unicode MS" pitchFamily="34" charset="-128"/>
              </a:rPr>
              <a:t>Advokasi</a:t>
            </a:r>
            <a:r>
              <a:rPr lang="en-US" sz="3600" dirty="0" smtClean="0">
                <a:latin typeface="Arial Unicode MS" pitchFamily="34" charset="-128"/>
              </a:rPr>
              <a:t> </a:t>
            </a:r>
            <a:r>
              <a:rPr lang="en-US" sz="3600" dirty="0" err="1" smtClean="0">
                <a:latin typeface="Arial Unicode MS" pitchFamily="34" charset="-128"/>
              </a:rPr>
              <a:t>pada</a:t>
            </a:r>
            <a:r>
              <a:rPr lang="en-US" sz="3600" dirty="0" smtClean="0">
                <a:latin typeface="Arial Unicode MS" pitchFamily="34" charset="-128"/>
              </a:rPr>
              <a:t> Media Massa</a:t>
            </a:r>
            <a:r>
              <a:rPr lang="en-US" sz="2400" dirty="0" smtClean="0">
                <a:latin typeface="Arial Unicode MS" pitchFamily="34" charset="-128"/>
              </a:rPr>
              <a:t/>
            </a:r>
            <a:br>
              <a:rPr lang="en-US" sz="2400" dirty="0" smtClean="0">
                <a:latin typeface="Arial Unicode MS" pitchFamily="34" charset="-128"/>
              </a:rPr>
            </a:b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Perancang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dan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pelaksana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advokasi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perlu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mendayagunakan</a:t>
            </a:r>
            <a:r>
              <a:rPr lang="en-US" sz="2400" dirty="0" smtClean="0">
                <a:latin typeface="Arial Unicode MS" pitchFamily="34" charset="-128"/>
              </a:rPr>
              <a:t> media </a:t>
            </a:r>
            <a:r>
              <a:rPr lang="en-US" sz="2400" dirty="0" err="1" smtClean="0">
                <a:latin typeface="Arial Unicode MS" pitchFamily="34" charset="-128"/>
              </a:rPr>
              <a:t>massa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</a:rPr>
              <a:t>untuk</a:t>
            </a:r>
            <a:r>
              <a:rPr lang="en-US" sz="2400" dirty="0" smtClean="0">
                <a:latin typeface="Arial Unicode MS" pitchFamily="34" charset="-128"/>
              </a:rPr>
              <a:t> 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33600"/>
            <a:ext cx="8272490" cy="3962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Menyadarkan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meyakinkan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pihak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“BENAR ADA MASALAH”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sekaligus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besaran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cakupan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“MEM-BLOW UP”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pendapat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pembuat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opini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menambah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alternatif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pemecahan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konkrit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ditawarkan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implikasinya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Pesan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Disampaikan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Lewat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Media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unsur berita, aktual, padat dengan issue yg diadvokasikan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hal-hal yang menarik perhatian orang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Mengandung hal-hal yang terkait dengan masalah setempat (lokal spesifik)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Menghadirkan orang yang tepat, cakap, terpercaya sebagai “juru bicara”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Dilengkapi dng bahan-bahan visual dan audio -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d-ID" dirty="0" smtClean="0"/>
              <a:t>Cara Adokasi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Press release</a:t>
            </a:r>
          </a:p>
          <a:p>
            <a:pPr>
              <a:defRPr/>
            </a:pPr>
            <a:r>
              <a:rPr lang="id-ID" dirty="0" smtClean="0"/>
              <a:t>Audiensi</a:t>
            </a:r>
          </a:p>
          <a:p>
            <a:pPr>
              <a:defRPr/>
            </a:pPr>
            <a:r>
              <a:rPr lang="id-ID" dirty="0" smtClean="0"/>
              <a:t>Lobi</a:t>
            </a:r>
          </a:p>
          <a:p>
            <a:pPr>
              <a:defRPr/>
            </a:pPr>
            <a:r>
              <a:rPr lang="id-ID" dirty="0" smtClean="0"/>
              <a:t>Mengirimkan lembar fakta</a:t>
            </a:r>
          </a:p>
          <a:p>
            <a:pPr>
              <a:defRPr/>
            </a:pPr>
            <a:r>
              <a:rPr lang="id-ID" smtClean="0"/>
              <a:t>Surat Pembaca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PRESENTASI EFEKTIF</a:t>
            </a:r>
            <a:br>
              <a:rPr lang="en-US" smtClean="0"/>
            </a:br>
            <a:r>
              <a:rPr lang="en-US" smtClean="0"/>
              <a:t>dalam ADVOKASI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MEMBUAT PRESENTASI YANG PERSUASIF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Sesuaikan presentasi dengan waktu yang tersedia (bagi seorang tokoh penting/pejabat mungkin hanya punya kesempatan 5 menit)</a:t>
            </a:r>
          </a:p>
          <a:p>
            <a:r>
              <a:rPr lang="en-US" smtClean="0"/>
              <a:t>Pesan apa yang disampaikan dan bagaimana cara menyampaikannya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z="3600" smtClean="0"/>
              <a:t>Mengapa presentasi harus dipersiapkan…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Bertemu dengan para pembuat keputusan atau sasaran advokasi yang penting adalah bila kesempatan yang harus dimanfaatkan… jangan disia-siakan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Presentasi yang efektif… memukau… menginspirasi memerlukan persiapan yang matang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/>
              <a:t>Pentingnya Hubungan Baik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i="1" smtClean="0"/>
              <a:t>“Bukan apa yang Anda Kenal… tapi Siapa yang Anda Kenal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Tawarkan untuk membantu dengan kasus-kasus atau persoalan yang menarik perhatian mereka (dan yang tidak bertentangan dengan kepentingan Anda)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Carilah jalan bagaimana Anda dapat membantu mereka menyelesaikan tugasnya.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Jadilah sumber informasi yang pantas dipercaya dan dapat dipercaya.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Hendaklah bersikap suka bergaul, kembangkan persahabatan pribadi jika dapat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Hendaklah secara teratur menghubungi dan bersikap sabar. Untuk menciptakan hubungan yang baik perlu waktu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CCFF33"/>
          </a:solidFill>
        </p:spPr>
        <p:txBody>
          <a:bodyPr/>
          <a:lstStyle/>
          <a:p>
            <a:r>
              <a:rPr lang="en-US" sz="4000" smtClean="0"/>
              <a:t>Teknik Presentasi yang Persuasif: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CC0000"/>
                </a:solidFill>
              </a:rPr>
              <a:t>PERSIAPAN</a:t>
            </a:r>
          </a:p>
          <a:p>
            <a:r>
              <a:rPr lang="en-US" sz="2800" smtClean="0"/>
              <a:t>Buat “jalan masuk” </a:t>
            </a:r>
            <a:r>
              <a:rPr lang="en-US" sz="2800" smtClean="0">
                <a:sym typeface="Wingdings" pitchFamily="2" charset="2"/>
              </a:rPr>
              <a:t> bagaimana berkontak dengan sasaran</a:t>
            </a:r>
          </a:p>
          <a:p>
            <a:r>
              <a:rPr lang="en-US" sz="2800" smtClean="0">
                <a:sym typeface="Wingdings" pitchFamily="2" charset="2"/>
              </a:rPr>
              <a:t>Jadwalkan kegiatan presentasi</a:t>
            </a:r>
          </a:p>
          <a:p>
            <a:r>
              <a:rPr lang="en-US" sz="2800" smtClean="0">
                <a:sym typeface="Wingdings" pitchFamily="2" charset="2"/>
              </a:rPr>
              <a:t>Kirim surat undangan dan tindak lanjuti dengan telepon ketauhilah contact person yang tepat.</a:t>
            </a:r>
          </a:p>
          <a:p>
            <a:r>
              <a:rPr lang="en-US" sz="2800" smtClean="0">
                <a:sym typeface="Wingdings" pitchFamily="2" charset="2"/>
              </a:rPr>
              <a:t>Undang berkunjung ke proyek kita</a:t>
            </a:r>
          </a:p>
          <a:p>
            <a:r>
              <a:rPr lang="en-US" sz="2800" smtClean="0">
                <a:sym typeface="Wingdings" pitchFamily="2" charset="2"/>
              </a:rPr>
              <a:t>Sampaikan undangan melalui teman yang berpengaruh</a:t>
            </a:r>
          </a:p>
          <a:p>
            <a:r>
              <a:rPr lang="en-US" sz="2800" smtClean="0"/>
              <a:t>Siapkan presentasi yang efektif dan persuasif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Teknik Presentasi yang Persuasif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Kenali sasaran Advokasi Anda (argumen apa yg dapat mempengaruhinya)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Fokuskan pada pesan Anda – jangan minta sasaran advokasi melakukan lebih dari 1 hal setiap kali bertemu, kecuali sasaran sangat mendukung ide Anda. (gambar-grafis sederhana akan mendukung)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mtClean="0"/>
              <a:t>Teknik Presentasi yang Persuasif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smtClean="0"/>
              <a:t>Perhatikan penyampaian pesan (siapa yang presentasi, waktu, bentuk)</a:t>
            </a:r>
          </a:p>
          <a:p>
            <a:pPr marL="609600" indent="-609600">
              <a:buFontTx/>
              <a:buAutoNum type="arabicPeriod" startAt="3"/>
            </a:pPr>
            <a:r>
              <a:rPr lang="en-US" smtClean="0"/>
              <a:t>Berlatihlah, praktikkan bersama teman2 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6275"/>
          </a:xfrm>
        </p:spPr>
        <p:txBody>
          <a:bodyPr/>
          <a:lstStyle/>
          <a:p>
            <a:pPr algn="l" eaLnBrk="1" hangingPunct="1"/>
            <a:r>
              <a:rPr lang="en-US" sz="2800" smtClean="0"/>
              <a:t>PENGERTIAN ADVOKASI</a:t>
            </a:r>
            <a:r>
              <a:rPr lang="en-US" sz="2400" smtClean="0"/>
              <a:t> lanjutan …..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D703-7CA8-4864-BF07-03714D57E27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Petu</a:t>
            </a:r>
            <a:r>
              <a:rPr lang="id-ID" sz="4000" smtClean="0"/>
              <a:t>n</a:t>
            </a:r>
            <a:r>
              <a:rPr lang="en-US" sz="4000" smtClean="0"/>
              <a:t>juk tentang </a:t>
            </a:r>
            <a:br>
              <a:rPr lang="en-US" sz="4000" smtClean="0"/>
            </a:br>
            <a:r>
              <a:rPr lang="en-US" sz="4000" smtClean="0"/>
              <a:t>penyelenggaraan pertemuan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Bukalah dengan memuji pembuat keputusan atas dukungannya (pada masa lalu atau sekarang)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Siapa yang akan mengemukakan butir rapat yang mana.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Kemukakan yang paling penting dulu.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Berilah waktu </a:t>
            </a:r>
            <a:r>
              <a:rPr lang="id-ID" sz="2800" smtClean="0"/>
              <a:t>j</a:t>
            </a:r>
            <a:r>
              <a:rPr lang="en-US" sz="2800" smtClean="0"/>
              <a:t>eda pembuat kebijakan berbicara, jangan mendominasi.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Jika pembicaraan menyimpang, interupsi dengan sopan, reframing.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Petujuk tentang </a:t>
            </a:r>
            <a:br>
              <a:rPr lang="en-US" sz="4000" smtClean="0"/>
            </a:br>
            <a:r>
              <a:rPr lang="en-US" sz="4000" smtClean="0"/>
              <a:t>penyelenggaraan pertemuan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Jika sasaran advokasi bersikap melawan, bukalah rapat dengan menunjukkan kepentingan bersama.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Luwes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Jika tidak dapat menjawab pertanyaan, katakanlah anda akan menjelaskan lain kali (tentukan waktunya, dan tepatilah)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Pada akhir rapat nyatakanlah apa yang Anda pahami tentang apa yg dikatakan pembuat keputusan.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Tindak lanjuti dengan surat ucapan terima kasih pada pembuat keputusan, dengan menyatakan kembali kedudukannya dan apa yg Anda ketahui akan dilakukan olehnya.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 &amp; LEMBAR FAKTA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Policy Brief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Singkat</a:t>
            </a:r>
            <a:endParaRPr lang="en-US" dirty="0" smtClean="0"/>
          </a:p>
          <a:p>
            <a:r>
              <a:rPr lang="en-US" dirty="0" smtClean="0"/>
              <a:t>Stand-alone</a:t>
            </a:r>
          </a:p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/>
              <a:t>F</a:t>
            </a:r>
            <a:r>
              <a:rPr lang="en-US" dirty="0" err="1" smtClean="0"/>
              <a:t>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Menjelaskan </a:t>
            </a:r>
            <a:r>
              <a:rPr lang="fi-FI" dirty="0"/>
              <a:t>&amp; menyampaikan urgensi suatu isu tertentu</a:t>
            </a:r>
          </a:p>
          <a:p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  <a:p>
            <a:r>
              <a:rPr lang="sv-SE" dirty="0" smtClean="0"/>
              <a:t>Menyajikan </a:t>
            </a:r>
            <a:r>
              <a:rPr lang="sv-SE" dirty="0"/>
              <a:t>fakta-fakta untuk mendukung alasan </a:t>
            </a:r>
            <a:r>
              <a:rPr lang="sv-SE" dirty="0" smtClean="0"/>
              <a:t>dibalik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diberikan</a:t>
            </a:r>
            <a:endParaRPr lang="en-US" dirty="0"/>
          </a:p>
          <a:p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Pahami</a:t>
            </a:r>
            <a:r>
              <a:rPr lang="en-US" sz="4400" dirty="0" smtClean="0"/>
              <a:t> </a:t>
            </a:r>
            <a:r>
              <a:rPr lang="en-US" sz="4400" dirty="0" err="1" smtClean="0"/>
              <a:t>sasaran</a:t>
            </a:r>
            <a:r>
              <a:rPr lang="en-US" sz="4400" dirty="0" smtClean="0"/>
              <a:t> !!!</a:t>
            </a:r>
          </a:p>
          <a:p>
            <a:r>
              <a:rPr lang="en-US" sz="4400" dirty="0" smtClean="0"/>
              <a:t>Know your audience !</a:t>
            </a:r>
            <a:endParaRPr lang="en-US" sz="44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&amp;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PENULIS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Peneliti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 smtClean="0"/>
          </a:p>
          <a:p>
            <a:r>
              <a:rPr lang="en-US" dirty="0" smtClean="0"/>
              <a:t>LSM</a:t>
            </a:r>
          </a:p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 err="1" smtClean="0"/>
              <a:t>Jaringan</a:t>
            </a:r>
            <a:r>
              <a:rPr lang="en-US" dirty="0" smtClean="0"/>
              <a:t>/</a:t>
            </a:r>
            <a:r>
              <a:rPr lang="en-US" dirty="0" err="1" smtClean="0"/>
              <a:t>koalisi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SASARAN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endParaRPr lang="en-US" dirty="0" smtClean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endParaRPr lang="en-US" dirty="0"/>
          </a:p>
          <a:p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&amp; </a:t>
            </a:r>
            <a:r>
              <a:rPr lang="en-US" dirty="0" err="1" smtClean="0"/>
              <a:t>nonakademisi</a:t>
            </a:r>
            <a:r>
              <a:rPr lang="en-US" dirty="0" smtClean="0"/>
              <a:t>/non-</a:t>
            </a:r>
            <a:r>
              <a:rPr lang="en-US" dirty="0" err="1" smtClean="0"/>
              <a:t>pakar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 : </a:t>
            </a:r>
          </a:p>
          <a:p>
            <a:pPr lvl="1"/>
            <a:r>
              <a:rPr lang="en-US" dirty="0" smtClean="0"/>
              <a:t>political context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links </a:t>
            </a:r>
          </a:p>
          <a:p>
            <a:pPr lvl="1"/>
            <a:r>
              <a:rPr lang="en-US" dirty="0"/>
              <a:t>e</a:t>
            </a:r>
            <a:r>
              <a:rPr lang="nb-NO" dirty="0" smtClean="0"/>
              <a:t>xternal </a:t>
            </a:r>
            <a:r>
              <a:rPr lang="nb-NO" dirty="0"/>
              <a:t>factors  </a:t>
            </a:r>
            <a:endParaRPr lang="nb-NO" dirty="0" smtClean="0"/>
          </a:p>
          <a:p>
            <a:pPr lvl="1"/>
            <a:r>
              <a:rPr lang="nb-NO" dirty="0" smtClean="0"/>
              <a:t>mengidentifikasi </a:t>
            </a:r>
            <a:r>
              <a:rPr lang="nb-NO" dirty="0"/>
              <a:t>aktor &amp; </a:t>
            </a:r>
            <a:r>
              <a:rPr lang="nb-NO" dirty="0" smtClean="0"/>
              <a:t>proses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Rencanakan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&amp; format:</a:t>
            </a:r>
          </a:p>
          <a:p>
            <a:pPr lvl="1"/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&amp;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policy brief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pPr lvl="1"/>
            <a:r>
              <a:rPr lang="fi-FI" dirty="0" smtClean="0"/>
              <a:t>Menentukan kunci utama rekomendasi/implikasi kebijakan</a:t>
            </a:r>
          </a:p>
          <a:p>
            <a:pPr lvl="1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lvl="1"/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seputar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entry point </a:t>
            </a:r>
            <a:r>
              <a:rPr lang="en-US" dirty="0" err="1" smtClean="0"/>
              <a:t>pesan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4415</Words>
  <Application>Microsoft Office PowerPoint</Application>
  <PresentationFormat>On-screen Show (4:3)</PresentationFormat>
  <Paragraphs>767</Paragraphs>
  <Slides>115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Office Theme</vt:lpstr>
      <vt:lpstr>ADVOKASI DALAM PROMOSI KESEHATAN</vt:lpstr>
      <vt:lpstr>Slide 2</vt:lpstr>
      <vt:lpstr>ADVOKASI, SOSIALISASI, PEMBERDAYAAN DAN MOBILISASI</vt:lpstr>
      <vt:lpstr>Slide 4</vt:lpstr>
      <vt:lpstr>Definisi-definisi ADVOKASI</vt:lpstr>
      <vt:lpstr>Definisi-definisi ADVOKASI …con’t</vt:lpstr>
      <vt:lpstr>Slide 7</vt:lpstr>
      <vt:lpstr>PENGERTIAN ADVOKASI lainnya:</vt:lpstr>
      <vt:lpstr>PENGERTIAN ADVOKASI lanjutan …..</vt:lpstr>
      <vt:lpstr>ADVOKASI ADALAH</vt:lpstr>
      <vt:lpstr>APAKAH ADVOKASI ITU ?</vt:lpstr>
      <vt:lpstr>MENGAPA PERLU ADVOKASI KESEHATAN?</vt:lpstr>
      <vt:lpstr>TUJUAN ADVOKASI</vt:lpstr>
      <vt:lpstr>PELAKU DAN SASARAN ADVOKASI</vt:lpstr>
      <vt:lpstr>Slide 15</vt:lpstr>
      <vt:lpstr>Slide 16</vt:lpstr>
      <vt:lpstr>Slide 17</vt:lpstr>
      <vt:lpstr>PROSES ADVOKASI</vt:lpstr>
      <vt:lpstr>Slide 19</vt:lpstr>
      <vt:lpstr>Kerangka isu pilihan</vt:lpstr>
      <vt:lpstr>Temukan Masalah di sekitar Anda yang perlu ADVOKASI !</vt:lpstr>
      <vt:lpstr>UNSUR-UNSUR POKOK ADVOKASI</vt:lpstr>
      <vt:lpstr>MEMILIH TUJUAN ADVOKASI</vt:lpstr>
      <vt:lpstr>MENGGUNAKAN DATA DAN PENELITIAN UNTUK ADVOKASI</vt:lpstr>
      <vt:lpstr>MENGIDENTIFIKASI SASARAN ADVOKASI</vt:lpstr>
      <vt:lpstr>MENGEMBANGKAN DAN MENYAMPAIKAN PESAN ADVOKASI</vt:lpstr>
      <vt:lpstr>MEMBENTUK KOALISI</vt:lpstr>
      <vt:lpstr>MEMBANGUN JARINGAN ADVOKASI</vt:lpstr>
      <vt:lpstr>JENIS-JENIS KOALISI</vt:lpstr>
      <vt:lpstr>MEMBENTUK KOALISI</vt:lpstr>
      <vt:lpstr>KOALISI EFEKTIF</vt:lpstr>
      <vt:lpstr>KEUNTUNGAN KOALISI</vt:lpstr>
      <vt:lpstr>KERUGIAN KOALISI</vt:lpstr>
      <vt:lpstr>Slide 34</vt:lpstr>
      <vt:lpstr>Membangun suatu Kebijakan Publik</vt:lpstr>
      <vt:lpstr>POLITICAL MAPPING:    Adalah teknik untuk merekam dan menganalisis aliansi dan / atau posisi aktor politik/stakeholder dalam suatu wilayah kebijakan tertentu </vt:lpstr>
      <vt:lpstr>Political Mapping Matrix</vt:lpstr>
      <vt:lpstr>SUPPORT</vt:lpstr>
      <vt:lpstr>NEUTRAL/NON MOBILIZED</vt:lpstr>
      <vt:lpstr>OPPOSITION</vt:lpstr>
      <vt:lpstr>Apa yang kita maksud dengan  sumber daya yang memiliki stakeholder  dan dapat memobilisasi?</vt:lpstr>
      <vt:lpstr>Analisis peta politik dapat menerangkan/menghasilkan: </vt:lpstr>
      <vt:lpstr>MENGUMPULKAN DANA ADVOKASI</vt:lpstr>
      <vt:lpstr>Metode-metode  pengumpulan dana :</vt:lpstr>
      <vt:lpstr>Donasi</vt:lpstr>
      <vt:lpstr>Pemberi Dana Potensial</vt:lpstr>
      <vt:lpstr>Pemberi Dana sebagai Sasaran Advokasi Anda</vt:lpstr>
      <vt:lpstr>Anjuran umum dalam pengumpulan dana</vt:lpstr>
      <vt:lpstr>Anjuran umum dalam pengumpulan dana</vt:lpstr>
      <vt:lpstr>Anggaran harus termasuk :</vt:lpstr>
      <vt:lpstr>STRATEGI ADVOKASI</vt:lpstr>
      <vt:lpstr>Slide 52</vt:lpstr>
      <vt:lpstr>Slide 53</vt:lpstr>
      <vt:lpstr>Audiensi &amp; Melobi</vt:lpstr>
      <vt:lpstr>Audiensi &amp; Melobi</vt:lpstr>
      <vt:lpstr>Audiensi &amp; Melobi</vt:lpstr>
      <vt:lpstr>Bagaimana mengatur pertemuan?</vt:lpstr>
      <vt:lpstr>Manfaat “Pertemuan Tatap Muka”</vt:lpstr>
      <vt:lpstr>Kerugian Pertemuan Tatap Muka</vt:lpstr>
      <vt:lpstr>Cara Melakukan Lobi</vt:lpstr>
      <vt:lpstr>Tahap 1: Kenali Sasaran Anda</vt:lpstr>
      <vt:lpstr>Tahap 2: Fokus pada Pesan Anda</vt:lpstr>
      <vt:lpstr>Buat 1 atau 2 lembar daftar fakta:</vt:lpstr>
      <vt:lpstr>Perhatikan !</vt:lpstr>
      <vt:lpstr>Tahap 3: Pilih Pembawa Pesan yang Tepat</vt:lpstr>
      <vt:lpstr>Lobi Efektif</vt:lpstr>
      <vt:lpstr>Saran-saran Lobi Efektif, Lakukan:</vt:lpstr>
      <vt:lpstr>Saran-saran Lobi Efektif; Lakukan:</vt:lpstr>
      <vt:lpstr>Saran-saran Lobi Efektif; JANGAN lakukan:</vt:lpstr>
      <vt:lpstr>Kasus.</vt:lpstr>
      <vt:lpstr>Advokasi pada Pembuat Opini  &amp; Media Massa</vt:lpstr>
      <vt:lpstr>Yang akan kita diskusikan hari ini:</vt:lpstr>
      <vt:lpstr>Introduction</vt:lpstr>
      <vt:lpstr>Ingat !</vt:lpstr>
      <vt:lpstr>Pengertian Pembuat Opini &amp; Media Massa</vt:lpstr>
      <vt:lpstr>PEMBUAT OPINI  (Opinion Leader)</vt:lpstr>
      <vt:lpstr>Cara Advokasi pada  Opinion Leader:</vt:lpstr>
      <vt:lpstr>Media Massa</vt:lpstr>
      <vt:lpstr>Perancang dan pelaksana advokasi perlu mendayagunakan media massa untuk :</vt:lpstr>
      <vt:lpstr>Tahap Advokasi pada Media Massa  Perancang dan pelaksana advokasi perlu mendayagunakan media massa untuk : </vt:lpstr>
      <vt:lpstr>Pesan yang Disampaikan Lewat Media :</vt:lpstr>
      <vt:lpstr>Cara Adokasi Media</vt:lpstr>
      <vt:lpstr>PRESENTASI EFEKTIF dalam ADVOKASI</vt:lpstr>
      <vt:lpstr>MEMBUAT PRESENTASI YANG PERSUASIF</vt:lpstr>
      <vt:lpstr>Mengapa presentasi harus dipersiapkan…</vt:lpstr>
      <vt:lpstr>Pentingnya Hubungan Baik “Bukan apa yang Anda Kenal… tapi Siapa yang Anda Kenal</vt:lpstr>
      <vt:lpstr>Teknik Presentasi yang Persuasif:</vt:lpstr>
      <vt:lpstr>Teknik Presentasi yang Persuasif</vt:lpstr>
      <vt:lpstr>Teknik Presentasi yang Persuasif</vt:lpstr>
      <vt:lpstr>Petunjuk tentang  penyelenggaraan pertemuan</vt:lpstr>
      <vt:lpstr>Petujuk tentang  penyelenggaraan pertemuan</vt:lpstr>
      <vt:lpstr>POLICY BRIEF &amp; LEMBAR FAKTA</vt:lpstr>
      <vt:lpstr>Why Policy Brief ?</vt:lpstr>
      <vt:lpstr>Policy Brief</vt:lpstr>
      <vt:lpstr>4 Fungsi utama:</vt:lpstr>
      <vt:lpstr>Layaknya komunikasi….</vt:lpstr>
      <vt:lpstr>Siapa Anda &amp; Siapa Sasaran ?</vt:lpstr>
      <vt:lpstr>Merencanakan Policy Brief</vt:lpstr>
      <vt:lpstr>Merencanakan Policy Brief</vt:lpstr>
      <vt:lpstr>Struktur Policy Brief</vt:lpstr>
      <vt:lpstr>Struktur Policy Brief</vt:lpstr>
      <vt:lpstr>Mendesain Policy Brief</vt:lpstr>
      <vt:lpstr>Mendesain Policy Brief</vt:lpstr>
      <vt:lpstr>Latihan membuat Policy Brief !</vt:lpstr>
      <vt:lpstr>Melancarkan Tekanan</vt:lpstr>
      <vt:lpstr>Petisi</vt:lpstr>
      <vt:lpstr>https://www.change.org/id</vt:lpstr>
      <vt:lpstr>Contoh keberhasilan</vt:lpstr>
      <vt:lpstr>Contoh petisi yang sedang diajukan </vt:lpstr>
      <vt:lpstr>Mobilisasi Massa</vt:lpstr>
      <vt:lpstr>Slide 111</vt:lpstr>
      <vt:lpstr>Bagaimana Memulainya?</vt:lpstr>
      <vt:lpstr>PRINSIP</vt:lpstr>
      <vt:lpstr>Bagaimana Aksi Massa dilaksanakan?</vt:lpstr>
      <vt:lpstr>Ada diskusi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ADVOKASI DALAM PROMOSI KESEHATAN</dc:title>
  <dc:creator>Admin</dc:creator>
  <cp:lastModifiedBy>Admin</cp:lastModifiedBy>
  <cp:revision>2</cp:revision>
  <dcterms:created xsi:type="dcterms:W3CDTF">2017-04-06T01:33:12Z</dcterms:created>
  <dcterms:modified xsi:type="dcterms:W3CDTF">2017-04-06T01:47:56Z</dcterms:modified>
</cp:coreProperties>
</file>