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20"/>
  </p:notesMasterIdLst>
  <p:handoutMasterIdLst>
    <p:handoutMasterId r:id="rId21"/>
  </p:handoutMasterIdLst>
  <p:sldIdLst>
    <p:sldId id="256" r:id="rId5"/>
    <p:sldId id="264" r:id="rId6"/>
    <p:sldId id="266" r:id="rId7"/>
    <p:sldId id="267" r:id="rId8"/>
    <p:sldId id="268" r:id="rId9"/>
    <p:sldId id="269" r:id="rId10"/>
    <p:sldId id="270" r:id="rId11"/>
    <p:sldId id="271" r:id="rId12"/>
    <p:sldId id="272" r:id="rId13"/>
    <p:sldId id="273" r:id="rId14"/>
    <p:sldId id="274" r:id="rId15"/>
    <p:sldId id="275" r:id="rId16"/>
    <p:sldId id="276" r:id="rId17"/>
    <p:sldId id="265"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40" d="100"/>
          <a:sy n="40" d="100"/>
        </p:scale>
        <p:origin x="72" y="720"/>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pt>
    <dgm:pt modelId="{4AF52931-E4CA-4429-AACB-B8747CDB2409}">
      <dgm:prSet phldrT="[Text]"/>
      <dgm:spPr/>
      <dgm:t>
        <a:bodyPr/>
        <a:lstStyle/>
        <a:p>
          <a:pPr>
            <a:lnSpc>
              <a:spcPct val="100000"/>
            </a:lnSpc>
          </a:pPr>
          <a:r>
            <a:rPr lang="id-ID" dirty="0" smtClean="0"/>
            <a:t>Anggaran</a:t>
          </a:r>
          <a:endParaRPr lang="en-US" dirty="0"/>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pPr>
            <a:lnSpc>
              <a:spcPct val="100000"/>
            </a:lnSpc>
          </a:pPr>
          <a:r>
            <a:rPr lang="id-ID" dirty="0" smtClean="0"/>
            <a:t>Pembiayaan</a:t>
          </a:r>
          <a:endParaRPr lang="en-US" dirty="0"/>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pPr>
            <a:lnSpc>
              <a:spcPct val="100000"/>
            </a:lnSpc>
          </a:pPr>
          <a:r>
            <a:rPr lang="id-ID" dirty="0" smtClean="0"/>
            <a:t>Pengelolaan</a:t>
          </a:r>
          <a:endParaRPr lang="en-US" dirty="0"/>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6F4DA4D9-01DC-439B-8F27-AAA47846B277}" type="pres">
      <dgm:prSet presAssocID="{C7720856-93F0-4CC7-B7FD-2466914A11D4}" presName="root" presStyleCnt="0">
        <dgm:presLayoutVars>
          <dgm:dir/>
          <dgm:resizeHandles val="exact"/>
        </dgm:presLayoutVars>
      </dgm:prSet>
      <dgm:spPr/>
    </dgm:pt>
    <dgm:pt modelId="{7BD98E3C-315B-4C9C-8D58-D6DB162B58F8}" type="pres">
      <dgm:prSet presAssocID="{4AF52931-E4CA-4429-AACB-B8747CDB2409}" presName="compNode" presStyleCnt="0"/>
      <dgm:spPr/>
    </dgm:pt>
    <dgm:pt modelId="{DD5F79B1-3C2C-4604-AC16-19B868C74020}" type="pres">
      <dgm:prSet presAssocID="{4AF52931-E4CA-4429-AACB-B8747CDB2409}" presName="bgRect" presStyleLbl="bgShp" presStyleIdx="0" presStyleCnt="3"/>
      <dgm:spPr/>
    </dgm:pt>
    <dgm:pt modelId="{B949D2F1-162D-4D02-A732-D01345E22AA4}" type="pres">
      <dgm:prSet presAssocID="{4AF52931-E4CA-4429-AACB-B8747CDB24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Atom"/>
        </a:ext>
      </dgm:extLst>
    </dgm:pt>
    <dgm:pt modelId="{B131C359-49F1-4CB8-8E9B-1B1386A2778B}" type="pres">
      <dgm:prSet presAssocID="{4AF52931-E4CA-4429-AACB-B8747CDB2409}" presName="spaceRect" presStyleCnt="0"/>
      <dgm:spPr/>
    </dgm:pt>
    <dgm:pt modelId="{F8F5240A-0D85-485B-9D93-407D1FFAF913}" type="pres">
      <dgm:prSet presAssocID="{4AF52931-E4CA-4429-AACB-B8747CDB2409}" presName="parTx" presStyleLbl="revTx" presStyleIdx="0" presStyleCnt="3">
        <dgm:presLayoutVars>
          <dgm:chMax val="0"/>
          <dgm:chPref val="0"/>
        </dgm:presLayoutVars>
      </dgm:prSet>
      <dgm:spPr/>
      <dgm:t>
        <a:bodyPr/>
        <a:lstStyle/>
        <a:p>
          <a:endParaRPr lang="id-ID"/>
        </a:p>
      </dgm:t>
    </dgm:pt>
    <dgm:pt modelId="{D8ABCEC2-390B-429B-9081-E082DA5D0427}" type="pres">
      <dgm:prSet presAssocID="{D86AF01C-9CBC-41F8-9354-48CD82BDFDC9}" presName="sibTrans" presStyleCnt="0"/>
      <dgm:spPr/>
    </dgm:pt>
    <dgm:pt modelId="{F2D54F12-8080-4E0C-BD80-92EA1630D084}" type="pres">
      <dgm:prSet presAssocID="{81BEB84D-9A77-49C6-9301-B3359FCAC75F}" presName="compNode" presStyleCnt="0"/>
      <dgm:spPr/>
    </dgm:pt>
    <dgm:pt modelId="{CBA0401E-7684-42C8-839E-D801768D883C}" type="pres">
      <dgm:prSet presAssocID="{81BEB84D-9A77-49C6-9301-B3359FCAC75F}" presName="bgRect" presStyleLbl="bgShp" presStyleIdx="1" presStyleCnt="3"/>
      <dgm:spPr/>
    </dgm:pt>
    <dgm:pt modelId="{EF3B2503-2995-401B-AD2A-8687192014FC}" type="pres">
      <dgm:prSet presAssocID="{81BEB84D-9A77-49C6-9301-B3359FCAC7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est tubes"/>
        </a:ext>
      </dgm:extLst>
    </dgm:pt>
    <dgm:pt modelId="{69262E9A-AC8B-4E45-B562-DDB0B7EF679B}" type="pres">
      <dgm:prSet presAssocID="{81BEB84D-9A77-49C6-9301-B3359FCAC75F}" presName="spaceRect" presStyleCnt="0"/>
      <dgm:spPr/>
    </dgm:pt>
    <dgm:pt modelId="{686301C7-6BD3-4366-8AD9-2496B2EDF77C}" type="pres">
      <dgm:prSet presAssocID="{81BEB84D-9A77-49C6-9301-B3359FCAC75F}" presName="parTx" presStyleLbl="revTx" presStyleIdx="1" presStyleCnt="3">
        <dgm:presLayoutVars>
          <dgm:chMax val="0"/>
          <dgm:chPref val="0"/>
        </dgm:presLayoutVars>
      </dgm:prSet>
      <dgm:spPr/>
      <dgm:t>
        <a:bodyPr/>
        <a:lstStyle/>
        <a:p>
          <a:endParaRPr lang="id-ID"/>
        </a:p>
      </dgm:t>
    </dgm:pt>
    <dgm:pt modelId="{6ED4671C-AA9A-4E39-8821-8479FB442A42}" type="pres">
      <dgm:prSet presAssocID="{5D260F18-25D2-4074-87F1-7E78DDA61C58}" presName="sibTrans" presStyleCnt="0"/>
      <dgm:spPr/>
    </dgm:pt>
    <dgm:pt modelId="{73B0EF57-FE6C-4349-B546-40C4671BE0AF}" type="pres">
      <dgm:prSet presAssocID="{BFF9359E-E9B1-4B73-BACC-2C7988765B16}" presName="compNode" presStyleCnt="0"/>
      <dgm:spPr/>
    </dgm:pt>
    <dgm:pt modelId="{5865A6BD-F99C-4927-AA71-14438D8BD5FD}" type="pres">
      <dgm:prSet presAssocID="{BFF9359E-E9B1-4B73-BACC-2C7988765B16}" presName="bgRect" presStyleLbl="bgShp" presStyleIdx="2" presStyleCnt="3"/>
      <dgm:spPr/>
    </dgm:pt>
    <dgm:pt modelId="{F7573F21-6CA6-4D82-A5B8-20E46E8BAE44}" type="pres">
      <dgm:prSet presAssocID="{BFF9359E-E9B1-4B73-BACC-2C7988765B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Flask"/>
        </a:ext>
      </dgm:extLst>
    </dgm:pt>
    <dgm:pt modelId="{CFA2DEF1-3E86-45A4-93DF-3F3524CE8FA1}" type="pres">
      <dgm:prSet presAssocID="{BFF9359E-E9B1-4B73-BACC-2C7988765B16}" presName="spaceRect" presStyleCnt="0"/>
      <dgm:spPr/>
    </dgm:pt>
    <dgm:pt modelId="{3A277CF8-63F3-4E73-9A0E-6D37315945D9}" type="pres">
      <dgm:prSet presAssocID="{BFF9359E-E9B1-4B73-BACC-2C7988765B16}" presName="parTx" presStyleLbl="revTx" presStyleIdx="2" presStyleCnt="3">
        <dgm:presLayoutVars>
          <dgm:chMax val="0"/>
          <dgm:chPref val="0"/>
        </dgm:presLayoutVars>
      </dgm:prSet>
      <dgm:spPr/>
      <dgm:t>
        <a:bodyPr/>
        <a:lstStyle/>
        <a:p>
          <a:endParaRPr lang="id-ID"/>
        </a:p>
      </dgm:t>
    </dgm:pt>
  </dgm:ptLst>
  <dgm:cxnLst>
    <dgm:cxn modelId="{420EF6C4-7321-43BE-A2FC-253606B1E06A}" srcId="{C7720856-93F0-4CC7-B7FD-2466914A11D4}" destId="{81BEB84D-9A77-49C6-9301-B3359FCAC75F}" srcOrd="1" destOrd="0" parTransId="{AE4D0D43-0332-4F79-8D35-BCD8C10758AE}" sibTransId="{5D260F18-25D2-4074-87F1-7E78DDA61C58}"/>
    <dgm:cxn modelId="{0FB2B426-F0E1-46AC-8877-C6BC9AFEAA79}" type="presOf" srcId="{81BEB84D-9A77-49C6-9301-B3359FCAC75F}" destId="{686301C7-6BD3-4366-8AD9-2496B2EDF77C}" srcOrd="0" destOrd="0" presId="urn:microsoft.com/office/officeart/2018/2/layout/IconVerticalSolidList"/>
    <dgm:cxn modelId="{E35E8428-56F2-46AB-9E50-4261F022E415}" type="presOf" srcId="{4AF52931-E4CA-4429-AACB-B8747CDB2409}" destId="{F8F5240A-0D85-485B-9D93-407D1FFAF913}" srcOrd="0" destOrd="0" presId="urn:microsoft.com/office/officeart/2018/2/layout/IconVerticalSolidList"/>
    <dgm:cxn modelId="{9AA0145A-3FA6-4E40-B6CD-6DB3507FF368}" type="presOf" srcId="{C7720856-93F0-4CC7-B7FD-2466914A11D4}" destId="{6F4DA4D9-01DC-439B-8F27-AAA47846B277}" srcOrd="0" destOrd="0" presId="urn:microsoft.com/office/officeart/2018/2/layout/IconVerticalSolidList"/>
    <dgm:cxn modelId="{157D760D-D278-416A-8A95-E1E5E1AC50DD}" type="presOf" srcId="{BFF9359E-E9B1-4B73-BACC-2C7988765B16}" destId="{3A277CF8-63F3-4E73-9A0E-6D37315945D9}"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F82329C8-C3B2-4E9B-9033-528488D72705}" srcId="{C7720856-93F0-4CC7-B7FD-2466914A11D4}" destId="{4AF52931-E4CA-4429-AACB-B8747CDB2409}" srcOrd="0" destOrd="0" parTransId="{67B2FC97-2FAE-4EFE-9DEE-E4216C657F35}" sibTransId="{D86AF01C-9CBC-41F8-9354-48CD82BDFDC9}"/>
    <dgm:cxn modelId="{AFECB7CA-4E50-4F60-A6FB-C3816E8CAB87}" type="presParOf" srcId="{6F4DA4D9-01DC-439B-8F27-AAA47846B277}" destId="{7BD98E3C-315B-4C9C-8D58-D6DB162B58F8}" srcOrd="0" destOrd="0" presId="urn:microsoft.com/office/officeart/2018/2/layout/IconVerticalSolidList"/>
    <dgm:cxn modelId="{A2217810-9D1C-4BC7-BE87-D83BE419F7B1}" type="presParOf" srcId="{7BD98E3C-315B-4C9C-8D58-D6DB162B58F8}" destId="{DD5F79B1-3C2C-4604-AC16-19B868C74020}" srcOrd="0" destOrd="0" presId="urn:microsoft.com/office/officeart/2018/2/layout/IconVerticalSolidList"/>
    <dgm:cxn modelId="{30B94466-A785-41BF-BAD4-03A089615086}" type="presParOf" srcId="{7BD98E3C-315B-4C9C-8D58-D6DB162B58F8}" destId="{B949D2F1-162D-4D02-A732-D01345E22AA4}" srcOrd="1" destOrd="0" presId="urn:microsoft.com/office/officeart/2018/2/layout/IconVerticalSolidList"/>
    <dgm:cxn modelId="{FFB8D8B5-5828-46DD-BA77-13638195E4D6}" type="presParOf" srcId="{7BD98E3C-315B-4C9C-8D58-D6DB162B58F8}" destId="{B131C359-49F1-4CB8-8E9B-1B1386A2778B}" srcOrd="2" destOrd="0" presId="urn:microsoft.com/office/officeart/2018/2/layout/IconVerticalSolidList"/>
    <dgm:cxn modelId="{11227E96-FF77-4F39-8B07-07E8611C740D}" type="presParOf" srcId="{7BD98E3C-315B-4C9C-8D58-D6DB162B58F8}" destId="{F8F5240A-0D85-485B-9D93-407D1FFAF913}" srcOrd="3" destOrd="0" presId="urn:microsoft.com/office/officeart/2018/2/layout/IconVerticalSolidList"/>
    <dgm:cxn modelId="{FFC4B6D5-9F56-4405-843A-09B40CA888A3}" type="presParOf" srcId="{6F4DA4D9-01DC-439B-8F27-AAA47846B277}" destId="{D8ABCEC2-390B-429B-9081-E082DA5D0427}" srcOrd="1" destOrd="0" presId="urn:microsoft.com/office/officeart/2018/2/layout/IconVerticalSolidList"/>
    <dgm:cxn modelId="{16ACC83C-7034-4747-BC5D-1E635B3C6CE7}" type="presParOf" srcId="{6F4DA4D9-01DC-439B-8F27-AAA47846B277}" destId="{F2D54F12-8080-4E0C-BD80-92EA1630D084}" srcOrd="2" destOrd="0" presId="urn:microsoft.com/office/officeart/2018/2/layout/IconVerticalSolidList"/>
    <dgm:cxn modelId="{8B276A48-7CBD-4E21-9430-CF0A09D6C0BD}" type="presParOf" srcId="{F2D54F12-8080-4E0C-BD80-92EA1630D084}" destId="{CBA0401E-7684-42C8-839E-D801768D883C}" srcOrd="0" destOrd="0" presId="urn:microsoft.com/office/officeart/2018/2/layout/IconVerticalSolidList"/>
    <dgm:cxn modelId="{F08383BF-FD60-4A49-AD77-65D910EFB252}" type="presParOf" srcId="{F2D54F12-8080-4E0C-BD80-92EA1630D084}" destId="{EF3B2503-2995-401B-AD2A-8687192014FC}" srcOrd="1" destOrd="0" presId="urn:microsoft.com/office/officeart/2018/2/layout/IconVerticalSolidList"/>
    <dgm:cxn modelId="{9D8D1D89-E527-4484-AD56-92A94FED0B6C}" type="presParOf" srcId="{F2D54F12-8080-4E0C-BD80-92EA1630D084}" destId="{69262E9A-AC8B-4E45-B562-DDB0B7EF679B}" srcOrd="2" destOrd="0" presId="urn:microsoft.com/office/officeart/2018/2/layout/IconVerticalSolidList"/>
    <dgm:cxn modelId="{6BE50CC8-CADE-45A7-BC96-23D75538F39A}" type="presParOf" srcId="{F2D54F12-8080-4E0C-BD80-92EA1630D084}" destId="{686301C7-6BD3-4366-8AD9-2496B2EDF77C}" srcOrd="3" destOrd="0" presId="urn:microsoft.com/office/officeart/2018/2/layout/IconVerticalSolidList"/>
    <dgm:cxn modelId="{159D78D4-1170-4693-834B-E3B0A1E5AA76}" type="presParOf" srcId="{6F4DA4D9-01DC-439B-8F27-AAA47846B277}" destId="{6ED4671C-AA9A-4E39-8821-8479FB442A42}" srcOrd="3" destOrd="0" presId="urn:microsoft.com/office/officeart/2018/2/layout/IconVerticalSolidList"/>
    <dgm:cxn modelId="{0E014224-8D52-4573-89D1-F50AF2BE6748}" type="presParOf" srcId="{6F4DA4D9-01DC-439B-8F27-AAA47846B277}" destId="{73B0EF57-FE6C-4349-B546-40C4671BE0AF}" srcOrd="4" destOrd="0" presId="urn:microsoft.com/office/officeart/2018/2/layout/IconVerticalSolidList"/>
    <dgm:cxn modelId="{ACBC9EF5-3D90-4A12-AA98-CAAF2742426F}" type="presParOf" srcId="{73B0EF57-FE6C-4349-B546-40C4671BE0AF}" destId="{5865A6BD-F99C-4927-AA71-14438D8BD5FD}" srcOrd="0" destOrd="0" presId="urn:microsoft.com/office/officeart/2018/2/layout/IconVerticalSolidList"/>
    <dgm:cxn modelId="{528DEE1A-B9B3-44B7-9915-05F053EAB214}" type="presParOf" srcId="{73B0EF57-FE6C-4349-B546-40C4671BE0AF}" destId="{F7573F21-6CA6-4D82-A5B8-20E46E8BAE44}" srcOrd="1" destOrd="0" presId="urn:microsoft.com/office/officeart/2018/2/layout/IconVerticalSolidList"/>
    <dgm:cxn modelId="{BBB56E6E-28C7-4B11-9E9C-87BF204F01B2}" type="presParOf" srcId="{73B0EF57-FE6C-4349-B546-40C4671BE0AF}" destId="{CFA2DEF1-3E86-45A4-93DF-3F3524CE8FA1}" srcOrd="2" destOrd="0" presId="urn:microsoft.com/office/officeart/2018/2/layout/IconVerticalSolidList"/>
    <dgm:cxn modelId="{109CAEC4-7E84-44CD-AC12-5A4173227651}" type="presParOf" srcId="{73B0EF57-FE6C-4349-B546-40C4671BE0AF}" destId="{3A277CF8-63F3-4E73-9A0E-6D37315945D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9D65E8-3FC1-4324-915E-99067CF3E2D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id-ID"/>
        </a:p>
      </dgm:t>
    </dgm:pt>
    <dgm:pt modelId="{6902249B-BF49-4B25-8AF7-D51DFB1B8308}">
      <dgm:prSet phldrT="[Text]"/>
      <dgm:spPr/>
      <dgm:t>
        <a:bodyPr/>
        <a:lstStyle/>
        <a:p>
          <a:r>
            <a:rPr lang="id-ID" dirty="0" smtClean="0"/>
            <a:t>Anggaran (Budget)</a:t>
          </a:r>
          <a:endParaRPr lang="id-ID" dirty="0"/>
        </a:p>
      </dgm:t>
    </dgm:pt>
    <dgm:pt modelId="{DA363980-DA55-4916-B861-D2E862D1C1DF}" type="parTrans" cxnId="{0E82B596-093A-4E03-B78D-CCE7CD56763C}">
      <dgm:prSet/>
      <dgm:spPr/>
      <dgm:t>
        <a:bodyPr/>
        <a:lstStyle/>
        <a:p>
          <a:endParaRPr lang="id-ID"/>
        </a:p>
      </dgm:t>
    </dgm:pt>
    <dgm:pt modelId="{7EE02A1F-9FB8-4426-A6F2-5DFCFECE03EC}" type="sibTrans" cxnId="{0E82B596-093A-4E03-B78D-CCE7CD56763C}">
      <dgm:prSet/>
      <dgm:spPr/>
      <dgm:t>
        <a:bodyPr/>
        <a:lstStyle/>
        <a:p>
          <a:endParaRPr lang="id-ID"/>
        </a:p>
      </dgm:t>
    </dgm:pt>
    <dgm:pt modelId="{024D093F-48D1-471A-B2AA-310B437B9DB0}">
      <dgm:prSet phldrT="[Text]"/>
      <dgm:spPr/>
      <dgm:t>
        <a:bodyPr/>
        <a:lstStyle/>
        <a:p>
          <a:r>
            <a:rPr lang="id-ID" b="0" i="0" dirty="0" smtClean="0"/>
            <a:t>Rencana yang disusun secara sistematis, yang mencakup semua kegiatan perusahaan, yang dinyatakan dalam satuan moneter dan berlaku untuk periode tertentu (periode) yang akan datang. </a:t>
          </a:r>
          <a:r>
            <a:rPr lang="id-ID" b="0" i="1" dirty="0" smtClean="0"/>
            <a:t>Munandar (2000: 1)</a:t>
          </a:r>
          <a:endParaRPr lang="id-ID" dirty="0"/>
        </a:p>
      </dgm:t>
    </dgm:pt>
    <dgm:pt modelId="{9ABA83C0-CF9C-4793-B9B2-296AC732B38F}" type="parTrans" cxnId="{C84CC1C6-CC2C-44C1-9D05-06E27F30985F}">
      <dgm:prSet/>
      <dgm:spPr/>
      <dgm:t>
        <a:bodyPr/>
        <a:lstStyle/>
        <a:p>
          <a:endParaRPr lang="id-ID"/>
        </a:p>
      </dgm:t>
    </dgm:pt>
    <dgm:pt modelId="{97AF88AE-E463-49A1-A77E-AE67A4C720A3}" type="sibTrans" cxnId="{C84CC1C6-CC2C-44C1-9D05-06E27F30985F}">
      <dgm:prSet/>
      <dgm:spPr/>
      <dgm:t>
        <a:bodyPr/>
        <a:lstStyle/>
        <a:p>
          <a:endParaRPr lang="id-ID"/>
        </a:p>
      </dgm:t>
    </dgm:pt>
    <dgm:pt modelId="{D67B93FF-A1A4-4B43-982E-3974ED74E0A0}">
      <dgm:prSet phldrT="[Text]"/>
      <dgm:spPr/>
      <dgm:t>
        <a:bodyPr/>
        <a:lstStyle/>
        <a:p>
          <a:r>
            <a:rPr lang="id-ID" dirty="0" smtClean="0"/>
            <a:t>Pembiayaan</a:t>
          </a:r>
          <a:endParaRPr lang="id-ID" dirty="0"/>
        </a:p>
      </dgm:t>
    </dgm:pt>
    <dgm:pt modelId="{43BD673F-0A8B-42E2-91DE-D7CD3E1D228C}" type="parTrans" cxnId="{947228C0-F90D-4E68-8C8F-D1020BA1897C}">
      <dgm:prSet/>
      <dgm:spPr/>
      <dgm:t>
        <a:bodyPr/>
        <a:lstStyle/>
        <a:p>
          <a:endParaRPr lang="id-ID"/>
        </a:p>
      </dgm:t>
    </dgm:pt>
    <dgm:pt modelId="{8B38FD65-B935-460F-A81B-6F31328A5D36}" type="sibTrans" cxnId="{947228C0-F90D-4E68-8C8F-D1020BA1897C}">
      <dgm:prSet/>
      <dgm:spPr/>
      <dgm:t>
        <a:bodyPr/>
        <a:lstStyle/>
        <a:p>
          <a:endParaRPr lang="id-ID"/>
        </a:p>
      </dgm:t>
    </dgm:pt>
    <dgm:pt modelId="{5036CF72-9BC5-4EE9-90AE-A401DC6AC6CB}">
      <dgm:prSet phldrT="[Text]"/>
      <dgm:spPr/>
      <dgm:t>
        <a:bodyPr/>
        <a:lstStyle/>
        <a:p>
          <a:r>
            <a:rPr lang="id-ID" b="0" i="0" dirty="0" smtClean="0"/>
            <a:t>Penyediaan uang atau tagihan yang dipersamakan dengan itu, berdasarkan persetujuan atau kesepakatan antara Bank dengan pihak lain yang mewajibkan pihak yang dibiayai untuk mengembalikan uang atau tagihan tersebut setelah jangka waktu tertentu dengan imbalan atau bagi hasil Menurut Kasmir (2008:96)</a:t>
          </a:r>
          <a:endParaRPr lang="id-ID" dirty="0"/>
        </a:p>
      </dgm:t>
    </dgm:pt>
    <dgm:pt modelId="{20BDBCD9-EACA-4FFA-BB74-DEE66351E931}" type="parTrans" cxnId="{480C260A-A1E5-4A8F-8481-BD89E5404FD1}">
      <dgm:prSet/>
      <dgm:spPr/>
    </dgm:pt>
    <dgm:pt modelId="{8E1958DE-6795-4AAB-A86F-E59AA54AF620}" type="sibTrans" cxnId="{480C260A-A1E5-4A8F-8481-BD89E5404FD1}">
      <dgm:prSet/>
      <dgm:spPr/>
    </dgm:pt>
    <dgm:pt modelId="{202CC59A-D0C9-4B36-ACED-FB02E9910A58}" type="pres">
      <dgm:prSet presAssocID="{AB9D65E8-3FC1-4324-915E-99067CF3E2DD}" presName="linear" presStyleCnt="0">
        <dgm:presLayoutVars>
          <dgm:animLvl val="lvl"/>
          <dgm:resizeHandles val="exact"/>
        </dgm:presLayoutVars>
      </dgm:prSet>
      <dgm:spPr/>
    </dgm:pt>
    <dgm:pt modelId="{B93E8FD3-AE07-46E1-811B-F6A5A081743D}" type="pres">
      <dgm:prSet presAssocID="{6902249B-BF49-4B25-8AF7-D51DFB1B8308}" presName="parentText" presStyleLbl="node1" presStyleIdx="0" presStyleCnt="2">
        <dgm:presLayoutVars>
          <dgm:chMax val="0"/>
          <dgm:bulletEnabled val="1"/>
        </dgm:presLayoutVars>
      </dgm:prSet>
      <dgm:spPr/>
      <dgm:t>
        <a:bodyPr/>
        <a:lstStyle/>
        <a:p>
          <a:endParaRPr lang="id-ID"/>
        </a:p>
      </dgm:t>
    </dgm:pt>
    <dgm:pt modelId="{F8FB3C5C-5C42-4A7B-9B01-10063C9FEC5A}" type="pres">
      <dgm:prSet presAssocID="{6902249B-BF49-4B25-8AF7-D51DFB1B8308}" presName="childText" presStyleLbl="revTx" presStyleIdx="0" presStyleCnt="2">
        <dgm:presLayoutVars>
          <dgm:bulletEnabled val="1"/>
        </dgm:presLayoutVars>
      </dgm:prSet>
      <dgm:spPr/>
      <dgm:t>
        <a:bodyPr/>
        <a:lstStyle/>
        <a:p>
          <a:endParaRPr lang="id-ID"/>
        </a:p>
      </dgm:t>
    </dgm:pt>
    <dgm:pt modelId="{821008D7-03D2-4088-92CC-8946733D31F6}" type="pres">
      <dgm:prSet presAssocID="{D67B93FF-A1A4-4B43-982E-3974ED74E0A0}" presName="parentText" presStyleLbl="node1" presStyleIdx="1" presStyleCnt="2">
        <dgm:presLayoutVars>
          <dgm:chMax val="0"/>
          <dgm:bulletEnabled val="1"/>
        </dgm:presLayoutVars>
      </dgm:prSet>
      <dgm:spPr/>
      <dgm:t>
        <a:bodyPr/>
        <a:lstStyle/>
        <a:p>
          <a:endParaRPr lang="id-ID"/>
        </a:p>
      </dgm:t>
    </dgm:pt>
    <dgm:pt modelId="{EFE5A4E0-12DC-4F63-926E-1479C66456CA}" type="pres">
      <dgm:prSet presAssocID="{D67B93FF-A1A4-4B43-982E-3974ED74E0A0}" presName="childText" presStyleLbl="revTx" presStyleIdx="1" presStyleCnt="2">
        <dgm:presLayoutVars>
          <dgm:bulletEnabled val="1"/>
        </dgm:presLayoutVars>
      </dgm:prSet>
      <dgm:spPr/>
      <dgm:t>
        <a:bodyPr/>
        <a:lstStyle/>
        <a:p>
          <a:endParaRPr lang="id-ID"/>
        </a:p>
      </dgm:t>
    </dgm:pt>
  </dgm:ptLst>
  <dgm:cxnLst>
    <dgm:cxn modelId="{BD0830CB-76EA-40BE-BBBB-6844954EABB5}" type="presOf" srcId="{AB9D65E8-3FC1-4324-915E-99067CF3E2DD}" destId="{202CC59A-D0C9-4B36-ACED-FB02E9910A58}" srcOrd="0" destOrd="0" presId="urn:microsoft.com/office/officeart/2005/8/layout/vList2"/>
    <dgm:cxn modelId="{7E22FFF5-CAD0-40B0-948D-03D87911EA2A}" type="presOf" srcId="{5036CF72-9BC5-4EE9-90AE-A401DC6AC6CB}" destId="{EFE5A4E0-12DC-4F63-926E-1479C66456CA}" srcOrd="0" destOrd="0" presId="urn:microsoft.com/office/officeart/2005/8/layout/vList2"/>
    <dgm:cxn modelId="{9FB5A254-B77A-408D-9D60-EF1FDB2233D9}" type="presOf" srcId="{6902249B-BF49-4B25-8AF7-D51DFB1B8308}" destId="{B93E8FD3-AE07-46E1-811B-F6A5A081743D}" srcOrd="0" destOrd="0" presId="urn:microsoft.com/office/officeart/2005/8/layout/vList2"/>
    <dgm:cxn modelId="{C84CC1C6-CC2C-44C1-9D05-06E27F30985F}" srcId="{6902249B-BF49-4B25-8AF7-D51DFB1B8308}" destId="{024D093F-48D1-471A-B2AA-310B437B9DB0}" srcOrd="0" destOrd="0" parTransId="{9ABA83C0-CF9C-4793-B9B2-296AC732B38F}" sibTransId="{97AF88AE-E463-49A1-A77E-AE67A4C720A3}"/>
    <dgm:cxn modelId="{0E82B596-093A-4E03-B78D-CCE7CD56763C}" srcId="{AB9D65E8-3FC1-4324-915E-99067CF3E2DD}" destId="{6902249B-BF49-4B25-8AF7-D51DFB1B8308}" srcOrd="0" destOrd="0" parTransId="{DA363980-DA55-4916-B861-D2E862D1C1DF}" sibTransId="{7EE02A1F-9FB8-4426-A6F2-5DFCFECE03EC}"/>
    <dgm:cxn modelId="{480C260A-A1E5-4A8F-8481-BD89E5404FD1}" srcId="{D67B93FF-A1A4-4B43-982E-3974ED74E0A0}" destId="{5036CF72-9BC5-4EE9-90AE-A401DC6AC6CB}" srcOrd="0" destOrd="0" parTransId="{20BDBCD9-EACA-4FFA-BB74-DEE66351E931}" sibTransId="{8E1958DE-6795-4AAB-A86F-E59AA54AF620}"/>
    <dgm:cxn modelId="{32346835-3B18-4B91-B979-7A37CB16235B}" type="presOf" srcId="{D67B93FF-A1A4-4B43-982E-3974ED74E0A0}" destId="{821008D7-03D2-4088-92CC-8946733D31F6}" srcOrd="0" destOrd="0" presId="urn:microsoft.com/office/officeart/2005/8/layout/vList2"/>
    <dgm:cxn modelId="{947228C0-F90D-4E68-8C8F-D1020BA1897C}" srcId="{AB9D65E8-3FC1-4324-915E-99067CF3E2DD}" destId="{D67B93FF-A1A4-4B43-982E-3974ED74E0A0}" srcOrd="1" destOrd="0" parTransId="{43BD673F-0A8B-42E2-91DE-D7CD3E1D228C}" sibTransId="{8B38FD65-B935-460F-A81B-6F31328A5D36}"/>
    <dgm:cxn modelId="{BBF35BC3-EB42-4D61-82C2-E5C5195357E6}" type="presOf" srcId="{024D093F-48D1-471A-B2AA-310B437B9DB0}" destId="{F8FB3C5C-5C42-4A7B-9B01-10063C9FEC5A}" srcOrd="0" destOrd="0" presId="urn:microsoft.com/office/officeart/2005/8/layout/vList2"/>
    <dgm:cxn modelId="{CB86F09D-50F7-4609-9CEB-B7659C841AED}" type="presParOf" srcId="{202CC59A-D0C9-4B36-ACED-FB02E9910A58}" destId="{B93E8FD3-AE07-46E1-811B-F6A5A081743D}" srcOrd="0" destOrd="0" presId="urn:microsoft.com/office/officeart/2005/8/layout/vList2"/>
    <dgm:cxn modelId="{1352B0C9-2D49-4016-8267-FC3208536F26}" type="presParOf" srcId="{202CC59A-D0C9-4B36-ACED-FB02E9910A58}" destId="{F8FB3C5C-5C42-4A7B-9B01-10063C9FEC5A}" srcOrd="1" destOrd="0" presId="urn:microsoft.com/office/officeart/2005/8/layout/vList2"/>
    <dgm:cxn modelId="{324FF35E-0A77-402B-B0F1-B3376BB62F03}" type="presParOf" srcId="{202CC59A-D0C9-4B36-ACED-FB02E9910A58}" destId="{821008D7-03D2-4088-92CC-8946733D31F6}" srcOrd="2" destOrd="0" presId="urn:microsoft.com/office/officeart/2005/8/layout/vList2"/>
    <dgm:cxn modelId="{4C955BED-78BD-47AF-AB2E-0F5615DACD87}" type="presParOf" srcId="{202CC59A-D0C9-4B36-ACED-FB02E9910A58}" destId="{EFE5A4E0-12DC-4F63-926E-1479C66456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FD761D-2D43-4EEE-9B22-763E1C83E31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id-ID"/>
        </a:p>
      </dgm:t>
    </dgm:pt>
    <dgm:pt modelId="{5613313A-C44B-4E7C-A606-141E55AE3445}">
      <dgm:prSet phldrT="[Text]"/>
      <dgm:spPr/>
      <dgm:t>
        <a:bodyPr/>
        <a:lstStyle/>
        <a:p>
          <a:r>
            <a:rPr lang="id-ID" b="0" i="0" smtClean="0"/>
            <a:t>Anggaran yang fleksibel merupakan bentuk anggaran yang dirancang untuk mencakup berbagai kegiatan dan dapat digunakan untuk membuat anggaran untuk beberapa tingkat biaya dalam kisaran yang dapat dibandingkan dengan biaya aktual yang dikeluarkan. </a:t>
          </a:r>
          <a:r>
            <a:rPr lang="id-ID" b="0" i="1" smtClean="0"/>
            <a:t>Samryn (2001: 226)</a:t>
          </a:r>
          <a:endParaRPr lang="id-ID"/>
        </a:p>
      </dgm:t>
    </dgm:pt>
    <dgm:pt modelId="{3E5EE0B5-F63E-4962-A6F2-9F05DF0DD08A}" type="parTrans" cxnId="{94436640-4820-4698-BCC3-2FF3E42EF9F3}">
      <dgm:prSet/>
      <dgm:spPr/>
      <dgm:t>
        <a:bodyPr/>
        <a:lstStyle/>
        <a:p>
          <a:endParaRPr lang="id-ID"/>
        </a:p>
      </dgm:t>
    </dgm:pt>
    <dgm:pt modelId="{F2A90D15-CF81-47A9-AAF1-E98A677F313B}" type="sibTrans" cxnId="{94436640-4820-4698-BCC3-2FF3E42EF9F3}">
      <dgm:prSet/>
      <dgm:spPr/>
      <dgm:t>
        <a:bodyPr/>
        <a:lstStyle/>
        <a:p>
          <a:endParaRPr lang="id-ID"/>
        </a:p>
      </dgm:t>
    </dgm:pt>
    <dgm:pt modelId="{229023FE-B944-48BE-9915-A1ACE616707B}">
      <dgm:prSet phldrT="[Text]"/>
      <dgm:spPr/>
      <dgm:t>
        <a:bodyPr/>
        <a:lstStyle/>
        <a:p>
          <a:r>
            <a:rPr lang="id-ID" dirty="0" smtClean="0"/>
            <a:t>“…Penyusunan anggaran tanpa biaya standar tak akan memungkinkan kita untuk mencapai sistem pengendalian anggaran yang sebenarnya. Dengan memakai biaya standar persiapan anggaran untuk setiap volume dan bauran produk akan menjadi lebih cepat dan dapat diandalkan” </a:t>
          </a:r>
          <a:r>
            <a:rPr lang="id-ID" b="0" i="0" dirty="0" smtClean="0"/>
            <a:t>(Hammer dan Usry, 1999, 205)</a:t>
          </a:r>
          <a:endParaRPr lang="id-ID" dirty="0"/>
        </a:p>
      </dgm:t>
    </dgm:pt>
    <dgm:pt modelId="{4E3AEE60-8537-44BC-8443-23EE8A92EA33}" type="parTrans" cxnId="{AE578648-41D4-4BA5-BFF4-F987DEBCAF24}">
      <dgm:prSet/>
      <dgm:spPr/>
      <dgm:t>
        <a:bodyPr/>
        <a:lstStyle/>
        <a:p>
          <a:endParaRPr lang="id-ID"/>
        </a:p>
      </dgm:t>
    </dgm:pt>
    <dgm:pt modelId="{272A7E5F-CCB2-4DF2-BB61-F26A94D443AF}" type="sibTrans" cxnId="{AE578648-41D4-4BA5-BFF4-F987DEBCAF24}">
      <dgm:prSet/>
      <dgm:spPr/>
      <dgm:t>
        <a:bodyPr/>
        <a:lstStyle/>
        <a:p>
          <a:endParaRPr lang="id-ID"/>
        </a:p>
      </dgm:t>
    </dgm:pt>
    <dgm:pt modelId="{1CE62216-4D27-4BD6-8273-484287B5A0E0}" type="pres">
      <dgm:prSet presAssocID="{9FFD761D-2D43-4EEE-9B22-763E1C83E31D}" presName="Name0" presStyleCnt="0">
        <dgm:presLayoutVars>
          <dgm:chMax val="7"/>
          <dgm:chPref val="7"/>
          <dgm:dir/>
        </dgm:presLayoutVars>
      </dgm:prSet>
      <dgm:spPr/>
    </dgm:pt>
    <dgm:pt modelId="{E1D2B7F4-AE15-4A66-A54D-0308E52A78F4}" type="pres">
      <dgm:prSet presAssocID="{9FFD761D-2D43-4EEE-9B22-763E1C83E31D}" presName="Name1" presStyleCnt="0"/>
      <dgm:spPr/>
    </dgm:pt>
    <dgm:pt modelId="{DBDB3AB0-FE77-45ED-B4D0-5D66E86AC7B2}" type="pres">
      <dgm:prSet presAssocID="{9FFD761D-2D43-4EEE-9B22-763E1C83E31D}" presName="cycle" presStyleCnt="0"/>
      <dgm:spPr/>
    </dgm:pt>
    <dgm:pt modelId="{858CECCD-3D11-459A-87D5-AF2BE0A62F15}" type="pres">
      <dgm:prSet presAssocID="{9FFD761D-2D43-4EEE-9B22-763E1C83E31D}" presName="srcNode" presStyleLbl="node1" presStyleIdx="0" presStyleCnt="2"/>
      <dgm:spPr/>
    </dgm:pt>
    <dgm:pt modelId="{8A13A8F1-D849-463F-9434-5BF7265BB94E}" type="pres">
      <dgm:prSet presAssocID="{9FFD761D-2D43-4EEE-9B22-763E1C83E31D}" presName="conn" presStyleLbl="parChTrans1D2" presStyleIdx="0" presStyleCnt="1"/>
      <dgm:spPr/>
    </dgm:pt>
    <dgm:pt modelId="{06302F90-46E6-4E6F-A994-082A4FB167DB}" type="pres">
      <dgm:prSet presAssocID="{9FFD761D-2D43-4EEE-9B22-763E1C83E31D}" presName="extraNode" presStyleLbl="node1" presStyleIdx="0" presStyleCnt="2"/>
      <dgm:spPr/>
    </dgm:pt>
    <dgm:pt modelId="{E84BD3C8-2395-49B4-A443-C9E3EC189C88}" type="pres">
      <dgm:prSet presAssocID="{9FFD761D-2D43-4EEE-9B22-763E1C83E31D}" presName="dstNode" presStyleLbl="node1" presStyleIdx="0" presStyleCnt="2"/>
      <dgm:spPr/>
    </dgm:pt>
    <dgm:pt modelId="{0A3D15C9-1F06-4394-AEA5-0A68D475727A}" type="pres">
      <dgm:prSet presAssocID="{5613313A-C44B-4E7C-A606-141E55AE3445}" presName="text_1" presStyleLbl="node1" presStyleIdx="0" presStyleCnt="2">
        <dgm:presLayoutVars>
          <dgm:bulletEnabled val="1"/>
        </dgm:presLayoutVars>
      </dgm:prSet>
      <dgm:spPr/>
      <dgm:t>
        <a:bodyPr/>
        <a:lstStyle/>
        <a:p>
          <a:endParaRPr lang="id-ID"/>
        </a:p>
      </dgm:t>
    </dgm:pt>
    <dgm:pt modelId="{3661DBDE-0AB1-40FF-9CD5-AB693DED6343}" type="pres">
      <dgm:prSet presAssocID="{5613313A-C44B-4E7C-A606-141E55AE3445}" presName="accent_1" presStyleCnt="0"/>
      <dgm:spPr/>
    </dgm:pt>
    <dgm:pt modelId="{04532D34-6D2C-424A-9CA4-23CC21FD4818}" type="pres">
      <dgm:prSet presAssocID="{5613313A-C44B-4E7C-A606-141E55AE3445}" presName="accentRepeatNode" presStyleLbl="solidFgAcc1" presStyleIdx="0" presStyleCnt="2"/>
      <dgm:spPr/>
    </dgm:pt>
    <dgm:pt modelId="{52D8B723-CDBB-4F49-BB15-8C1F2F67F20C}" type="pres">
      <dgm:prSet presAssocID="{229023FE-B944-48BE-9915-A1ACE616707B}" presName="text_2" presStyleLbl="node1" presStyleIdx="1" presStyleCnt="2">
        <dgm:presLayoutVars>
          <dgm:bulletEnabled val="1"/>
        </dgm:presLayoutVars>
      </dgm:prSet>
      <dgm:spPr/>
      <dgm:t>
        <a:bodyPr/>
        <a:lstStyle/>
        <a:p>
          <a:endParaRPr lang="id-ID"/>
        </a:p>
      </dgm:t>
    </dgm:pt>
    <dgm:pt modelId="{A40CC446-FAF9-4A14-9E8C-F26483D0C508}" type="pres">
      <dgm:prSet presAssocID="{229023FE-B944-48BE-9915-A1ACE616707B}" presName="accent_2" presStyleCnt="0"/>
      <dgm:spPr/>
    </dgm:pt>
    <dgm:pt modelId="{B3E12F3D-7A8F-45D7-AC95-063385BE55BB}" type="pres">
      <dgm:prSet presAssocID="{229023FE-B944-48BE-9915-A1ACE616707B}" presName="accentRepeatNode" presStyleLbl="solidFgAcc1" presStyleIdx="1" presStyleCnt="2"/>
      <dgm:spPr/>
    </dgm:pt>
  </dgm:ptLst>
  <dgm:cxnLst>
    <dgm:cxn modelId="{94436640-4820-4698-BCC3-2FF3E42EF9F3}" srcId="{9FFD761D-2D43-4EEE-9B22-763E1C83E31D}" destId="{5613313A-C44B-4E7C-A606-141E55AE3445}" srcOrd="0" destOrd="0" parTransId="{3E5EE0B5-F63E-4962-A6F2-9F05DF0DD08A}" sibTransId="{F2A90D15-CF81-47A9-AAF1-E98A677F313B}"/>
    <dgm:cxn modelId="{8E01B100-3995-453D-BC92-E3F5E5ABA8DF}" type="presOf" srcId="{5613313A-C44B-4E7C-A606-141E55AE3445}" destId="{0A3D15C9-1F06-4394-AEA5-0A68D475727A}" srcOrd="0" destOrd="0" presId="urn:microsoft.com/office/officeart/2008/layout/VerticalCurvedList"/>
    <dgm:cxn modelId="{F22BA115-D3F7-440C-B0D2-EE1ED8F82813}" type="presOf" srcId="{F2A90D15-CF81-47A9-AAF1-E98A677F313B}" destId="{8A13A8F1-D849-463F-9434-5BF7265BB94E}" srcOrd="0" destOrd="0" presId="urn:microsoft.com/office/officeart/2008/layout/VerticalCurvedList"/>
    <dgm:cxn modelId="{10D076EE-88C0-4034-AAD9-889AF87367AB}" type="presOf" srcId="{9FFD761D-2D43-4EEE-9B22-763E1C83E31D}" destId="{1CE62216-4D27-4BD6-8273-484287B5A0E0}" srcOrd="0" destOrd="0" presId="urn:microsoft.com/office/officeart/2008/layout/VerticalCurvedList"/>
    <dgm:cxn modelId="{AE578648-41D4-4BA5-BFF4-F987DEBCAF24}" srcId="{9FFD761D-2D43-4EEE-9B22-763E1C83E31D}" destId="{229023FE-B944-48BE-9915-A1ACE616707B}" srcOrd="1" destOrd="0" parTransId="{4E3AEE60-8537-44BC-8443-23EE8A92EA33}" sibTransId="{272A7E5F-CCB2-4DF2-BB61-F26A94D443AF}"/>
    <dgm:cxn modelId="{680BD163-D4BA-47EC-A840-876DFC9B020B}" type="presOf" srcId="{229023FE-B944-48BE-9915-A1ACE616707B}" destId="{52D8B723-CDBB-4F49-BB15-8C1F2F67F20C}" srcOrd="0" destOrd="0" presId="urn:microsoft.com/office/officeart/2008/layout/VerticalCurvedList"/>
    <dgm:cxn modelId="{2863B055-6DB0-4A66-B24E-8AD0E956074E}" type="presParOf" srcId="{1CE62216-4D27-4BD6-8273-484287B5A0E0}" destId="{E1D2B7F4-AE15-4A66-A54D-0308E52A78F4}" srcOrd="0" destOrd="0" presId="urn:microsoft.com/office/officeart/2008/layout/VerticalCurvedList"/>
    <dgm:cxn modelId="{5E3DDAFE-F049-4C6B-8495-844A96F3B192}" type="presParOf" srcId="{E1D2B7F4-AE15-4A66-A54D-0308E52A78F4}" destId="{DBDB3AB0-FE77-45ED-B4D0-5D66E86AC7B2}" srcOrd="0" destOrd="0" presId="urn:microsoft.com/office/officeart/2008/layout/VerticalCurvedList"/>
    <dgm:cxn modelId="{556BD861-AE43-403F-B6D2-A15E945ED267}" type="presParOf" srcId="{DBDB3AB0-FE77-45ED-B4D0-5D66E86AC7B2}" destId="{858CECCD-3D11-459A-87D5-AF2BE0A62F15}" srcOrd="0" destOrd="0" presId="urn:microsoft.com/office/officeart/2008/layout/VerticalCurvedList"/>
    <dgm:cxn modelId="{82E455CE-3B59-4726-97E7-D139FD01C2C9}" type="presParOf" srcId="{DBDB3AB0-FE77-45ED-B4D0-5D66E86AC7B2}" destId="{8A13A8F1-D849-463F-9434-5BF7265BB94E}" srcOrd="1" destOrd="0" presId="urn:microsoft.com/office/officeart/2008/layout/VerticalCurvedList"/>
    <dgm:cxn modelId="{F716D7DE-9038-4213-B96C-E7074B57C1E4}" type="presParOf" srcId="{DBDB3AB0-FE77-45ED-B4D0-5D66E86AC7B2}" destId="{06302F90-46E6-4E6F-A994-082A4FB167DB}" srcOrd="2" destOrd="0" presId="urn:microsoft.com/office/officeart/2008/layout/VerticalCurvedList"/>
    <dgm:cxn modelId="{61A0A11C-20A2-43DB-9A00-2FF45138662E}" type="presParOf" srcId="{DBDB3AB0-FE77-45ED-B4D0-5D66E86AC7B2}" destId="{E84BD3C8-2395-49B4-A443-C9E3EC189C88}" srcOrd="3" destOrd="0" presId="urn:microsoft.com/office/officeart/2008/layout/VerticalCurvedList"/>
    <dgm:cxn modelId="{8414749F-68D4-4E98-9C94-6D151E443EB5}" type="presParOf" srcId="{E1D2B7F4-AE15-4A66-A54D-0308E52A78F4}" destId="{0A3D15C9-1F06-4394-AEA5-0A68D475727A}" srcOrd="1" destOrd="0" presId="urn:microsoft.com/office/officeart/2008/layout/VerticalCurvedList"/>
    <dgm:cxn modelId="{C5E8E8AA-28E1-4572-9052-488E1E16A86C}" type="presParOf" srcId="{E1D2B7F4-AE15-4A66-A54D-0308E52A78F4}" destId="{3661DBDE-0AB1-40FF-9CD5-AB693DED6343}" srcOrd="2" destOrd="0" presId="urn:microsoft.com/office/officeart/2008/layout/VerticalCurvedList"/>
    <dgm:cxn modelId="{D8CB0DF0-8D2E-42D8-9BF4-0B1D16BE052B}" type="presParOf" srcId="{3661DBDE-0AB1-40FF-9CD5-AB693DED6343}" destId="{04532D34-6D2C-424A-9CA4-23CC21FD4818}" srcOrd="0" destOrd="0" presId="urn:microsoft.com/office/officeart/2008/layout/VerticalCurvedList"/>
    <dgm:cxn modelId="{D88549B7-A06B-4645-861F-37EB120D66C0}" type="presParOf" srcId="{E1D2B7F4-AE15-4A66-A54D-0308E52A78F4}" destId="{52D8B723-CDBB-4F49-BB15-8C1F2F67F20C}" srcOrd="3" destOrd="0" presId="urn:microsoft.com/office/officeart/2008/layout/VerticalCurvedList"/>
    <dgm:cxn modelId="{82AB87CA-D270-43FD-BCA8-A64C7A866787}" type="presParOf" srcId="{E1D2B7F4-AE15-4A66-A54D-0308E52A78F4}" destId="{A40CC446-FAF9-4A14-9E8C-F26483D0C508}" srcOrd="4" destOrd="0" presId="urn:microsoft.com/office/officeart/2008/layout/VerticalCurvedList"/>
    <dgm:cxn modelId="{A886E76F-0BB1-48BC-BF56-FDF36B1791F4}" type="presParOf" srcId="{A40CC446-FAF9-4A14-9E8C-F26483D0C508}" destId="{B3E12F3D-7A8F-45D7-AC95-063385BE55B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8D057A-6262-44D6-9964-698B1C1C46F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id-ID"/>
        </a:p>
      </dgm:t>
    </dgm:pt>
    <dgm:pt modelId="{6BDA3BD5-82D5-4221-AE98-D113CAEB2E89}">
      <dgm:prSet phldrT="[Text]"/>
      <dgm:spPr/>
      <dgm:t>
        <a:bodyPr/>
        <a:lstStyle/>
        <a:p>
          <a:r>
            <a:rPr lang="id-ID" b="0" i="0" smtClean="0"/>
            <a:t>Untuk Menyatakan Harapan / Tujuan Perusahaan Dengan Jelas Dan Formal, Sehingga Mencegah Kebingungan Dan Memberikan Arahan Terhadap Apa Yang Ingin Dicapai Manajemen.</a:t>
          </a:r>
          <a:endParaRPr lang="id-ID" dirty="0"/>
        </a:p>
      </dgm:t>
    </dgm:pt>
    <dgm:pt modelId="{5A262DE4-1027-4BE9-9794-93BA42A62C8B}" type="parTrans" cxnId="{46FCC52E-018E-4491-9921-61E58045031B}">
      <dgm:prSet/>
      <dgm:spPr/>
      <dgm:t>
        <a:bodyPr/>
        <a:lstStyle/>
        <a:p>
          <a:endParaRPr lang="id-ID"/>
        </a:p>
      </dgm:t>
    </dgm:pt>
    <dgm:pt modelId="{C0B9C33A-EC39-4D40-8ACF-B2A3B68864EC}" type="sibTrans" cxnId="{46FCC52E-018E-4491-9921-61E58045031B}">
      <dgm:prSet/>
      <dgm:spPr/>
      <dgm:t>
        <a:bodyPr/>
        <a:lstStyle/>
        <a:p>
          <a:endParaRPr lang="id-ID"/>
        </a:p>
      </dgm:t>
    </dgm:pt>
    <dgm:pt modelId="{DEAAEB16-C926-49C8-8598-31D3E8F988EA}">
      <dgm:prSet/>
      <dgm:spPr/>
      <dgm:t>
        <a:bodyPr/>
        <a:lstStyle/>
        <a:p>
          <a:r>
            <a:rPr lang="id-ID" b="0" i="0" smtClean="0"/>
            <a:t>Untuk Mengkomunikasikan Harapan Manajemen Kepada Pihak Terkait Sehingga Anggaran Dipahami, Didukung, Dan Diimplementasikan.</a:t>
          </a:r>
          <a:endParaRPr lang="id-ID" b="0" i="0"/>
        </a:p>
      </dgm:t>
    </dgm:pt>
    <dgm:pt modelId="{1F0C9182-A003-4549-8419-248F06862B43}" type="parTrans" cxnId="{2AC3B2B4-1CEA-41E4-BFD7-D60D545860A8}">
      <dgm:prSet/>
      <dgm:spPr/>
      <dgm:t>
        <a:bodyPr/>
        <a:lstStyle/>
        <a:p>
          <a:endParaRPr lang="id-ID"/>
        </a:p>
      </dgm:t>
    </dgm:pt>
    <dgm:pt modelId="{DF374E35-D9EA-47E4-8A37-46BF80F7AE1E}" type="sibTrans" cxnId="{2AC3B2B4-1CEA-41E4-BFD7-D60D545860A8}">
      <dgm:prSet/>
      <dgm:spPr/>
      <dgm:t>
        <a:bodyPr/>
        <a:lstStyle/>
        <a:p>
          <a:endParaRPr lang="id-ID"/>
        </a:p>
      </dgm:t>
    </dgm:pt>
    <dgm:pt modelId="{CE011F4D-65DE-4DB0-AA0F-463C5E5794B6}">
      <dgm:prSet/>
      <dgm:spPr/>
      <dgm:t>
        <a:bodyPr/>
        <a:lstStyle/>
        <a:p>
          <a:r>
            <a:rPr lang="id-ID" b="0" i="0" smtClean="0"/>
            <a:t>Untuk Memberikan Rencana Kegiatan Yang Terinci Dengan Tujuan Mengurangi Ketidakpastian Dan Memberikan Arah Yang Jelas Kepada Individu Dan Kelompok Dalam Upaya Untuk Mencapai Tujuan Perusahaan.</a:t>
          </a:r>
          <a:endParaRPr lang="id-ID" b="0" i="0"/>
        </a:p>
      </dgm:t>
    </dgm:pt>
    <dgm:pt modelId="{E8F32963-1AF6-4356-87DE-21B484C5E036}" type="parTrans" cxnId="{6062D141-6EEA-4BED-AF29-5B9E5073EEF6}">
      <dgm:prSet/>
      <dgm:spPr/>
      <dgm:t>
        <a:bodyPr/>
        <a:lstStyle/>
        <a:p>
          <a:endParaRPr lang="id-ID"/>
        </a:p>
      </dgm:t>
    </dgm:pt>
    <dgm:pt modelId="{F176829E-EF09-4C3F-8CA3-7AD776218E66}" type="sibTrans" cxnId="{6062D141-6EEA-4BED-AF29-5B9E5073EEF6}">
      <dgm:prSet/>
      <dgm:spPr/>
      <dgm:t>
        <a:bodyPr/>
        <a:lstStyle/>
        <a:p>
          <a:endParaRPr lang="id-ID"/>
        </a:p>
      </dgm:t>
    </dgm:pt>
    <dgm:pt modelId="{E04E03E1-05D8-4BEE-9F43-A9EEF0A3BEBF}">
      <dgm:prSet/>
      <dgm:spPr/>
      <dgm:t>
        <a:bodyPr/>
        <a:lstStyle/>
        <a:p>
          <a:r>
            <a:rPr lang="id-ID" b="0" i="0" smtClean="0"/>
            <a:t>Untuk Mengkoordinasikan Cara / Metode Yang Akan Diambil Untuk Memaksimalkan Sumber Daya.</a:t>
          </a:r>
          <a:endParaRPr lang="id-ID" b="0" i="0"/>
        </a:p>
      </dgm:t>
    </dgm:pt>
    <dgm:pt modelId="{FC724ABB-9613-4DAB-AF5E-C1466883C275}" type="parTrans" cxnId="{9E7098A5-4A26-4A85-8F90-4BA258173BD8}">
      <dgm:prSet/>
      <dgm:spPr/>
      <dgm:t>
        <a:bodyPr/>
        <a:lstStyle/>
        <a:p>
          <a:endParaRPr lang="id-ID"/>
        </a:p>
      </dgm:t>
    </dgm:pt>
    <dgm:pt modelId="{649F66AD-6FE8-4848-8111-015B40F25B9B}" type="sibTrans" cxnId="{9E7098A5-4A26-4A85-8F90-4BA258173BD8}">
      <dgm:prSet/>
      <dgm:spPr/>
      <dgm:t>
        <a:bodyPr/>
        <a:lstStyle/>
        <a:p>
          <a:endParaRPr lang="id-ID"/>
        </a:p>
      </dgm:t>
    </dgm:pt>
    <dgm:pt modelId="{317F6EAA-54D5-45DD-A662-EDEB5E14424F}">
      <dgm:prSet/>
      <dgm:spPr/>
      <dgm:t>
        <a:bodyPr/>
        <a:lstStyle/>
        <a:p>
          <a:r>
            <a:rPr lang="id-ID" b="0" i="0" smtClean="0"/>
            <a:t>Untuk Memberikan Pengukuran Dan Pengendalian Kinerja Individu Dan Kelompok, Dan Memberikan Informasi Yang Mendasari Kebutuhan Tindakan Korektif.</a:t>
          </a:r>
          <a:endParaRPr lang="id-ID" b="0" i="0"/>
        </a:p>
      </dgm:t>
    </dgm:pt>
    <dgm:pt modelId="{2912288C-94A7-41EE-B3BC-B4DC50A182C5}" type="parTrans" cxnId="{970DBA90-A931-4DA4-B278-50937BA4540D}">
      <dgm:prSet/>
      <dgm:spPr/>
      <dgm:t>
        <a:bodyPr/>
        <a:lstStyle/>
        <a:p>
          <a:endParaRPr lang="id-ID"/>
        </a:p>
      </dgm:t>
    </dgm:pt>
    <dgm:pt modelId="{CDCC7781-447C-411D-B36F-5F84F831FB9F}" type="sibTrans" cxnId="{970DBA90-A931-4DA4-B278-50937BA4540D}">
      <dgm:prSet/>
      <dgm:spPr/>
      <dgm:t>
        <a:bodyPr/>
        <a:lstStyle/>
        <a:p>
          <a:endParaRPr lang="id-ID"/>
        </a:p>
      </dgm:t>
    </dgm:pt>
    <dgm:pt modelId="{4AC1E794-63DD-4090-B794-35A2DF2CDFC8}" type="pres">
      <dgm:prSet presAssocID="{508D057A-6262-44D6-9964-698B1C1C46FA}" presName="Name0" presStyleCnt="0">
        <dgm:presLayoutVars>
          <dgm:chMax val="7"/>
          <dgm:chPref val="7"/>
          <dgm:dir/>
        </dgm:presLayoutVars>
      </dgm:prSet>
      <dgm:spPr/>
    </dgm:pt>
    <dgm:pt modelId="{BEA3DE41-29FD-43B2-968F-93CA225E9F9C}" type="pres">
      <dgm:prSet presAssocID="{508D057A-6262-44D6-9964-698B1C1C46FA}" presName="Name1" presStyleCnt="0"/>
      <dgm:spPr/>
    </dgm:pt>
    <dgm:pt modelId="{F259F861-939B-46A7-BD79-1A3F12F3E4FE}" type="pres">
      <dgm:prSet presAssocID="{508D057A-6262-44D6-9964-698B1C1C46FA}" presName="cycle" presStyleCnt="0"/>
      <dgm:spPr/>
    </dgm:pt>
    <dgm:pt modelId="{C2FCAFD0-B67B-4583-8EAE-A82E099DE68A}" type="pres">
      <dgm:prSet presAssocID="{508D057A-6262-44D6-9964-698B1C1C46FA}" presName="srcNode" presStyleLbl="node1" presStyleIdx="0" presStyleCnt="5"/>
      <dgm:spPr/>
    </dgm:pt>
    <dgm:pt modelId="{9FB0CBEB-DF68-4678-A51C-A15A920C4F8D}" type="pres">
      <dgm:prSet presAssocID="{508D057A-6262-44D6-9964-698B1C1C46FA}" presName="conn" presStyleLbl="parChTrans1D2" presStyleIdx="0" presStyleCnt="1"/>
      <dgm:spPr/>
    </dgm:pt>
    <dgm:pt modelId="{8E48CD00-F216-4B95-A6B2-C7CFC357D763}" type="pres">
      <dgm:prSet presAssocID="{508D057A-6262-44D6-9964-698B1C1C46FA}" presName="extraNode" presStyleLbl="node1" presStyleIdx="0" presStyleCnt="5"/>
      <dgm:spPr/>
    </dgm:pt>
    <dgm:pt modelId="{60702578-4B00-424E-8FDA-A509E801B575}" type="pres">
      <dgm:prSet presAssocID="{508D057A-6262-44D6-9964-698B1C1C46FA}" presName="dstNode" presStyleLbl="node1" presStyleIdx="0" presStyleCnt="5"/>
      <dgm:spPr/>
    </dgm:pt>
    <dgm:pt modelId="{9996FC45-BDCD-4642-ACB5-B8666DC769BD}" type="pres">
      <dgm:prSet presAssocID="{6BDA3BD5-82D5-4221-AE98-D113CAEB2E89}" presName="text_1" presStyleLbl="node1" presStyleIdx="0" presStyleCnt="5">
        <dgm:presLayoutVars>
          <dgm:bulletEnabled val="1"/>
        </dgm:presLayoutVars>
      </dgm:prSet>
      <dgm:spPr/>
      <dgm:t>
        <a:bodyPr/>
        <a:lstStyle/>
        <a:p>
          <a:endParaRPr lang="id-ID"/>
        </a:p>
      </dgm:t>
    </dgm:pt>
    <dgm:pt modelId="{B796647A-EE6F-431F-9ED2-38F40CFE6F89}" type="pres">
      <dgm:prSet presAssocID="{6BDA3BD5-82D5-4221-AE98-D113CAEB2E89}" presName="accent_1" presStyleCnt="0"/>
      <dgm:spPr/>
    </dgm:pt>
    <dgm:pt modelId="{FA6E3990-024F-4CD8-8469-C6A3E547745A}" type="pres">
      <dgm:prSet presAssocID="{6BDA3BD5-82D5-4221-AE98-D113CAEB2E89}" presName="accentRepeatNode" presStyleLbl="solidFgAcc1" presStyleIdx="0" presStyleCnt="5"/>
      <dgm:spPr/>
    </dgm:pt>
    <dgm:pt modelId="{A5B4A066-2533-4561-A152-3EBECF091A54}" type="pres">
      <dgm:prSet presAssocID="{DEAAEB16-C926-49C8-8598-31D3E8F988EA}" presName="text_2" presStyleLbl="node1" presStyleIdx="1" presStyleCnt="5">
        <dgm:presLayoutVars>
          <dgm:bulletEnabled val="1"/>
        </dgm:presLayoutVars>
      </dgm:prSet>
      <dgm:spPr/>
    </dgm:pt>
    <dgm:pt modelId="{5D92B0B8-3791-4D64-862F-E72692EFAB23}" type="pres">
      <dgm:prSet presAssocID="{DEAAEB16-C926-49C8-8598-31D3E8F988EA}" presName="accent_2" presStyleCnt="0"/>
      <dgm:spPr/>
    </dgm:pt>
    <dgm:pt modelId="{8BB11134-1A5F-42B1-AE20-F1A4B5677B32}" type="pres">
      <dgm:prSet presAssocID="{DEAAEB16-C926-49C8-8598-31D3E8F988EA}" presName="accentRepeatNode" presStyleLbl="solidFgAcc1" presStyleIdx="1" presStyleCnt="5"/>
      <dgm:spPr/>
    </dgm:pt>
    <dgm:pt modelId="{161696EF-6EA8-4D06-B1DD-13206B313B21}" type="pres">
      <dgm:prSet presAssocID="{CE011F4D-65DE-4DB0-AA0F-463C5E5794B6}" presName="text_3" presStyleLbl="node1" presStyleIdx="2" presStyleCnt="5">
        <dgm:presLayoutVars>
          <dgm:bulletEnabled val="1"/>
        </dgm:presLayoutVars>
      </dgm:prSet>
      <dgm:spPr/>
    </dgm:pt>
    <dgm:pt modelId="{283835AF-26A9-4E4D-9B01-40B3B744DC1A}" type="pres">
      <dgm:prSet presAssocID="{CE011F4D-65DE-4DB0-AA0F-463C5E5794B6}" presName="accent_3" presStyleCnt="0"/>
      <dgm:spPr/>
    </dgm:pt>
    <dgm:pt modelId="{8F282762-BDE2-4C8B-8C98-02B4AB0CEE71}" type="pres">
      <dgm:prSet presAssocID="{CE011F4D-65DE-4DB0-AA0F-463C5E5794B6}" presName="accentRepeatNode" presStyleLbl="solidFgAcc1" presStyleIdx="2" presStyleCnt="5"/>
      <dgm:spPr/>
    </dgm:pt>
    <dgm:pt modelId="{088AD76F-9198-43F5-9BFB-0D6D7C47E683}" type="pres">
      <dgm:prSet presAssocID="{E04E03E1-05D8-4BEE-9F43-A9EEF0A3BEBF}" presName="text_4" presStyleLbl="node1" presStyleIdx="3" presStyleCnt="5">
        <dgm:presLayoutVars>
          <dgm:bulletEnabled val="1"/>
        </dgm:presLayoutVars>
      </dgm:prSet>
      <dgm:spPr/>
    </dgm:pt>
    <dgm:pt modelId="{6D239E74-9823-4129-B94C-19D22B6DC594}" type="pres">
      <dgm:prSet presAssocID="{E04E03E1-05D8-4BEE-9F43-A9EEF0A3BEBF}" presName="accent_4" presStyleCnt="0"/>
      <dgm:spPr/>
    </dgm:pt>
    <dgm:pt modelId="{6D2EA925-7B9A-42FB-AE4E-BE7A5A812012}" type="pres">
      <dgm:prSet presAssocID="{E04E03E1-05D8-4BEE-9F43-A9EEF0A3BEBF}" presName="accentRepeatNode" presStyleLbl="solidFgAcc1" presStyleIdx="3" presStyleCnt="5"/>
      <dgm:spPr/>
    </dgm:pt>
    <dgm:pt modelId="{18D3F98C-4640-4DB8-9706-C9D090B0AA0E}" type="pres">
      <dgm:prSet presAssocID="{317F6EAA-54D5-45DD-A662-EDEB5E14424F}" presName="text_5" presStyleLbl="node1" presStyleIdx="4" presStyleCnt="5">
        <dgm:presLayoutVars>
          <dgm:bulletEnabled val="1"/>
        </dgm:presLayoutVars>
      </dgm:prSet>
      <dgm:spPr/>
    </dgm:pt>
    <dgm:pt modelId="{B3AA30CA-2390-4B25-BFB0-A085D8FFF3AC}" type="pres">
      <dgm:prSet presAssocID="{317F6EAA-54D5-45DD-A662-EDEB5E14424F}" presName="accent_5" presStyleCnt="0"/>
      <dgm:spPr/>
    </dgm:pt>
    <dgm:pt modelId="{D696BFF8-D7A1-47B3-A868-66E8DEB88DE4}" type="pres">
      <dgm:prSet presAssocID="{317F6EAA-54D5-45DD-A662-EDEB5E14424F}" presName="accentRepeatNode" presStyleLbl="solidFgAcc1" presStyleIdx="4" presStyleCnt="5"/>
      <dgm:spPr/>
    </dgm:pt>
  </dgm:ptLst>
  <dgm:cxnLst>
    <dgm:cxn modelId="{6062D141-6EEA-4BED-AF29-5B9E5073EEF6}" srcId="{508D057A-6262-44D6-9964-698B1C1C46FA}" destId="{CE011F4D-65DE-4DB0-AA0F-463C5E5794B6}" srcOrd="2" destOrd="0" parTransId="{E8F32963-1AF6-4356-87DE-21B484C5E036}" sibTransId="{F176829E-EF09-4C3F-8CA3-7AD776218E66}"/>
    <dgm:cxn modelId="{91E5F0FE-F9BF-4836-B865-6BE5EBA8EE81}" type="presOf" srcId="{E04E03E1-05D8-4BEE-9F43-A9EEF0A3BEBF}" destId="{088AD76F-9198-43F5-9BFB-0D6D7C47E683}" srcOrd="0" destOrd="0" presId="urn:microsoft.com/office/officeart/2008/layout/VerticalCurvedList"/>
    <dgm:cxn modelId="{2AC3B2B4-1CEA-41E4-BFD7-D60D545860A8}" srcId="{508D057A-6262-44D6-9964-698B1C1C46FA}" destId="{DEAAEB16-C926-49C8-8598-31D3E8F988EA}" srcOrd="1" destOrd="0" parTransId="{1F0C9182-A003-4549-8419-248F06862B43}" sibTransId="{DF374E35-D9EA-47E4-8A37-46BF80F7AE1E}"/>
    <dgm:cxn modelId="{46FCC52E-018E-4491-9921-61E58045031B}" srcId="{508D057A-6262-44D6-9964-698B1C1C46FA}" destId="{6BDA3BD5-82D5-4221-AE98-D113CAEB2E89}" srcOrd="0" destOrd="0" parTransId="{5A262DE4-1027-4BE9-9794-93BA42A62C8B}" sibTransId="{C0B9C33A-EC39-4D40-8ACF-B2A3B68864EC}"/>
    <dgm:cxn modelId="{08070F26-3C1C-4A84-B8B1-DD35FCCFCA66}" type="presOf" srcId="{6BDA3BD5-82D5-4221-AE98-D113CAEB2E89}" destId="{9996FC45-BDCD-4642-ACB5-B8666DC769BD}" srcOrd="0" destOrd="0" presId="urn:microsoft.com/office/officeart/2008/layout/VerticalCurvedList"/>
    <dgm:cxn modelId="{A581C286-3361-4997-9B5F-4D97703D5E46}" type="presOf" srcId="{DEAAEB16-C926-49C8-8598-31D3E8F988EA}" destId="{A5B4A066-2533-4561-A152-3EBECF091A54}" srcOrd="0" destOrd="0" presId="urn:microsoft.com/office/officeart/2008/layout/VerticalCurvedList"/>
    <dgm:cxn modelId="{0AA4C6E0-DE99-4C7B-9E52-AC4488C9D24D}" type="presOf" srcId="{508D057A-6262-44D6-9964-698B1C1C46FA}" destId="{4AC1E794-63DD-4090-B794-35A2DF2CDFC8}" srcOrd="0" destOrd="0" presId="urn:microsoft.com/office/officeart/2008/layout/VerticalCurvedList"/>
    <dgm:cxn modelId="{609717BA-4292-46CB-8E5A-E3764EA34E55}" type="presOf" srcId="{CE011F4D-65DE-4DB0-AA0F-463C5E5794B6}" destId="{161696EF-6EA8-4D06-B1DD-13206B313B21}" srcOrd="0" destOrd="0" presId="urn:microsoft.com/office/officeart/2008/layout/VerticalCurvedList"/>
    <dgm:cxn modelId="{91961A7E-DA31-4434-90DE-EE24807ACBC8}" type="presOf" srcId="{317F6EAA-54D5-45DD-A662-EDEB5E14424F}" destId="{18D3F98C-4640-4DB8-9706-C9D090B0AA0E}" srcOrd="0" destOrd="0" presId="urn:microsoft.com/office/officeart/2008/layout/VerticalCurvedList"/>
    <dgm:cxn modelId="{9E7098A5-4A26-4A85-8F90-4BA258173BD8}" srcId="{508D057A-6262-44D6-9964-698B1C1C46FA}" destId="{E04E03E1-05D8-4BEE-9F43-A9EEF0A3BEBF}" srcOrd="3" destOrd="0" parTransId="{FC724ABB-9613-4DAB-AF5E-C1466883C275}" sibTransId="{649F66AD-6FE8-4848-8111-015B40F25B9B}"/>
    <dgm:cxn modelId="{970DBA90-A931-4DA4-B278-50937BA4540D}" srcId="{508D057A-6262-44D6-9964-698B1C1C46FA}" destId="{317F6EAA-54D5-45DD-A662-EDEB5E14424F}" srcOrd="4" destOrd="0" parTransId="{2912288C-94A7-41EE-B3BC-B4DC50A182C5}" sibTransId="{CDCC7781-447C-411D-B36F-5F84F831FB9F}"/>
    <dgm:cxn modelId="{BB864F80-836C-4195-995F-F5D3EA1608AE}" type="presOf" srcId="{C0B9C33A-EC39-4D40-8ACF-B2A3B68864EC}" destId="{9FB0CBEB-DF68-4678-A51C-A15A920C4F8D}" srcOrd="0" destOrd="0" presId="urn:microsoft.com/office/officeart/2008/layout/VerticalCurvedList"/>
    <dgm:cxn modelId="{26EC7ADC-7BAE-480B-BD0A-80C40B2A43CB}" type="presParOf" srcId="{4AC1E794-63DD-4090-B794-35A2DF2CDFC8}" destId="{BEA3DE41-29FD-43B2-968F-93CA225E9F9C}" srcOrd="0" destOrd="0" presId="urn:microsoft.com/office/officeart/2008/layout/VerticalCurvedList"/>
    <dgm:cxn modelId="{1B2D7C6C-CA51-4EA2-A9C9-E742718A5B90}" type="presParOf" srcId="{BEA3DE41-29FD-43B2-968F-93CA225E9F9C}" destId="{F259F861-939B-46A7-BD79-1A3F12F3E4FE}" srcOrd="0" destOrd="0" presId="urn:microsoft.com/office/officeart/2008/layout/VerticalCurvedList"/>
    <dgm:cxn modelId="{DA5D1072-6E04-4D81-B70D-57944C296250}" type="presParOf" srcId="{F259F861-939B-46A7-BD79-1A3F12F3E4FE}" destId="{C2FCAFD0-B67B-4583-8EAE-A82E099DE68A}" srcOrd="0" destOrd="0" presId="urn:microsoft.com/office/officeart/2008/layout/VerticalCurvedList"/>
    <dgm:cxn modelId="{B5328D51-FBF8-4B0A-B071-DC8C9802F2E6}" type="presParOf" srcId="{F259F861-939B-46A7-BD79-1A3F12F3E4FE}" destId="{9FB0CBEB-DF68-4678-A51C-A15A920C4F8D}" srcOrd="1" destOrd="0" presId="urn:microsoft.com/office/officeart/2008/layout/VerticalCurvedList"/>
    <dgm:cxn modelId="{48639C2C-9A7A-4A4E-87B9-8ECDDC6ACEEE}" type="presParOf" srcId="{F259F861-939B-46A7-BD79-1A3F12F3E4FE}" destId="{8E48CD00-F216-4B95-A6B2-C7CFC357D763}" srcOrd="2" destOrd="0" presId="urn:microsoft.com/office/officeart/2008/layout/VerticalCurvedList"/>
    <dgm:cxn modelId="{6369E299-DD54-4285-8CCE-6ABCCCBB84CB}" type="presParOf" srcId="{F259F861-939B-46A7-BD79-1A3F12F3E4FE}" destId="{60702578-4B00-424E-8FDA-A509E801B575}" srcOrd="3" destOrd="0" presId="urn:microsoft.com/office/officeart/2008/layout/VerticalCurvedList"/>
    <dgm:cxn modelId="{DEFD6EFF-565E-4E1E-9F55-8730672FFED4}" type="presParOf" srcId="{BEA3DE41-29FD-43B2-968F-93CA225E9F9C}" destId="{9996FC45-BDCD-4642-ACB5-B8666DC769BD}" srcOrd="1" destOrd="0" presId="urn:microsoft.com/office/officeart/2008/layout/VerticalCurvedList"/>
    <dgm:cxn modelId="{C9DEBA4F-6F09-4866-BB90-4928D5FD484D}" type="presParOf" srcId="{BEA3DE41-29FD-43B2-968F-93CA225E9F9C}" destId="{B796647A-EE6F-431F-9ED2-38F40CFE6F89}" srcOrd="2" destOrd="0" presId="urn:microsoft.com/office/officeart/2008/layout/VerticalCurvedList"/>
    <dgm:cxn modelId="{E60725A5-4F50-470C-8DFE-8AB4D6E5C623}" type="presParOf" srcId="{B796647A-EE6F-431F-9ED2-38F40CFE6F89}" destId="{FA6E3990-024F-4CD8-8469-C6A3E547745A}" srcOrd="0" destOrd="0" presId="urn:microsoft.com/office/officeart/2008/layout/VerticalCurvedList"/>
    <dgm:cxn modelId="{66851B5D-537A-4791-B6CA-05B2207566C6}" type="presParOf" srcId="{BEA3DE41-29FD-43B2-968F-93CA225E9F9C}" destId="{A5B4A066-2533-4561-A152-3EBECF091A54}" srcOrd="3" destOrd="0" presId="urn:microsoft.com/office/officeart/2008/layout/VerticalCurvedList"/>
    <dgm:cxn modelId="{94521EEC-DC5A-4562-B171-6BE9EF1C6BA0}" type="presParOf" srcId="{BEA3DE41-29FD-43B2-968F-93CA225E9F9C}" destId="{5D92B0B8-3791-4D64-862F-E72692EFAB23}" srcOrd="4" destOrd="0" presId="urn:microsoft.com/office/officeart/2008/layout/VerticalCurvedList"/>
    <dgm:cxn modelId="{398858F8-C6CB-4A55-8A53-00026141AF92}" type="presParOf" srcId="{5D92B0B8-3791-4D64-862F-E72692EFAB23}" destId="{8BB11134-1A5F-42B1-AE20-F1A4B5677B32}" srcOrd="0" destOrd="0" presId="urn:microsoft.com/office/officeart/2008/layout/VerticalCurvedList"/>
    <dgm:cxn modelId="{2AD07241-C0C6-43F2-AB02-3C77C27CBF3B}" type="presParOf" srcId="{BEA3DE41-29FD-43B2-968F-93CA225E9F9C}" destId="{161696EF-6EA8-4D06-B1DD-13206B313B21}" srcOrd="5" destOrd="0" presId="urn:microsoft.com/office/officeart/2008/layout/VerticalCurvedList"/>
    <dgm:cxn modelId="{EFF6CC7A-49F6-467A-A933-40858E47DA40}" type="presParOf" srcId="{BEA3DE41-29FD-43B2-968F-93CA225E9F9C}" destId="{283835AF-26A9-4E4D-9B01-40B3B744DC1A}" srcOrd="6" destOrd="0" presId="urn:microsoft.com/office/officeart/2008/layout/VerticalCurvedList"/>
    <dgm:cxn modelId="{5AD397F6-E500-49AF-A9D4-0CB2C56A48E5}" type="presParOf" srcId="{283835AF-26A9-4E4D-9B01-40B3B744DC1A}" destId="{8F282762-BDE2-4C8B-8C98-02B4AB0CEE71}" srcOrd="0" destOrd="0" presId="urn:microsoft.com/office/officeart/2008/layout/VerticalCurvedList"/>
    <dgm:cxn modelId="{0E98B785-9227-476D-989B-FF760F7139DE}" type="presParOf" srcId="{BEA3DE41-29FD-43B2-968F-93CA225E9F9C}" destId="{088AD76F-9198-43F5-9BFB-0D6D7C47E683}" srcOrd="7" destOrd="0" presId="urn:microsoft.com/office/officeart/2008/layout/VerticalCurvedList"/>
    <dgm:cxn modelId="{F98FD6D9-DF76-42A0-82E9-E841826493FD}" type="presParOf" srcId="{BEA3DE41-29FD-43B2-968F-93CA225E9F9C}" destId="{6D239E74-9823-4129-B94C-19D22B6DC594}" srcOrd="8" destOrd="0" presId="urn:microsoft.com/office/officeart/2008/layout/VerticalCurvedList"/>
    <dgm:cxn modelId="{020400C6-BFAA-45C6-9699-D772A8569792}" type="presParOf" srcId="{6D239E74-9823-4129-B94C-19D22B6DC594}" destId="{6D2EA925-7B9A-42FB-AE4E-BE7A5A812012}" srcOrd="0" destOrd="0" presId="urn:microsoft.com/office/officeart/2008/layout/VerticalCurvedList"/>
    <dgm:cxn modelId="{B66DB95E-A1AE-483C-86F0-A245F0823BD2}" type="presParOf" srcId="{BEA3DE41-29FD-43B2-968F-93CA225E9F9C}" destId="{18D3F98C-4640-4DB8-9706-C9D090B0AA0E}" srcOrd="9" destOrd="0" presId="urn:microsoft.com/office/officeart/2008/layout/VerticalCurvedList"/>
    <dgm:cxn modelId="{43711CDD-E068-4C91-92DE-CD961B47CBAC}" type="presParOf" srcId="{BEA3DE41-29FD-43B2-968F-93CA225E9F9C}" destId="{B3AA30CA-2390-4B25-BFB0-A085D8FFF3AC}" srcOrd="10" destOrd="0" presId="urn:microsoft.com/office/officeart/2008/layout/VerticalCurvedList"/>
    <dgm:cxn modelId="{ADADE040-DF8C-448F-856E-828EBCF36DCC}" type="presParOf" srcId="{B3AA30CA-2390-4B25-BFB0-A085D8FFF3AC}" destId="{D696BFF8-D7A1-47B3-A868-66E8DEB88D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3D77A-77C4-4382-84A6-AF76C05EE2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0E905569-B6CD-44FD-A9A7-0C1AFF832668}">
      <dgm:prSet phldrT="[Text]"/>
      <dgm:spPr/>
      <dgm:t>
        <a:bodyPr/>
        <a:lstStyle/>
        <a:p>
          <a:r>
            <a:rPr lang="id-ID" dirty="0" smtClean="0"/>
            <a:t>Anggaran Produksi</a:t>
          </a:r>
          <a:endParaRPr lang="id-ID" dirty="0"/>
        </a:p>
      </dgm:t>
    </dgm:pt>
    <dgm:pt modelId="{DBC9F728-4C30-445C-ABAE-8D829E8F53AA}" type="parTrans" cxnId="{6748D3A5-EBB5-4507-AD8B-1A80BD9EFE01}">
      <dgm:prSet/>
      <dgm:spPr/>
      <dgm:t>
        <a:bodyPr/>
        <a:lstStyle/>
        <a:p>
          <a:endParaRPr lang="id-ID"/>
        </a:p>
      </dgm:t>
    </dgm:pt>
    <dgm:pt modelId="{9B141B8A-4C87-4BC8-9E4C-8DACD374F467}" type="sibTrans" cxnId="{6748D3A5-EBB5-4507-AD8B-1A80BD9EFE01}">
      <dgm:prSet/>
      <dgm:spPr/>
      <dgm:t>
        <a:bodyPr/>
        <a:lstStyle/>
        <a:p>
          <a:endParaRPr lang="id-ID"/>
        </a:p>
      </dgm:t>
    </dgm:pt>
    <dgm:pt modelId="{990D5E3E-67B6-4F99-9CA3-8328FCCCF307}">
      <dgm:prSet phldrT="[Text]"/>
      <dgm:spPr/>
      <dgm:t>
        <a:bodyPr/>
        <a:lstStyle/>
        <a:p>
          <a:r>
            <a:rPr lang="id-ID" dirty="0" smtClean="0"/>
            <a:t>Anggaran Biaya Bahan Baku</a:t>
          </a:r>
          <a:endParaRPr lang="id-ID" dirty="0"/>
        </a:p>
      </dgm:t>
    </dgm:pt>
    <dgm:pt modelId="{A7D9F215-2288-416E-B90A-CBFE03A4363E}" type="parTrans" cxnId="{0F445FA1-1CCC-49B5-A962-AE73792DC82F}">
      <dgm:prSet/>
      <dgm:spPr/>
      <dgm:t>
        <a:bodyPr/>
        <a:lstStyle/>
        <a:p>
          <a:endParaRPr lang="id-ID"/>
        </a:p>
      </dgm:t>
    </dgm:pt>
    <dgm:pt modelId="{84E77DEB-AB7E-4DF0-9311-4688CB24E2EE}" type="sibTrans" cxnId="{0F445FA1-1CCC-49B5-A962-AE73792DC82F}">
      <dgm:prSet/>
      <dgm:spPr/>
      <dgm:t>
        <a:bodyPr/>
        <a:lstStyle/>
        <a:p>
          <a:endParaRPr lang="id-ID"/>
        </a:p>
      </dgm:t>
    </dgm:pt>
    <dgm:pt modelId="{F479F6AA-60F5-4EE5-921E-B02D835F3DE3}">
      <dgm:prSet phldrT="[Text]"/>
      <dgm:spPr/>
      <dgm:t>
        <a:bodyPr/>
        <a:lstStyle/>
        <a:p>
          <a:r>
            <a:rPr lang="id-ID" dirty="0" smtClean="0"/>
            <a:t>Anggaran Tenaga Kerja Langsung</a:t>
          </a:r>
          <a:endParaRPr lang="id-ID" dirty="0"/>
        </a:p>
      </dgm:t>
    </dgm:pt>
    <dgm:pt modelId="{CA5695A2-713D-4EA1-9923-F1212F21F6F6}" type="parTrans" cxnId="{19C8907D-1B5F-4027-B165-6F2864E2940A}">
      <dgm:prSet/>
      <dgm:spPr/>
      <dgm:t>
        <a:bodyPr/>
        <a:lstStyle/>
        <a:p>
          <a:endParaRPr lang="id-ID"/>
        </a:p>
      </dgm:t>
    </dgm:pt>
    <dgm:pt modelId="{C2BF2CF3-E93D-400B-BD99-16C14B888B2D}" type="sibTrans" cxnId="{19C8907D-1B5F-4027-B165-6F2864E2940A}">
      <dgm:prSet/>
      <dgm:spPr/>
      <dgm:t>
        <a:bodyPr/>
        <a:lstStyle/>
        <a:p>
          <a:endParaRPr lang="id-ID"/>
        </a:p>
      </dgm:t>
    </dgm:pt>
    <dgm:pt modelId="{2BDDD634-D0CF-4F13-96B5-E09653FE3949}" type="pres">
      <dgm:prSet presAssocID="{0113D77A-77C4-4382-84A6-AF76C05EE218}" presName="linear" presStyleCnt="0">
        <dgm:presLayoutVars>
          <dgm:dir/>
          <dgm:animLvl val="lvl"/>
          <dgm:resizeHandles val="exact"/>
        </dgm:presLayoutVars>
      </dgm:prSet>
      <dgm:spPr/>
    </dgm:pt>
    <dgm:pt modelId="{442CF1D3-079A-4420-A39E-171CC9B8C802}" type="pres">
      <dgm:prSet presAssocID="{0E905569-B6CD-44FD-A9A7-0C1AFF832668}" presName="parentLin" presStyleCnt="0"/>
      <dgm:spPr/>
    </dgm:pt>
    <dgm:pt modelId="{0B1038AA-07D1-44E9-945A-7A437C327054}" type="pres">
      <dgm:prSet presAssocID="{0E905569-B6CD-44FD-A9A7-0C1AFF832668}" presName="parentLeftMargin" presStyleLbl="node1" presStyleIdx="0" presStyleCnt="3"/>
      <dgm:spPr/>
    </dgm:pt>
    <dgm:pt modelId="{081A898C-9B95-4AB3-9E7B-7639DEA8B003}" type="pres">
      <dgm:prSet presAssocID="{0E905569-B6CD-44FD-A9A7-0C1AFF832668}" presName="parentText" presStyleLbl="node1" presStyleIdx="0" presStyleCnt="3">
        <dgm:presLayoutVars>
          <dgm:chMax val="0"/>
          <dgm:bulletEnabled val="1"/>
        </dgm:presLayoutVars>
      </dgm:prSet>
      <dgm:spPr/>
      <dgm:t>
        <a:bodyPr/>
        <a:lstStyle/>
        <a:p>
          <a:endParaRPr lang="id-ID"/>
        </a:p>
      </dgm:t>
    </dgm:pt>
    <dgm:pt modelId="{7EBFFB87-0034-4390-A401-AD6BC8959E4A}" type="pres">
      <dgm:prSet presAssocID="{0E905569-B6CD-44FD-A9A7-0C1AFF832668}" presName="negativeSpace" presStyleCnt="0"/>
      <dgm:spPr/>
    </dgm:pt>
    <dgm:pt modelId="{B232023D-30AF-4A73-A9AD-1200C805E486}" type="pres">
      <dgm:prSet presAssocID="{0E905569-B6CD-44FD-A9A7-0C1AFF832668}" presName="childText" presStyleLbl="conFgAcc1" presStyleIdx="0" presStyleCnt="3">
        <dgm:presLayoutVars>
          <dgm:bulletEnabled val="1"/>
        </dgm:presLayoutVars>
      </dgm:prSet>
      <dgm:spPr/>
    </dgm:pt>
    <dgm:pt modelId="{12F3428E-4C63-4287-8916-E00FDB1B1568}" type="pres">
      <dgm:prSet presAssocID="{9B141B8A-4C87-4BC8-9E4C-8DACD374F467}" presName="spaceBetweenRectangles" presStyleCnt="0"/>
      <dgm:spPr/>
    </dgm:pt>
    <dgm:pt modelId="{C12A35AF-DF80-4819-AD80-9B69314AA54D}" type="pres">
      <dgm:prSet presAssocID="{990D5E3E-67B6-4F99-9CA3-8328FCCCF307}" presName="parentLin" presStyleCnt="0"/>
      <dgm:spPr/>
    </dgm:pt>
    <dgm:pt modelId="{D8B999B7-1F7B-49B6-BB12-B903BE6DBA63}" type="pres">
      <dgm:prSet presAssocID="{990D5E3E-67B6-4F99-9CA3-8328FCCCF307}" presName="parentLeftMargin" presStyleLbl="node1" presStyleIdx="0" presStyleCnt="3"/>
      <dgm:spPr/>
    </dgm:pt>
    <dgm:pt modelId="{C3CE8D3E-8281-4DC2-B811-6C84AA0EF1CE}" type="pres">
      <dgm:prSet presAssocID="{990D5E3E-67B6-4F99-9CA3-8328FCCCF307}" presName="parentText" presStyleLbl="node1" presStyleIdx="1" presStyleCnt="3">
        <dgm:presLayoutVars>
          <dgm:chMax val="0"/>
          <dgm:bulletEnabled val="1"/>
        </dgm:presLayoutVars>
      </dgm:prSet>
      <dgm:spPr/>
    </dgm:pt>
    <dgm:pt modelId="{73B2908E-283A-4618-BF50-D66F3272F371}" type="pres">
      <dgm:prSet presAssocID="{990D5E3E-67B6-4F99-9CA3-8328FCCCF307}" presName="negativeSpace" presStyleCnt="0"/>
      <dgm:spPr/>
    </dgm:pt>
    <dgm:pt modelId="{8B5ABF50-6803-4455-AB4A-CECCE24CE1D4}" type="pres">
      <dgm:prSet presAssocID="{990D5E3E-67B6-4F99-9CA3-8328FCCCF307}" presName="childText" presStyleLbl="conFgAcc1" presStyleIdx="1" presStyleCnt="3">
        <dgm:presLayoutVars>
          <dgm:bulletEnabled val="1"/>
        </dgm:presLayoutVars>
      </dgm:prSet>
      <dgm:spPr/>
    </dgm:pt>
    <dgm:pt modelId="{DD0ABDBF-35E6-402C-8381-A20D90736D27}" type="pres">
      <dgm:prSet presAssocID="{84E77DEB-AB7E-4DF0-9311-4688CB24E2EE}" presName="spaceBetweenRectangles" presStyleCnt="0"/>
      <dgm:spPr/>
    </dgm:pt>
    <dgm:pt modelId="{DF61484D-AB23-4B45-9642-EEC45561D645}" type="pres">
      <dgm:prSet presAssocID="{F479F6AA-60F5-4EE5-921E-B02D835F3DE3}" presName="parentLin" presStyleCnt="0"/>
      <dgm:spPr/>
    </dgm:pt>
    <dgm:pt modelId="{A044CC87-1C5F-4BC1-949A-1EC2040E9E34}" type="pres">
      <dgm:prSet presAssocID="{F479F6AA-60F5-4EE5-921E-B02D835F3DE3}" presName="parentLeftMargin" presStyleLbl="node1" presStyleIdx="1" presStyleCnt="3"/>
      <dgm:spPr/>
    </dgm:pt>
    <dgm:pt modelId="{D2ECFEB0-586C-4657-B83A-3EAA0308A63A}" type="pres">
      <dgm:prSet presAssocID="{F479F6AA-60F5-4EE5-921E-B02D835F3DE3}" presName="parentText" presStyleLbl="node1" presStyleIdx="2" presStyleCnt="3">
        <dgm:presLayoutVars>
          <dgm:chMax val="0"/>
          <dgm:bulletEnabled val="1"/>
        </dgm:presLayoutVars>
      </dgm:prSet>
      <dgm:spPr/>
      <dgm:t>
        <a:bodyPr/>
        <a:lstStyle/>
        <a:p>
          <a:endParaRPr lang="id-ID"/>
        </a:p>
      </dgm:t>
    </dgm:pt>
    <dgm:pt modelId="{3BBD7221-64F6-4D4F-A327-42DDF00A09FD}" type="pres">
      <dgm:prSet presAssocID="{F479F6AA-60F5-4EE5-921E-B02D835F3DE3}" presName="negativeSpace" presStyleCnt="0"/>
      <dgm:spPr/>
    </dgm:pt>
    <dgm:pt modelId="{AA9FDC93-3C2D-4411-A943-8BD13679AF10}" type="pres">
      <dgm:prSet presAssocID="{F479F6AA-60F5-4EE5-921E-B02D835F3DE3}" presName="childText" presStyleLbl="conFgAcc1" presStyleIdx="2" presStyleCnt="3">
        <dgm:presLayoutVars>
          <dgm:bulletEnabled val="1"/>
        </dgm:presLayoutVars>
      </dgm:prSet>
      <dgm:spPr/>
    </dgm:pt>
  </dgm:ptLst>
  <dgm:cxnLst>
    <dgm:cxn modelId="{5FCB488C-C2CB-4AEA-A19C-E254474A7F4F}" type="presOf" srcId="{0E905569-B6CD-44FD-A9A7-0C1AFF832668}" destId="{081A898C-9B95-4AB3-9E7B-7639DEA8B003}" srcOrd="1" destOrd="0" presId="urn:microsoft.com/office/officeart/2005/8/layout/list1"/>
    <dgm:cxn modelId="{B49809D2-F66D-421A-BAD1-9F243C2BD36A}" type="presOf" srcId="{0113D77A-77C4-4382-84A6-AF76C05EE218}" destId="{2BDDD634-D0CF-4F13-96B5-E09653FE3949}" srcOrd="0" destOrd="0" presId="urn:microsoft.com/office/officeart/2005/8/layout/list1"/>
    <dgm:cxn modelId="{19C8907D-1B5F-4027-B165-6F2864E2940A}" srcId="{0113D77A-77C4-4382-84A6-AF76C05EE218}" destId="{F479F6AA-60F5-4EE5-921E-B02D835F3DE3}" srcOrd="2" destOrd="0" parTransId="{CA5695A2-713D-4EA1-9923-F1212F21F6F6}" sibTransId="{C2BF2CF3-E93D-400B-BD99-16C14B888B2D}"/>
    <dgm:cxn modelId="{DA6D19D8-AC45-4479-8125-6B55D3327B1D}" type="presOf" srcId="{990D5E3E-67B6-4F99-9CA3-8328FCCCF307}" destId="{D8B999B7-1F7B-49B6-BB12-B903BE6DBA63}" srcOrd="0" destOrd="0" presId="urn:microsoft.com/office/officeart/2005/8/layout/list1"/>
    <dgm:cxn modelId="{6748D3A5-EBB5-4507-AD8B-1A80BD9EFE01}" srcId="{0113D77A-77C4-4382-84A6-AF76C05EE218}" destId="{0E905569-B6CD-44FD-A9A7-0C1AFF832668}" srcOrd="0" destOrd="0" parTransId="{DBC9F728-4C30-445C-ABAE-8D829E8F53AA}" sibTransId="{9B141B8A-4C87-4BC8-9E4C-8DACD374F467}"/>
    <dgm:cxn modelId="{08BD1E2B-D83C-47A4-AABA-6F2D4F41D4D7}" type="presOf" srcId="{F479F6AA-60F5-4EE5-921E-B02D835F3DE3}" destId="{A044CC87-1C5F-4BC1-949A-1EC2040E9E34}" srcOrd="0" destOrd="0" presId="urn:microsoft.com/office/officeart/2005/8/layout/list1"/>
    <dgm:cxn modelId="{6E147098-5DDA-4484-B887-46732F060D4E}" type="presOf" srcId="{990D5E3E-67B6-4F99-9CA3-8328FCCCF307}" destId="{C3CE8D3E-8281-4DC2-B811-6C84AA0EF1CE}" srcOrd="1" destOrd="0" presId="urn:microsoft.com/office/officeart/2005/8/layout/list1"/>
    <dgm:cxn modelId="{632FD5CA-CAF5-40E2-A0EB-3D4351BB3959}" type="presOf" srcId="{F479F6AA-60F5-4EE5-921E-B02D835F3DE3}" destId="{D2ECFEB0-586C-4657-B83A-3EAA0308A63A}" srcOrd="1" destOrd="0" presId="urn:microsoft.com/office/officeart/2005/8/layout/list1"/>
    <dgm:cxn modelId="{0F445FA1-1CCC-49B5-A962-AE73792DC82F}" srcId="{0113D77A-77C4-4382-84A6-AF76C05EE218}" destId="{990D5E3E-67B6-4F99-9CA3-8328FCCCF307}" srcOrd="1" destOrd="0" parTransId="{A7D9F215-2288-416E-B90A-CBFE03A4363E}" sibTransId="{84E77DEB-AB7E-4DF0-9311-4688CB24E2EE}"/>
    <dgm:cxn modelId="{B1E6F5A5-D956-4F07-A9FD-E75AFA660625}" type="presOf" srcId="{0E905569-B6CD-44FD-A9A7-0C1AFF832668}" destId="{0B1038AA-07D1-44E9-945A-7A437C327054}" srcOrd="0" destOrd="0" presId="urn:microsoft.com/office/officeart/2005/8/layout/list1"/>
    <dgm:cxn modelId="{401B02A7-EDAF-49CA-9879-0BEEA4350A6C}" type="presParOf" srcId="{2BDDD634-D0CF-4F13-96B5-E09653FE3949}" destId="{442CF1D3-079A-4420-A39E-171CC9B8C802}" srcOrd="0" destOrd="0" presId="urn:microsoft.com/office/officeart/2005/8/layout/list1"/>
    <dgm:cxn modelId="{4D3F7876-8348-4D36-926E-616D8ACF4F0D}" type="presParOf" srcId="{442CF1D3-079A-4420-A39E-171CC9B8C802}" destId="{0B1038AA-07D1-44E9-945A-7A437C327054}" srcOrd="0" destOrd="0" presId="urn:microsoft.com/office/officeart/2005/8/layout/list1"/>
    <dgm:cxn modelId="{C75853C3-3CF9-4C69-A115-B17D65DE0FDF}" type="presParOf" srcId="{442CF1D3-079A-4420-A39E-171CC9B8C802}" destId="{081A898C-9B95-4AB3-9E7B-7639DEA8B003}" srcOrd="1" destOrd="0" presId="urn:microsoft.com/office/officeart/2005/8/layout/list1"/>
    <dgm:cxn modelId="{D4767172-6D24-4E4D-8B35-FB9D14EDD582}" type="presParOf" srcId="{2BDDD634-D0CF-4F13-96B5-E09653FE3949}" destId="{7EBFFB87-0034-4390-A401-AD6BC8959E4A}" srcOrd="1" destOrd="0" presId="urn:microsoft.com/office/officeart/2005/8/layout/list1"/>
    <dgm:cxn modelId="{9EBC3AE0-5841-4C9B-926F-DA0193911276}" type="presParOf" srcId="{2BDDD634-D0CF-4F13-96B5-E09653FE3949}" destId="{B232023D-30AF-4A73-A9AD-1200C805E486}" srcOrd="2" destOrd="0" presId="urn:microsoft.com/office/officeart/2005/8/layout/list1"/>
    <dgm:cxn modelId="{A2945433-0A74-41BE-8FAA-8CAFDE870862}" type="presParOf" srcId="{2BDDD634-D0CF-4F13-96B5-E09653FE3949}" destId="{12F3428E-4C63-4287-8916-E00FDB1B1568}" srcOrd="3" destOrd="0" presId="urn:microsoft.com/office/officeart/2005/8/layout/list1"/>
    <dgm:cxn modelId="{46FF7919-D41D-4E13-A740-C06F0974CB8B}" type="presParOf" srcId="{2BDDD634-D0CF-4F13-96B5-E09653FE3949}" destId="{C12A35AF-DF80-4819-AD80-9B69314AA54D}" srcOrd="4" destOrd="0" presId="urn:microsoft.com/office/officeart/2005/8/layout/list1"/>
    <dgm:cxn modelId="{9820BBB9-10D2-423B-A627-F80B8887E737}" type="presParOf" srcId="{C12A35AF-DF80-4819-AD80-9B69314AA54D}" destId="{D8B999B7-1F7B-49B6-BB12-B903BE6DBA63}" srcOrd="0" destOrd="0" presId="urn:microsoft.com/office/officeart/2005/8/layout/list1"/>
    <dgm:cxn modelId="{74A7FE4D-6D23-4345-B30B-1FAACB65A860}" type="presParOf" srcId="{C12A35AF-DF80-4819-AD80-9B69314AA54D}" destId="{C3CE8D3E-8281-4DC2-B811-6C84AA0EF1CE}" srcOrd="1" destOrd="0" presId="urn:microsoft.com/office/officeart/2005/8/layout/list1"/>
    <dgm:cxn modelId="{9B544A26-2ED2-40C7-99BE-DEBAF6067446}" type="presParOf" srcId="{2BDDD634-D0CF-4F13-96B5-E09653FE3949}" destId="{73B2908E-283A-4618-BF50-D66F3272F371}" srcOrd="5" destOrd="0" presId="urn:microsoft.com/office/officeart/2005/8/layout/list1"/>
    <dgm:cxn modelId="{BFB4E8D5-F0D5-4CB1-AF37-C9E27E44A814}" type="presParOf" srcId="{2BDDD634-D0CF-4F13-96B5-E09653FE3949}" destId="{8B5ABF50-6803-4455-AB4A-CECCE24CE1D4}" srcOrd="6" destOrd="0" presId="urn:microsoft.com/office/officeart/2005/8/layout/list1"/>
    <dgm:cxn modelId="{C47181D6-401E-4AAC-8580-D46E5642FE09}" type="presParOf" srcId="{2BDDD634-D0CF-4F13-96B5-E09653FE3949}" destId="{DD0ABDBF-35E6-402C-8381-A20D90736D27}" srcOrd="7" destOrd="0" presId="urn:microsoft.com/office/officeart/2005/8/layout/list1"/>
    <dgm:cxn modelId="{A7F143D8-C697-4C75-B1D7-490179C33EE9}" type="presParOf" srcId="{2BDDD634-D0CF-4F13-96B5-E09653FE3949}" destId="{DF61484D-AB23-4B45-9642-EEC45561D645}" srcOrd="8" destOrd="0" presId="urn:microsoft.com/office/officeart/2005/8/layout/list1"/>
    <dgm:cxn modelId="{8C4331BE-F352-43F1-A70E-8432AB3D29CC}" type="presParOf" srcId="{DF61484D-AB23-4B45-9642-EEC45561D645}" destId="{A044CC87-1C5F-4BC1-949A-1EC2040E9E34}" srcOrd="0" destOrd="0" presId="urn:microsoft.com/office/officeart/2005/8/layout/list1"/>
    <dgm:cxn modelId="{6118FF67-7F87-4C20-9A71-66276B411BF0}" type="presParOf" srcId="{DF61484D-AB23-4B45-9642-EEC45561D645}" destId="{D2ECFEB0-586C-4657-B83A-3EAA0308A63A}" srcOrd="1" destOrd="0" presId="urn:microsoft.com/office/officeart/2005/8/layout/list1"/>
    <dgm:cxn modelId="{A511393A-8022-4F4E-B0ED-F0D6E149D568}" type="presParOf" srcId="{2BDDD634-D0CF-4F13-96B5-E09653FE3949}" destId="{3BBD7221-64F6-4D4F-A327-42DDF00A09FD}" srcOrd="9" destOrd="0" presId="urn:microsoft.com/office/officeart/2005/8/layout/list1"/>
    <dgm:cxn modelId="{5763E00B-A6F3-473A-A03F-3EEB5A14C694}" type="presParOf" srcId="{2BDDD634-D0CF-4F13-96B5-E09653FE3949}" destId="{AA9FDC93-3C2D-4411-A943-8BD13679AF1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79B1-3C2C-4604-AC16-19B868C74020}">
      <dsp:nvSpPr>
        <dsp:cNvPr id="0" name=""/>
        <dsp:cNvSpPr/>
      </dsp:nvSpPr>
      <dsp:spPr>
        <a:xfrm>
          <a:off x="0" y="473"/>
          <a:ext cx="3352128" cy="1108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9D2F1-162D-4D02-A732-D01345E22AA4}">
      <dsp:nvSpPr>
        <dsp:cNvPr id="0" name=""/>
        <dsp:cNvSpPr/>
      </dsp:nvSpPr>
      <dsp:spPr>
        <a:xfrm>
          <a:off x="335374" y="249925"/>
          <a:ext cx="609771" cy="609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F5240A-0D85-485B-9D93-407D1FFAF913}">
      <dsp:nvSpPr>
        <dsp:cNvPr id="0" name=""/>
        <dsp:cNvSpPr/>
      </dsp:nvSpPr>
      <dsp:spPr>
        <a:xfrm>
          <a:off x="1280519" y="473"/>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anchor="ctr" anchorCtr="0">
          <a:noAutofit/>
        </a:bodyPr>
        <a:lstStyle/>
        <a:p>
          <a:pPr lvl="0" algn="l" defTabSz="1111250">
            <a:lnSpc>
              <a:spcPct val="100000"/>
            </a:lnSpc>
            <a:spcBef>
              <a:spcPct val="0"/>
            </a:spcBef>
            <a:spcAft>
              <a:spcPct val="35000"/>
            </a:spcAft>
          </a:pPr>
          <a:r>
            <a:rPr lang="id-ID" sz="2500" kern="1200" dirty="0" smtClean="0"/>
            <a:t>Anggaran</a:t>
          </a:r>
          <a:endParaRPr lang="en-US" sz="2500" kern="1200" dirty="0"/>
        </a:p>
      </dsp:txBody>
      <dsp:txXfrm>
        <a:off x="1280519" y="473"/>
        <a:ext cx="2071608" cy="1108674"/>
      </dsp:txXfrm>
    </dsp:sp>
    <dsp:sp modelId="{CBA0401E-7684-42C8-839E-D801768D883C}">
      <dsp:nvSpPr>
        <dsp:cNvPr id="0" name=""/>
        <dsp:cNvSpPr/>
      </dsp:nvSpPr>
      <dsp:spPr>
        <a:xfrm>
          <a:off x="0" y="1386317"/>
          <a:ext cx="3352128" cy="1108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B2503-2995-401B-AD2A-8687192014FC}">
      <dsp:nvSpPr>
        <dsp:cNvPr id="0" name=""/>
        <dsp:cNvSpPr/>
      </dsp:nvSpPr>
      <dsp:spPr>
        <a:xfrm>
          <a:off x="335374" y="1635768"/>
          <a:ext cx="609771" cy="609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6301C7-6BD3-4366-8AD9-2496B2EDF77C}">
      <dsp:nvSpPr>
        <dsp:cNvPr id="0" name=""/>
        <dsp:cNvSpPr/>
      </dsp:nvSpPr>
      <dsp:spPr>
        <a:xfrm>
          <a:off x="1280519" y="1386317"/>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anchor="ctr" anchorCtr="0">
          <a:noAutofit/>
        </a:bodyPr>
        <a:lstStyle/>
        <a:p>
          <a:pPr lvl="0" algn="l" defTabSz="1111250">
            <a:lnSpc>
              <a:spcPct val="100000"/>
            </a:lnSpc>
            <a:spcBef>
              <a:spcPct val="0"/>
            </a:spcBef>
            <a:spcAft>
              <a:spcPct val="35000"/>
            </a:spcAft>
          </a:pPr>
          <a:r>
            <a:rPr lang="id-ID" sz="2500" kern="1200" dirty="0" smtClean="0"/>
            <a:t>Pembiayaan</a:t>
          </a:r>
          <a:endParaRPr lang="en-US" sz="2500" kern="1200" dirty="0"/>
        </a:p>
      </dsp:txBody>
      <dsp:txXfrm>
        <a:off x="1280519" y="1386317"/>
        <a:ext cx="2071608" cy="1108674"/>
      </dsp:txXfrm>
    </dsp:sp>
    <dsp:sp modelId="{5865A6BD-F99C-4927-AA71-14438D8BD5FD}">
      <dsp:nvSpPr>
        <dsp:cNvPr id="0" name=""/>
        <dsp:cNvSpPr/>
      </dsp:nvSpPr>
      <dsp:spPr>
        <a:xfrm>
          <a:off x="0" y="2772160"/>
          <a:ext cx="3352128" cy="1108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73F21-6CA6-4D82-A5B8-20E46E8BAE44}">
      <dsp:nvSpPr>
        <dsp:cNvPr id="0" name=""/>
        <dsp:cNvSpPr/>
      </dsp:nvSpPr>
      <dsp:spPr>
        <a:xfrm>
          <a:off x="335374" y="3021612"/>
          <a:ext cx="609771" cy="609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277CF8-63F3-4E73-9A0E-6D37315945D9}">
      <dsp:nvSpPr>
        <dsp:cNvPr id="0" name=""/>
        <dsp:cNvSpPr/>
      </dsp:nvSpPr>
      <dsp:spPr>
        <a:xfrm>
          <a:off x="1280519" y="2772160"/>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anchor="ctr" anchorCtr="0">
          <a:noAutofit/>
        </a:bodyPr>
        <a:lstStyle/>
        <a:p>
          <a:pPr lvl="0" algn="l" defTabSz="1111250">
            <a:lnSpc>
              <a:spcPct val="100000"/>
            </a:lnSpc>
            <a:spcBef>
              <a:spcPct val="0"/>
            </a:spcBef>
            <a:spcAft>
              <a:spcPct val="35000"/>
            </a:spcAft>
          </a:pPr>
          <a:r>
            <a:rPr lang="id-ID" sz="2500" kern="1200" dirty="0" smtClean="0"/>
            <a:t>Pengelolaan</a:t>
          </a:r>
          <a:endParaRPr lang="en-US" sz="2500" kern="1200" dirty="0"/>
        </a:p>
      </dsp:txBody>
      <dsp:txXfrm>
        <a:off x="1280519" y="2772160"/>
        <a:ext cx="2071608" cy="1108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E8FD3-AE07-46E1-811B-F6A5A081743D}">
      <dsp:nvSpPr>
        <dsp:cNvPr id="0" name=""/>
        <dsp:cNvSpPr/>
      </dsp:nvSpPr>
      <dsp:spPr>
        <a:xfrm>
          <a:off x="0" y="46975"/>
          <a:ext cx="12192000" cy="9126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id-ID" sz="4000" kern="1200" dirty="0" smtClean="0"/>
            <a:t>Anggaran (Budget)</a:t>
          </a:r>
          <a:endParaRPr lang="id-ID" sz="4000" kern="1200" dirty="0"/>
        </a:p>
      </dsp:txBody>
      <dsp:txXfrm>
        <a:off x="44549" y="91524"/>
        <a:ext cx="12102902" cy="823502"/>
      </dsp:txXfrm>
    </dsp:sp>
    <dsp:sp modelId="{F8FB3C5C-5C42-4A7B-9B01-10063C9FEC5A}">
      <dsp:nvSpPr>
        <dsp:cNvPr id="0" name=""/>
        <dsp:cNvSpPr/>
      </dsp:nvSpPr>
      <dsp:spPr>
        <a:xfrm>
          <a:off x="0" y="959575"/>
          <a:ext cx="12192000"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id-ID" sz="3100" b="0" i="0" kern="1200" dirty="0" smtClean="0"/>
            <a:t>Rencana yang disusun secara sistematis, yang mencakup semua kegiatan perusahaan, yang dinyatakan dalam satuan moneter dan berlaku untuk periode tertentu (periode) yang akan datang. </a:t>
          </a:r>
          <a:r>
            <a:rPr lang="id-ID" sz="3100" b="0" i="1" kern="1200" dirty="0" smtClean="0"/>
            <a:t>Munandar (2000: 1)</a:t>
          </a:r>
          <a:endParaRPr lang="id-ID" sz="3100" kern="1200" dirty="0"/>
        </a:p>
      </dsp:txBody>
      <dsp:txXfrm>
        <a:off x="0" y="959575"/>
        <a:ext cx="12192000" cy="1656000"/>
      </dsp:txXfrm>
    </dsp:sp>
    <dsp:sp modelId="{821008D7-03D2-4088-92CC-8946733D31F6}">
      <dsp:nvSpPr>
        <dsp:cNvPr id="0" name=""/>
        <dsp:cNvSpPr/>
      </dsp:nvSpPr>
      <dsp:spPr>
        <a:xfrm>
          <a:off x="0" y="2615575"/>
          <a:ext cx="12192000" cy="912600"/>
        </a:xfrm>
        <a:prstGeom prst="roundRect">
          <a:avLst/>
        </a:prstGeom>
        <a:solidFill>
          <a:schemeClr val="accent4">
            <a:hueOff val="-989414"/>
            <a:satOff val="-5690"/>
            <a:lumOff val="-45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id-ID" sz="4000" kern="1200" dirty="0" smtClean="0"/>
            <a:t>Pembiayaan</a:t>
          </a:r>
          <a:endParaRPr lang="id-ID" sz="4000" kern="1200" dirty="0"/>
        </a:p>
      </dsp:txBody>
      <dsp:txXfrm>
        <a:off x="44549" y="2660124"/>
        <a:ext cx="12102902" cy="823502"/>
      </dsp:txXfrm>
    </dsp:sp>
    <dsp:sp modelId="{EFE5A4E0-12DC-4F63-926E-1479C66456CA}">
      <dsp:nvSpPr>
        <dsp:cNvPr id="0" name=""/>
        <dsp:cNvSpPr/>
      </dsp:nvSpPr>
      <dsp:spPr>
        <a:xfrm>
          <a:off x="0" y="3528175"/>
          <a:ext cx="12192000"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id-ID" sz="3100" b="0" i="0" kern="1200" dirty="0" smtClean="0"/>
            <a:t>Penyediaan uang atau tagihan yang dipersamakan dengan itu, berdasarkan persetujuan atau kesepakatan antara Bank dengan pihak lain yang mewajibkan pihak yang dibiayai untuk mengembalikan uang atau tagihan tersebut setelah jangka waktu tertentu dengan imbalan atau bagi hasil Menurut Kasmir (2008:96)</a:t>
          </a:r>
          <a:endParaRPr lang="id-ID" sz="3100" kern="1200" dirty="0"/>
        </a:p>
      </dsp:txBody>
      <dsp:txXfrm>
        <a:off x="0" y="3528175"/>
        <a:ext cx="12192000" cy="207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3A8F1-D849-463F-9434-5BF7265BB94E}">
      <dsp:nvSpPr>
        <dsp:cNvPr id="0" name=""/>
        <dsp:cNvSpPr/>
      </dsp:nvSpPr>
      <dsp:spPr>
        <a:xfrm>
          <a:off x="-6775901" y="-1044355"/>
          <a:ext cx="8129147" cy="8129147"/>
        </a:xfrm>
        <a:prstGeom prst="blockArc">
          <a:avLst>
            <a:gd name="adj1" fmla="val 18900000"/>
            <a:gd name="adj2" fmla="val 2700000"/>
            <a:gd name="adj3" fmla="val 266"/>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D15C9-1F06-4394-AEA5-0A68D475727A}">
      <dsp:nvSpPr>
        <dsp:cNvPr id="0" name=""/>
        <dsp:cNvSpPr/>
      </dsp:nvSpPr>
      <dsp:spPr>
        <a:xfrm>
          <a:off x="1110383" y="862936"/>
          <a:ext cx="11049753" cy="172563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9720" tIns="63500" rIns="63500" bIns="63500" numCol="1" spcCol="1270" anchor="ctr" anchorCtr="0">
          <a:noAutofit/>
        </a:bodyPr>
        <a:lstStyle/>
        <a:p>
          <a:pPr lvl="0" algn="l" defTabSz="1111250">
            <a:lnSpc>
              <a:spcPct val="90000"/>
            </a:lnSpc>
            <a:spcBef>
              <a:spcPct val="0"/>
            </a:spcBef>
            <a:spcAft>
              <a:spcPct val="35000"/>
            </a:spcAft>
          </a:pPr>
          <a:r>
            <a:rPr lang="id-ID" sz="2500" b="0" i="0" kern="1200" smtClean="0"/>
            <a:t>Anggaran yang fleksibel merupakan bentuk anggaran yang dirancang untuk mencakup berbagai kegiatan dan dapat digunakan untuk membuat anggaran untuk beberapa tingkat biaya dalam kisaran yang dapat dibandingkan dengan biaya aktual yang dikeluarkan. </a:t>
          </a:r>
          <a:r>
            <a:rPr lang="id-ID" sz="2500" b="0" i="1" kern="1200" smtClean="0"/>
            <a:t>Samryn (2001: 226)</a:t>
          </a:r>
          <a:endParaRPr lang="id-ID" sz="2500" kern="1200"/>
        </a:p>
      </dsp:txBody>
      <dsp:txXfrm>
        <a:off x="1110383" y="862936"/>
        <a:ext cx="11049753" cy="1725632"/>
      </dsp:txXfrm>
    </dsp:sp>
    <dsp:sp modelId="{04532D34-6D2C-424A-9CA4-23CC21FD4818}">
      <dsp:nvSpPr>
        <dsp:cNvPr id="0" name=""/>
        <dsp:cNvSpPr/>
      </dsp:nvSpPr>
      <dsp:spPr>
        <a:xfrm>
          <a:off x="31863" y="647232"/>
          <a:ext cx="2157040" cy="2157040"/>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8B723-CDBB-4F49-BB15-8C1F2F67F20C}">
      <dsp:nvSpPr>
        <dsp:cNvPr id="0" name=""/>
        <dsp:cNvSpPr/>
      </dsp:nvSpPr>
      <dsp:spPr>
        <a:xfrm>
          <a:off x="1110383" y="3451868"/>
          <a:ext cx="11049753" cy="172563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9720" tIns="63500" rIns="63500" bIns="63500" numCol="1" spcCol="1270" anchor="ctr" anchorCtr="0">
          <a:noAutofit/>
        </a:bodyPr>
        <a:lstStyle/>
        <a:p>
          <a:pPr lvl="0" algn="l" defTabSz="1111250">
            <a:lnSpc>
              <a:spcPct val="90000"/>
            </a:lnSpc>
            <a:spcBef>
              <a:spcPct val="0"/>
            </a:spcBef>
            <a:spcAft>
              <a:spcPct val="35000"/>
            </a:spcAft>
          </a:pPr>
          <a:r>
            <a:rPr lang="id-ID" sz="2500" kern="1200" dirty="0" smtClean="0"/>
            <a:t>“…Penyusunan anggaran tanpa biaya standar tak akan memungkinkan kita untuk mencapai sistem pengendalian anggaran yang sebenarnya. Dengan memakai biaya standar persiapan anggaran untuk setiap volume dan bauran produk akan menjadi lebih cepat dan dapat diandalkan” </a:t>
          </a:r>
          <a:r>
            <a:rPr lang="id-ID" sz="2500" b="0" i="0" kern="1200" dirty="0" smtClean="0"/>
            <a:t>(Hammer dan Usry, 1999, 205)</a:t>
          </a:r>
          <a:endParaRPr lang="id-ID" sz="2500" kern="1200" dirty="0"/>
        </a:p>
      </dsp:txBody>
      <dsp:txXfrm>
        <a:off x="1110383" y="3451868"/>
        <a:ext cx="11049753" cy="1725632"/>
      </dsp:txXfrm>
    </dsp:sp>
    <dsp:sp modelId="{B3E12F3D-7A8F-45D7-AC95-063385BE55BB}">
      <dsp:nvSpPr>
        <dsp:cNvPr id="0" name=""/>
        <dsp:cNvSpPr/>
      </dsp:nvSpPr>
      <dsp:spPr>
        <a:xfrm>
          <a:off x="31863" y="3236164"/>
          <a:ext cx="2157040" cy="2157040"/>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0CBEB-DF68-4678-A51C-A15A920C4F8D}">
      <dsp:nvSpPr>
        <dsp:cNvPr id="0" name=""/>
        <dsp:cNvSpPr/>
      </dsp:nvSpPr>
      <dsp:spPr>
        <a:xfrm>
          <a:off x="-6774763" y="-1035890"/>
          <a:ext cx="8063006" cy="8063006"/>
        </a:xfrm>
        <a:prstGeom prst="blockArc">
          <a:avLst>
            <a:gd name="adj1" fmla="val 18900000"/>
            <a:gd name="adj2" fmla="val 2700000"/>
            <a:gd name="adj3" fmla="val 268"/>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6FC45-BDCD-4642-ACB5-B8666DC769BD}">
      <dsp:nvSpPr>
        <dsp:cNvPr id="0" name=""/>
        <dsp:cNvSpPr/>
      </dsp:nvSpPr>
      <dsp:spPr>
        <a:xfrm>
          <a:off x="562625" y="374331"/>
          <a:ext cx="11543749" cy="74914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632" tIns="45720" rIns="45720" bIns="45720" numCol="1" spcCol="1270" anchor="ctr" anchorCtr="0">
          <a:noAutofit/>
        </a:bodyPr>
        <a:lstStyle/>
        <a:p>
          <a:pPr lvl="0" algn="l" defTabSz="800100">
            <a:lnSpc>
              <a:spcPct val="90000"/>
            </a:lnSpc>
            <a:spcBef>
              <a:spcPct val="0"/>
            </a:spcBef>
            <a:spcAft>
              <a:spcPct val="35000"/>
            </a:spcAft>
          </a:pPr>
          <a:r>
            <a:rPr lang="id-ID" sz="1800" b="0" i="0" kern="1200" smtClean="0"/>
            <a:t>Untuk Menyatakan Harapan / Tujuan Perusahaan Dengan Jelas Dan Formal, Sehingga Mencegah Kebingungan Dan Memberikan Arahan Terhadap Apa Yang Ingin Dicapai Manajemen.</a:t>
          </a:r>
          <a:endParaRPr lang="id-ID" sz="1800" kern="1200" dirty="0"/>
        </a:p>
      </dsp:txBody>
      <dsp:txXfrm>
        <a:off x="562625" y="374331"/>
        <a:ext cx="11543749" cy="749142"/>
      </dsp:txXfrm>
    </dsp:sp>
    <dsp:sp modelId="{FA6E3990-024F-4CD8-8469-C6A3E547745A}">
      <dsp:nvSpPr>
        <dsp:cNvPr id="0" name=""/>
        <dsp:cNvSpPr/>
      </dsp:nvSpPr>
      <dsp:spPr>
        <a:xfrm>
          <a:off x="94411" y="280688"/>
          <a:ext cx="936428" cy="936428"/>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4A066-2533-4561-A152-3EBECF091A54}">
      <dsp:nvSpPr>
        <dsp:cNvPr id="0" name=""/>
        <dsp:cNvSpPr/>
      </dsp:nvSpPr>
      <dsp:spPr>
        <a:xfrm>
          <a:off x="1099439" y="1497686"/>
          <a:ext cx="11006935" cy="74914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632" tIns="45720" rIns="45720" bIns="45720" numCol="1" spcCol="1270" anchor="ctr" anchorCtr="0">
          <a:noAutofit/>
        </a:bodyPr>
        <a:lstStyle/>
        <a:p>
          <a:pPr lvl="0" algn="l" defTabSz="800100">
            <a:lnSpc>
              <a:spcPct val="90000"/>
            </a:lnSpc>
            <a:spcBef>
              <a:spcPct val="0"/>
            </a:spcBef>
            <a:spcAft>
              <a:spcPct val="35000"/>
            </a:spcAft>
          </a:pPr>
          <a:r>
            <a:rPr lang="id-ID" sz="1800" b="0" i="0" kern="1200" smtClean="0"/>
            <a:t>Untuk Mengkomunikasikan Harapan Manajemen Kepada Pihak Terkait Sehingga Anggaran Dipahami, Didukung, Dan Diimplementasikan.</a:t>
          </a:r>
          <a:endParaRPr lang="id-ID" sz="1800" b="0" i="0" kern="1200"/>
        </a:p>
      </dsp:txBody>
      <dsp:txXfrm>
        <a:off x="1099439" y="1497686"/>
        <a:ext cx="11006935" cy="749142"/>
      </dsp:txXfrm>
    </dsp:sp>
    <dsp:sp modelId="{8BB11134-1A5F-42B1-AE20-F1A4B5677B32}">
      <dsp:nvSpPr>
        <dsp:cNvPr id="0" name=""/>
        <dsp:cNvSpPr/>
      </dsp:nvSpPr>
      <dsp:spPr>
        <a:xfrm>
          <a:off x="631225" y="1404043"/>
          <a:ext cx="936428" cy="936428"/>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1696EF-6EA8-4D06-B1DD-13206B313B21}">
      <dsp:nvSpPr>
        <dsp:cNvPr id="0" name=""/>
        <dsp:cNvSpPr/>
      </dsp:nvSpPr>
      <dsp:spPr>
        <a:xfrm>
          <a:off x="1264197" y="2621041"/>
          <a:ext cx="10842177" cy="74914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632" tIns="45720" rIns="45720" bIns="45720" numCol="1" spcCol="1270" anchor="ctr" anchorCtr="0">
          <a:noAutofit/>
        </a:bodyPr>
        <a:lstStyle/>
        <a:p>
          <a:pPr lvl="0" algn="l" defTabSz="800100">
            <a:lnSpc>
              <a:spcPct val="90000"/>
            </a:lnSpc>
            <a:spcBef>
              <a:spcPct val="0"/>
            </a:spcBef>
            <a:spcAft>
              <a:spcPct val="35000"/>
            </a:spcAft>
          </a:pPr>
          <a:r>
            <a:rPr lang="id-ID" sz="1800" b="0" i="0" kern="1200" smtClean="0"/>
            <a:t>Untuk Memberikan Rencana Kegiatan Yang Terinci Dengan Tujuan Mengurangi Ketidakpastian Dan Memberikan Arah Yang Jelas Kepada Individu Dan Kelompok Dalam Upaya Untuk Mencapai Tujuan Perusahaan.</a:t>
          </a:r>
          <a:endParaRPr lang="id-ID" sz="1800" b="0" i="0" kern="1200"/>
        </a:p>
      </dsp:txBody>
      <dsp:txXfrm>
        <a:off x="1264197" y="2621041"/>
        <a:ext cx="10842177" cy="749142"/>
      </dsp:txXfrm>
    </dsp:sp>
    <dsp:sp modelId="{8F282762-BDE2-4C8B-8C98-02B4AB0CEE71}">
      <dsp:nvSpPr>
        <dsp:cNvPr id="0" name=""/>
        <dsp:cNvSpPr/>
      </dsp:nvSpPr>
      <dsp:spPr>
        <a:xfrm>
          <a:off x="795983" y="2527398"/>
          <a:ext cx="936428" cy="936428"/>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8AD76F-9198-43F5-9BFB-0D6D7C47E683}">
      <dsp:nvSpPr>
        <dsp:cNvPr id="0" name=""/>
        <dsp:cNvSpPr/>
      </dsp:nvSpPr>
      <dsp:spPr>
        <a:xfrm>
          <a:off x="1099439" y="3744395"/>
          <a:ext cx="11006935" cy="74914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632" tIns="45720" rIns="45720" bIns="45720" numCol="1" spcCol="1270" anchor="ctr" anchorCtr="0">
          <a:noAutofit/>
        </a:bodyPr>
        <a:lstStyle/>
        <a:p>
          <a:pPr lvl="0" algn="l" defTabSz="800100">
            <a:lnSpc>
              <a:spcPct val="90000"/>
            </a:lnSpc>
            <a:spcBef>
              <a:spcPct val="0"/>
            </a:spcBef>
            <a:spcAft>
              <a:spcPct val="35000"/>
            </a:spcAft>
          </a:pPr>
          <a:r>
            <a:rPr lang="id-ID" sz="1800" b="0" i="0" kern="1200" smtClean="0"/>
            <a:t>Untuk Mengkoordinasikan Cara / Metode Yang Akan Diambil Untuk Memaksimalkan Sumber Daya.</a:t>
          </a:r>
          <a:endParaRPr lang="id-ID" sz="1800" b="0" i="0" kern="1200"/>
        </a:p>
      </dsp:txBody>
      <dsp:txXfrm>
        <a:off x="1099439" y="3744395"/>
        <a:ext cx="11006935" cy="749142"/>
      </dsp:txXfrm>
    </dsp:sp>
    <dsp:sp modelId="{6D2EA925-7B9A-42FB-AE4E-BE7A5A812012}">
      <dsp:nvSpPr>
        <dsp:cNvPr id="0" name=""/>
        <dsp:cNvSpPr/>
      </dsp:nvSpPr>
      <dsp:spPr>
        <a:xfrm>
          <a:off x="631225" y="3650752"/>
          <a:ext cx="936428" cy="936428"/>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D3F98C-4640-4DB8-9706-C9D090B0AA0E}">
      <dsp:nvSpPr>
        <dsp:cNvPr id="0" name=""/>
        <dsp:cNvSpPr/>
      </dsp:nvSpPr>
      <dsp:spPr>
        <a:xfrm>
          <a:off x="562625" y="4867750"/>
          <a:ext cx="11543749" cy="749142"/>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632" tIns="45720" rIns="45720" bIns="45720" numCol="1" spcCol="1270" anchor="ctr" anchorCtr="0">
          <a:noAutofit/>
        </a:bodyPr>
        <a:lstStyle/>
        <a:p>
          <a:pPr lvl="0" algn="l" defTabSz="800100">
            <a:lnSpc>
              <a:spcPct val="90000"/>
            </a:lnSpc>
            <a:spcBef>
              <a:spcPct val="0"/>
            </a:spcBef>
            <a:spcAft>
              <a:spcPct val="35000"/>
            </a:spcAft>
          </a:pPr>
          <a:r>
            <a:rPr lang="id-ID" sz="1800" b="0" i="0" kern="1200" smtClean="0"/>
            <a:t>Untuk Memberikan Pengukuran Dan Pengendalian Kinerja Individu Dan Kelompok, Dan Memberikan Informasi Yang Mendasari Kebutuhan Tindakan Korektif.</a:t>
          </a:r>
          <a:endParaRPr lang="id-ID" sz="1800" b="0" i="0" kern="1200"/>
        </a:p>
      </dsp:txBody>
      <dsp:txXfrm>
        <a:off x="562625" y="4867750"/>
        <a:ext cx="11543749" cy="749142"/>
      </dsp:txXfrm>
    </dsp:sp>
    <dsp:sp modelId="{D696BFF8-D7A1-47B3-A868-66E8DEB88DE4}">
      <dsp:nvSpPr>
        <dsp:cNvPr id="0" name=""/>
        <dsp:cNvSpPr/>
      </dsp:nvSpPr>
      <dsp:spPr>
        <a:xfrm>
          <a:off x="94411" y="4774107"/>
          <a:ext cx="936428" cy="936428"/>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2023D-30AF-4A73-A9AD-1200C805E486}">
      <dsp:nvSpPr>
        <dsp:cNvPr id="0" name=""/>
        <dsp:cNvSpPr/>
      </dsp:nvSpPr>
      <dsp:spPr>
        <a:xfrm>
          <a:off x="0" y="660335"/>
          <a:ext cx="12192000" cy="108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1A898C-9B95-4AB3-9E7B-7639DEA8B003}">
      <dsp:nvSpPr>
        <dsp:cNvPr id="0" name=""/>
        <dsp:cNvSpPr/>
      </dsp:nvSpPr>
      <dsp:spPr>
        <a:xfrm>
          <a:off x="609600" y="25655"/>
          <a:ext cx="8534400" cy="1269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lvl="0" algn="l" defTabSz="1911350">
            <a:lnSpc>
              <a:spcPct val="90000"/>
            </a:lnSpc>
            <a:spcBef>
              <a:spcPct val="0"/>
            </a:spcBef>
            <a:spcAft>
              <a:spcPct val="35000"/>
            </a:spcAft>
          </a:pPr>
          <a:r>
            <a:rPr lang="id-ID" sz="4300" kern="1200" dirty="0" smtClean="0"/>
            <a:t>Anggaran Produksi</a:t>
          </a:r>
          <a:endParaRPr lang="id-ID" sz="4300" kern="1200" dirty="0"/>
        </a:p>
      </dsp:txBody>
      <dsp:txXfrm>
        <a:off x="671565" y="87620"/>
        <a:ext cx="8410470" cy="1145430"/>
      </dsp:txXfrm>
    </dsp:sp>
    <dsp:sp modelId="{8B5ABF50-6803-4455-AB4A-CECCE24CE1D4}">
      <dsp:nvSpPr>
        <dsp:cNvPr id="0" name=""/>
        <dsp:cNvSpPr/>
      </dsp:nvSpPr>
      <dsp:spPr>
        <a:xfrm>
          <a:off x="0" y="2610815"/>
          <a:ext cx="12192000" cy="108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E8D3E-8281-4DC2-B811-6C84AA0EF1CE}">
      <dsp:nvSpPr>
        <dsp:cNvPr id="0" name=""/>
        <dsp:cNvSpPr/>
      </dsp:nvSpPr>
      <dsp:spPr>
        <a:xfrm>
          <a:off x="609600" y="1976135"/>
          <a:ext cx="8534400" cy="1269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lvl="0" algn="l" defTabSz="1911350">
            <a:lnSpc>
              <a:spcPct val="90000"/>
            </a:lnSpc>
            <a:spcBef>
              <a:spcPct val="0"/>
            </a:spcBef>
            <a:spcAft>
              <a:spcPct val="35000"/>
            </a:spcAft>
          </a:pPr>
          <a:r>
            <a:rPr lang="id-ID" sz="4300" kern="1200" dirty="0" smtClean="0"/>
            <a:t>Anggaran Biaya Bahan Baku</a:t>
          </a:r>
          <a:endParaRPr lang="id-ID" sz="4300" kern="1200" dirty="0"/>
        </a:p>
      </dsp:txBody>
      <dsp:txXfrm>
        <a:off x="671565" y="2038100"/>
        <a:ext cx="8410470" cy="1145430"/>
      </dsp:txXfrm>
    </dsp:sp>
    <dsp:sp modelId="{AA9FDC93-3C2D-4411-A943-8BD13679AF10}">
      <dsp:nvSpPr>
        <dsp:cNvPr id="0" name=""/>
        <dsp:cNvSpPr/>
      </dsp:nvSpPr>
      <dsp:spPr>
        <a:xfrm>
          <a:off x="0" y="4561295"/>
          <a:ext cx="12192000" cy="108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CFEB0-586C-4657-B83A-3EAA0308A63A}">
      <dsp:nvSpPr>
        <dsp:cNvPr id="0" name=""/>
        <dsp:cNvSpPr/>
      </dsp:nvSpPr>
      <dsp:spPr>
        <a:xfrm>
          <a:off x="609600" y="3926615"/>
          <a:ext cx="8534400" cy="1269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lvl="0" algn="l" defTabSz="1911350">
            <a:lnSpc>
              <a:spcPct val="90000"/>
            </a:lnSpc>
            <a:spcBef>
              <a:spcPct val="0"/>
            </a:spcBef>
            <a:spcAft>
              <a:spcPct val="35000"/>
            </a:spcAft>
          </a:pPr>
          <a:r>
            <a:rPr lang="id-ID" sz="4300" kern="1200" dirty="0" smtClean="0"/>
            <a:t>Anggaran Tenaga Kerja Langsung</a:t>
          </a:r>
          <a:endParaRPr lang="id-ID" sz="4300" kern="1200" dirty="0"/>
        </a:p>
      </dsp:txBody>
      <dsp:txXfrm>
        <a:off x="671565" y="3988580"/>
        <a:ext cx="8410470" cy="11454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4/27/2020</a:t>
            </a:fld>
            <a:endParaRPr lang="en-US" dirty="0"/>
          </a:p>
        </p:txBody>
      </p:sp>
      <p:sp>
        <p:nvSpPr>
          <p:cNvPr id="4" name="Footer Placeholder 3">
            <a:extLst>
              <a:ext uri="{FF2B5EF4-FFF2-40B4-BE49-F238E27FC236}">
                <a16:creationId xmlns:a16="http://schemas.microsoft.com/office/drawing/2014/main" xmlns=""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14</a:t>
            </a:fld>
            <a:endParaRPr lang="en-US" dirty="0"/>
          </a:p>
        </p:txBody>
      </p:sp>
    </p:spTree>
    <p:extLst>
      <p:ext uri="{BB962C8B-B14F-4D97-AF65-F5344CB8AC3E}">
        <p14:creationId xmlns:p14="http://schemas.microsoft.com/office/powerpoint/2010/main" val="345307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15</a:t>
            </a:fld>
            <a:endParaRPr lang="en-US" dirty="0"/>
          </a:p>
        </p:txBody>
      </p:sp>
    </p:spTree>
    <p:extLst>
      <p:ext uri="{BB962C8B-B14F-4D97-AF65-F5344CB8AC3E}">
        <p14:creationId xmlns:p14="http://schemas.microsoft.com/office/powerpoint/2010/main" val="3929177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4/27/2020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A391C69-E52F-4DC0-B51A-0DABC5484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xmlns="" id="{C3C7ED6A-DE7F-4002-9699-B659DE5512C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xmlns="" id="{048390FD-448E-4FF2-AEE8-C46960568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xmlns=""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xmlns="" id="{0BD259F2-A289-4420-B3EB-BBC6A904FC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E7596B-F237-47DD-989E-9D8B0B49B4BB}"/>
              </a:ext>
            </a:extLst>
          </p:cNvPr>
          <p:cNvSpPr>
            <a:spLocks noGrp="1"/>
          </p:cNvSpPr>
          <p:nvPr>
            <p:ph type="ctrTitle"/>
          </p:nvPr>
        </p:nvSpPr>
        <p:spPr>
          <a:xfrm>
            <a:off x="174812" y="2380129"/>
            <a:ext cx="6979023" cy="1709270"/>
          </a:xfrm>
        </p:spPr>
        <p:txBody>
          <a:bodyPr>
            <a:normAutofit/>
          </a:bodyPr>
          <a:lstStyle/>
          <a:p>
            <a:r>
              <a:rPr lang="id-ID" dirty="0" smtClean="0">
                <a:solidFill>
                  <a:schemeClr val="tx1">
                    <a:lumMod val="65000"/>
                    <a:lumOff val="35000"/>
                  </a:schemeClr>
                </a:solidFill>
              </a:rPr>
              <a:t>ANGGARAN PEMBIAYAAN  KESEHATAN INDONESIA</a:t>
            </a:r>
            <a:endParaRPr lang="en-US" dirty="0">
              <a:solidFill>
                <a:schemeClr val="tx1">
                  <a:lumMod val="65000"/>
                  <a:lumOff val="35000"/>
                </a:schemeClr>
              </a:solidFill>
            </a:endParaRPr>
          </a:p>
        </p:txBody>
      </p:sp>
      <p:sp>
        <p:nvSpPr>
          <p:cNvPr id="3" name="Subtitle 2">
            <a:extLst>
              <a:ext uri="{FF2B5EF4-FFF2-40B4-BE49-F238E27FC236}">
                <a16:creationId xmlns:a16="http://schemas.microsoft.com/office/drawing/2014/main" xmlns="" id="{6063915B-82A1-4F1C-B5C6-3E18DDD97232}"/>
              </a:ext>
            </a:extLst>
          </p:cNvPr>
          <p:cNvSpPr>
            <a:spLocks noGrp="1"/>
          </p:cNvSpPr>
          <p:nvPr>
            <p:ph type="subTitle" idx="1"/>
          </p:nvPr>
        </p:nvSpPr>
        <p:spPr>
          <a:xfrm>
            <a:off x="981075" y="4165600"/>
            <a:ext cx="5280027" cy="1371599"/>
          </a:xfrm>
        </p:spPr>
        <p:txBody>
          <a:bodyPr>
            <a:normAutofit/>
          </a:bodyPr>
          <a:lstStyle/>
          <a:p>
            <a:r>
              <a:rPr lang="id-ID" dirty="0" smtClean="0"/>
              <a:t>Oleh :</a:t>
            </a:r>
          </a:p>
          <a:p>
            <a:r>
              <a:rPr lang="id-ID" dirty="0" smtClean="0"/>
              <a:t>Faik agiwahyuanto</a:t>
            </a:r>
            <a:endParaRPr lang="en-US" dirty="0"/>
          </a:p>
        </p:txBody>
      </p:sp>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8463"/>
          </a:xfrm>
        </p:spPr>
        <p:txBody>
          <a:bodyPr>
            <a:normAutofit/>
          </a:bodyPr>
          <a:lstStyle/>
          <a:p>
            <a:r>
              <a:rPr lang="id-ID" sz="4400" b="1" dirty="0" smtClean="0"/>
              <a:t>Anggaran tenaga kerja langsung</a:t>
            </a:r>
            <a:endParaRPr lang="id-ID" sz="4400" b="1" dirty="0"/>
          </a:p>
        </p:txBody>
      </p:sp>
      <p:sp>
        <p:nvSpPr>
          <p:cNvPr id="3" name="Content Placeholder 2"/>
          <p:cNvSpPr>
            <a:spLocks noGrp="1"/>
          </p:cNvSpPr>
          <p:nvPr>
            <p:ph idx="1"/>
          </p:nvPr>
        </p:nvSpPr>
        <p:spPr>
          <a:xfrm>
            <a:off x="0" y="1139872"/>
            <a:ext cx="12192000" cy="5718128"/>
          </a:xfrm>
        </p:spPr>
        <p:txBody>
          <a:bodyPr>
            <a:noAutofit/>
          </a:bodyPr>
          <a:lstStyle/>
          <a:p>
            <a:r>
              <a:rPr lang="id-ID" sz="2800" cap="none" dirty="0" smtClean="0"/>
              <a:t>Anggaran Tenaga Kerja Langsung Adalah Anggaran Yang Merencanakan Secara Lebih Rinci Tentang Upah Yang Akan Dibayarkan Langsung Kepada Tenaga Kerja Selama Periode Mendatang.</a:t>
            </a:r>
          </a:p>
          <a:p>
            <a:r>
              <a:rPr lang="id-ID" sz="2800" cap="none" dirty="0" smtClean="0"/>
              <a:t>Yang Mencakup Rencana Tentang Jumlah Waktu Yang Dibutuhkan Oleh Tenaga Kerja Secara Langsung Untuk Menyelesaikan Unit Yang Akan Diproduksi,</a:t>
            </a:r>
          </a:p>
          <a:p>
            <a:r>
              <a:rPr lang="id-ID" sz="2800" cap="none" dirty="0" smtClean="0"/>
              <a:t>Tingkat Upah Yang Akan Dibayarkan Kepada Pekerja Langsung Dan Waktu (Ketika) Pekerja Langsung Melakukan Kegiatan Proses Produksi.</a:t>
            </a:r>
          </a:p>
          <a:p>
            <a:r>
              <a:rPr lang="id-ID" sz="2800" cap="none" dirty="0" smtClean="0"/>
              <a:t>Yang Masing-masing Terkait Dengan Jenis Barang Jadi (Produk) Yang Akan Diproduksi, Dan Tempat (Departemen) Di Mana Para Pekerja Langsung Akan Bekerja.</a:t>
            </a:r>
          </a:p>
          <a:p>
            <a:endParaRPr lang="id-ID" sz="2800" cap="none" dirty="0"/>
          </a:p>
        </p:txBody>
      </p:sp>
    </p:spTree>
    <p:extLst>
      <p:ext uri="{BB962C8B-B14F-4D97-AF65-F5344CB8AC3E}">
        <p14:creationId xmlns:p14="http://schemas.microsoft.com/office/powerpoint/2010/main" val="226905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9095"/>
          </a:xfrm>
        </p:spPr>
        <p:txBody>
          <a:bodyPr>
            <a:normAutofit/>
          </a:bodyPr>
          <a:lstStyle/>
          <a:p>
            <a:r>
              <a:rPr lang="id-ID" sz="6000" b="1" dirty="0" smtClean="0"/>
              <a:t>Anggaran overhead pabrik</a:t>
            </a:r>
            <a:endParaRPr lang="id-ID" sz="6000" b="1" dirty="0"/>
          </a:p>
        </p:txBody>
      </p:sp>
      <p:sp>
        <p:nvSpPr>
          <p:cNvPr id="3" name="Content Placeholder 2"/>
          <p:cNvSpPr>
            <a:spLocks noGrp="1"/>
          </p:cNvSpPr>
          <p:nvPr>
            <p:ph idx="1"/>
          </p:nvPr>
        </p:nvSpPr>
        <p:spPr>
          <a:xfrm>
            <a:off x="0" y="1356440"/>
            <a:ext cx="12192000" cy="5501560"/>
          </a:xfrm>
        </p:spPr>
        <p:txBody>
          <a:bodyPr>
            <a:normAutofit/>
          </a:bodyPr>
          <a:lstStyle/>
          <a:p>
            <a:r>
              <a:rPr lang="id-ID" sz="3200" dirty="0"/>
              <a:t>Anggaran overhead pabrik adalah anggaran yang merencanakan lebih rinci tentang biaya pabrik tidak langsung selama periode mendatang.</a:t>
            </a:r>
          </a:p>
          <a:p>
            <a:r>
              <a:rPr lang="id-ID" sz="3200" dirty="0"/>
              <a:t>Yang mencakup rencana biaya pabrik tidak langsung, biaya pabrik tidak langsung, dan waktu (kapan) biaya pabrik tidak langsung dibebankan, yang masing-masing ditugaskan untuk tempat (departemen) di mana biaya pabrik tidak langsung terjadi</a:t>
            </a:r>
          </a:p>
        </p:txBody>
      </p:sp>
    </p:spTree>
    <p:extLst>
      <p:ext uri="{BB962C8B-B14F-4D97-AF65-F5344CB8AC3E}">
        <p14:creationId xmlns:p14="http://schemas.microsoft.com/office/powerpoint/2010/main" val="39815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96177"/>
          </a:xfrm>
        </p:spPr>
        <p:txBody>
          <a:bodyPr/>
          <a:lstStyle/>
          <a:p>
            <a:r>
              <a:rPr lang="id-ID" cap="none" dirty="0" smtClean="0"/>
              <a:t>Perbedaan Mendasar Antara Biaya Standar Dgn Anggaran Dalam Akuntansi Biaya Perencaan &amp; Pengendalian Biaya (Pengambilan Keputusan)</a:t>
            </a:r>
            <a:endParaRPr lang="id-ID" cap="none" dirty="0"/>
          </a:p>
        </p:txBody>
      </p:sp>
      <p:sp>
        <p:nvSpPr>
          <p:cNvPr id="3" name="Content Placeholder 2"/>
          <p:cNvSpPr>
            <a:spLocks noGrp="1"/>
          </p:cNvSpPr>
          <p:nvPr>
            <p:ph idx="1"/>
          </p:nvPr>
        </p:nvSpPr>
        <p:spPr>
          <a:xfrm>
            <a:off x="0" y="1596177"/>
            <a:ext cx="12192000" cy="5261823"/>
          </a:xfrm>
        </p:spPr>
        <p:txBody>
          <a:bodyPr>
            <a:normAutofit lnSpcReduction="10000"/>
          </a:bodyPr>
          <a:lstStyle/>
          <a:p>
            <a:pPr marL="457200" indent="-457200">
              <a:buFont typeface="+mj-lt"/>
              <a:buAutoNum type="arabicPeriod"/>
            </a:pPr>
            <a:r>
              <a:rPr lang="id-ID" dirty="0" smtClean="0"/>
              <a:t>Tidak </a:t>
            </a:r>
            <a:r>
              <a:rPr lang="id-ID" dirty="0"/>
              <a:t>semua anggaran disusun atas dasar biaya standar</a:t>
            </a:r>
            <a:r>
              <a:rPr lang="id-ID" dirty="0" smtClean="0"/>
              <a:t>.</a:t>
            </a:r>
          </a:p>
          <a:p>
            <a:pPr marL="457200" indent="-457200">
              <a:buFont typeface="+mj-lt"/>
              <a:buAutoNum type="arabicPeriod"/>
            </a:pPr>
            <a:r>
              <a:rPr lang="id-ID" dirty="0" smtClean="0"/>
              <a:t>Anggaran </a:t>
            </a:r>
            <a:r>
              <a:rPr lang="id-ID" dirty="0"/>
              <a:t>adalah menyatakan besarnya biaya yang diharapkan (expected), sedangkan biaya </a:t>
            </a:r>
            <a:r>
              <a:rPr lang="id-ID" dirty="0" smtClean="0"/>
              <a:t>Standar </a:t>
            </a:r>
            <a:r>
              <a:rPr lang="id-ID" dirty="0"/>
              <a:t>biaya yang seharusnya dicapai oleh pelaksana</a:t>
            </a:r>
            <a:r>
              <a:rPr lang="id-ID" dirty="0" smtClean="0"/>
              <a:t>.</a:t>
            </a:r>
          </a:p>
          <a:p>
            <a:pPr marL="457200" indent="-457200">
              <a:buFont typeface="+mj-lt"/>
              <a:buAutoNum type="arabicPeriod"/>
            </a:pPr>
            <a:r>
              <a:rPr lang="id-ID" dirty="0" smtClean="0"/>
              <a:t>Anggaran </a:t>
            </a:r>
            <a:r>
              <a:rPr lang="id-ID" dirty="0"/>
              <a:t>lebih cenderung merupakan batas-batas biaya yang tidak boleh dilampaui, sedangkan biaya standar adalah mengutamakan tingkatan biaya yang harus bisa ditekan (dikurangi) agar prestasi pelaksanaan dinilai baik</a:t>
            </a:r>
            <a:r>
              <a:rPr lang="id-ID" dirty="0" smtClean="0"/>
              <a:t>.</a:t>
            </a:r>
          </a:p>
          <a:p>
            <a:pPr marL="457200" indent="-457200">
              <a:buFont typeface="+mj-lt"/>
              <a:buAutoNum type="arabicPeriod"/>
            </a:pPr>
            <a:r>
              <a:rPr lang="id-ID" dirty="0" smtClean="0"/>
              <a:t>Anggaran </a:t>
            </a:r>
            <a:r>
              <a:rPr lang="id-ID" dirty="0"/>
              <a:t>pada umumnya disusun untuk setiap bagian di dalam perusahaan baik yang berhubungan dengan fungsi produksi, fungsi pemasaran maupun fungsi administrasi dan umum. Sedangkan biaya standar pada umumnya disusun untuk biaya produksi saja</a:t>
            </a:r>
            <a:r>
              <a:rPr lang="id-ID" dirty="0" smtClean="0"/>
              <a:t>.</a:t>
            </a:r>
          </a:p>
          <a:p>
            <a:pPr marL="457200" indent="-457200">
              <a:buFont typeface="+mj-lt"/>
              <a:buAutoNum type="arabicPeriod"/>
            </a:pPr>
            <a:r>
              <a:rPr lang="id-ID" dirty="0" smtClean="0"/>
              <a:t>Selisih </a:t>
            </a:r>
            <a:r>
              <a:rPr lang="id-ID" dirty="0"/>
              <a:t>biaya yang timbul dari biaya standar akan diinvestigasi (diperiksa) penyebabnya dengan teliti. Sedangkan anggaran yang tidak didasarkan biaya standar hanya menekankan pada penghematan biaya dibanding anggaran, selisih umumnya tidak diinvestigasi lebih lanjut”.  (Supriyono, </a:t>
            </a:r>
            <a:r>
              <a:rPr lang="id-ID" dirty="0" smtClean="0"/>
              <a:t>1997, 97)</a:t>
            </a:r>
            <a:endParaRPr lang="id-ID" dirty="0"/>
          </a:p>
        </p:txBody>
      </p:sp>
    </p:spTree>
    <p:extLst>
      <p:ext uri="{BB962C8B-B14F-4D97-AF65-F5344CB8AC3E}">
        <p14:creationId xmlns:p14="http://schemas.microsoft.com/office/powerpoint/2010/main" val="302546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96177"/>
          </a:xfrm>
        </p:spPr>
        <p:txBody>
          <a:bodyPr>
            <a:normAutofit/>
          </a:bodyPr>
          <a:lstStyle/>
          <a:p>
            <a:r>
              <a:rPr lang="id-ID" sz="5400" dirty="0" smtClean="0"/>
              <a:t>Persamaan anggaran &amp; biaya standar dalam tujuannya</a:t>
            </a:r>
            <a:endParaRPr lang="id-ID" sz="5400" dirty="0"/>
          </a:p>
        </p:txBody>
      </p:sp>
      <p:sp>
        <p:nvSpPr>
          <p:cNvPr id="3" name="Content Placeholder 2"/>
          <p:cNvSpPr>
            <a:spLocks noGrp="1"/>
          </p:cNvSpPr>
          <p:nvPr>
            <p:ph idx="1"/>
          </p:nvPr>
        </p:nvSpPr>
        <p:spPr>
          <a:xfrm>
            <a:off x="0" y="1596177"/>
            <a:ext cx="12192000" cy="5261823"/>
          </a:xfrm>
        </p:spPr>
        <p:txBody>
          <a:bodyPr>
            <a:normAutofit/>
          </a:bodyPr>
          <a:lstStyle/>
          <a:p>
            <a:pPr marL="457200" indent="-457200">
              <a:buFont typeface="+mj-lt"/>
              <a:buAutoNum type="arabicPeriod"/>
            </a:pPr>
            <a:r>
              <a:rPr lang="id-ID" sz="3200" dirty="0"/>
              <a:t>Pengendalian </a:t>
            </a:r>
            <a:r>
              <a:rPr lang="id-ID" sz="3200" dirty="0" smtClean="0"/>
              <a:t>managerial</a:t>
            </a:r>
          </a:p>
          <a:p>
            <a:pPr marL="457200" indent="-457200">
              <a:buFont typeface="+mj-lt"/>
              <a:buAutoNum type="arabicPeriod"/>
            </a:pPr>
            <a:r>
              <a:rPr lang="id-ID" sz="3200" dirty="0" smtClean="0"/>
              <a:t>Keduanya </a:t>
            </a:r>
            <a:r>
              <a:rPr lang="id-ID" sz="3200" dirty="0"/>
              <a:t>menggunakan biaya di tentukan terlebih dahulu untuk periode </a:t>
            </a:r>
            <a:r>
              <a:rPr lang="id-ID" sz="3200" dirty="0" smtClean="0"/>
              <a:t>mendatang</a:t>
            </a:r>
          </a:p>
          <a:p>
            <a:pPr marL="457200" indent="-457200">
              <a:buFont typeface="+mj-lt"/>
              <a:buAutoNum type="arabicPeriod"/>
            </a:pPr>
            <a:r>
              <a:rPr lang="id-ID" sz="3200" dirty="0" smtClean="0"/>
              <a:t>Baik </a:t>
            </a:r>
            <a:r>
              <a:rPr lang="id-ID" sz="3200" dirty="0"/>
              <a:t>anggaran maupun biaya standar memungkinkan penyusunan laporan manajerial yang di bandingkan biaya actual dengan biaya yang ditentukan </a:t>
            </a:r>
            <a:r>
              <a:rPr lang="id-ID" sz="3200" dirty="0" smtClean="0"/>
              <a:t>terlebih dahulu</a:t>
            </a:r>
            <a:endParaRPr lang="id-ID" sz="3200" dirty="0"/>
          </a:p>
        </p:txBody>
      </p:sp>
    </p:spTree>
    <p:extLst>
      <p:ext uri="{BB962C8B-B14F-4D97-AF65-F5344CB8AC3E}">
        <p14:creationId xmlns:p14="http://schemas.microsoft.com/office/powerpoint/2010/main" val="221976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xmlns="" id="{5F86BEAF-FD24-4827-AD37-6785EBC9C2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xmlns="" id="{DC3B8C6B-63CA-4384-8059-2036BE5202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
            <a:extLst>
              <a:ext uri="{FF2B5EF4-FFF2-40B4-BE49-F238E27FC236}">
                <a16:creationId xmlns:a16="http://schemas.microsoft.com/office/drawing/2014/main" xmlns="" id="{F5B52056-26AD-4841-8A16-C1D9E3C0993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Formula">
            <a:extLst>
              <a:ext uri="{FF2B5EF4-FFF2-40B4-BE49-F238E27FC236}">
                <a16:creationId xmlns:a16="http://schemas.microsoft.com/office/drawing/2014/main" xmlns=""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ctangle 29">
            <a:extLst>
              <a:ext uri="{FF2B5EF4-FFF2-40B4-BE49-F238E27FC236}">
                <a16:creationId xmlns:a16="http://schemas.microsoft.com/office/drawing/2014/main" xmlns="" id="{C71B03AA-C0EB-4104-84F8-E1AB8BFBE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xmlns="" id="{09C2B723-6C2F-49DE-A429-50BDFD1ADB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58B2B72-EB44-4428-96AA-8636E4A4ADFD}"/>
              </a:ext>
            </a:extLst>
          </p:cNvPr>
          <p:cNvSpPr>
            <a:spLocks noGrp="1"/>
          </p:cNvSpPr>
          <p:nvPr>
            <p:ph type="title"/>
          </p:nvPr>
        </p:nvSpPr>
        <p:spPr>
          <a:xfrm>
            <a:off x="4563373" y="618518"/>
            <a:ext cx="6672886" cy="797328"/>
          </a:xfrm>
        </p:spPr>
        <p:txBody>
          <a:bodyPr vert="horz" lIns="91440" tIns="45720" rIns="91440" bIns="45720" rtlCol="0" anchor="ctr">
            <a:normAutofit/>
          </a:bodyPr>
          <a:lstStyle/>
          <a:p>
            <a:r>
              <a:rPr lang="id-ID" sz="4400" dirty="0" smtClean="0">
                <a:solidFill>
                  <a:schemeClr val="tx1">
                    <a:lumMod val="65000"/>
                    <a:lumOff val="35000"/>
                  </a:schemeClr>
                </a:solidFill>
              </a:rPr>
              <a:t>Summary :</a:t>
            </a:r>
            <a:endParaRPr lang="en-US" sz="4400" dirty="0">
              <a:solidFill>
                <a:schemeClr val="tx1">
                  <a:lumMod val="65000"/>
                  <a:lumOff val="35000"/>
                </a:schemeClr>
              </a:solidFill>
            </a:endParaRPr>
          </a:p>
        </p:txBody>
      </p:sp>
      <p:sp>
        <p:nvSpPr>
          <p:cNvPr id="3" name="Content Placeholder 2"/>
          <p:cNvSpPr>
            <a:spLocks noGrp="1"/>
          </p:cNvSpPr>
          <p:nvPr>
            <p:ph sz="quarter" idx="14"/>
          </p:nvPr>
        </p:nvSpPr>
        <p:spPr>
          <a:xfrm>
            <a:off x="4482060" y="1415846"/>
            <a:ext cx="7236698" cy="5033080"/>
          </a:xfrm>
        </p:spPr>
        <p:txBody>
          <a:bodyPr>
            <a:noAutofit/>
          </a:bodyPr>
          <a:lstStyle/>
          <a:p>
            <a:r>
              <a:rPr lang="id-ID" sz="2400" dirty="0" smtClean="0"/>
              <a:t>Anggaran dan pembiayaan tidaklah sama, anggaran lebih cenderung mengarah ke perencanaan guna menjalankan suatu aktifitas, sedangkan pembiayaan lebih cenderung kepada kondisi dimana institusi menyiapkan apa yang akan dibayar</a:t>
            </a:r>
          </a:p>
          <a:p>
            <a:r>
              <a:rPr lang="id-ID" sz="2400" dirty="0" smtClean="0"/>
              <a:t>Anggaran sendiri dalam akuntasi akan menyasar kepada penggunaan biaya yang sesuai dengan standar guna menekan pada proses yang melebihi dari apa yang telah direncanakan</a:t>
            </a:r>
            <a:endParaRPr lang="id-ID" sz="2400" dirty="0"/>
          </a:p>
        </p:txBody>
      </p:sp>
    </p:spTree>
    <p:extLst>
      <p:ext uri="{BB962C8B-B14F-4D97-AF65-F5344CB8AC3E}">
        <p14:creationId xmlns:p14="http://schemas.microsoft.com/office/powerpoint/2010/main" val="306903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Picture 2">
            <a:extLst>
              <a:ext uri="{FF2B5EF4-FFF2-40B4-BE49-F238E27FC236}">
                <a16:creationId xmlns:a16="http://schemas.microsoft.com/office/drawing/2014/main" xmlns=""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xmlns="" id="{CAD20AEA-7CAF-4A83-BE2E-EAF010B8B7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Rectangle 49">
            <a:extLst>
              <a:ext uri="{FF2B5EF4-FFF2-40B4-BE49-F238E27FC236}">
                <a16:creationId xmlns:a16="http://schemas.microsoft.com/office/drawing/2014/main" xmlns="" id="{2255CADE-DCE0-447F-B290-2AE78E5E5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2">
            <a:extLst>
              <a:ext uri="{FF2B5EF4-FFF2-40B4-BE49-F238E27FC236}">
                <a16:creationId xmlns:a16="http://schemas.microsoft.com/office/drawing/2014/main" xmlns="" id="{240987D2-7FAC-4B65-A97B-0EAADE73BB3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descr="Science Lab">
            <a:extLst>
              <a:ext uri="{FF2B5EF4-FFF2-40B4-BE49-F238E27FC236}">
                <a16:creationId xmlns:a16="http://schemas.microsoft.com/office/drawing/2014/main" xmlns="" id="{2543122C-30CE-4CD2-B15E-CA20AE39CC4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7364" r="2" b="2"/>
          <a:stretch/>
        </p:blipFill>
        <p:spPr>
          <a:xfrm>
            <a:off x="8860" y="10"/>
            <a:ext cx="6924201" cy="6857990"/>
          </a:xfrm>
          <a:prstGeom prst="rect">
            <a:avLst/>
          </a:prstGeom>
        </p:spPr>
      </p:pic>
      <p:sp>
        <p:nvSpPr>
          <p:cNvPr id="54" name="Rectangle 53">
            <a:extLst>
              <a:ext uri="{FF2B5EF4-FFF2-40B4-BE49-F238E27FC236}">
                <a16:creationId xmlns:a16="http://schemas.microsoft.com/office/drawing/2014/main" xmlns="" id="{4245587C-701C-48A1-9B6B-10C3DF81A8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xmlns="" id="{2E5CF545-7AAF-4A13-8871-089E929E850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2" name="Title 1">
            <a:extLst>
              <a:ext uri="{FF2B5EF4-FFF2-40B4-BE49-F238E27FC236}">
                <a16:creationId xmlns:a16="http://schemas.microsoft.com/office/drawing/2014/main" xmlns="" id="{12B77B0A-41A1-428C-897D-2AEE4B4A56BD}"/>
              </a:ext>
            </a:extLst>
          </p:cNvPr>
          <p:cNvSpPr>
            <a:spLocks noGrp="1"/>
          </p:cNvSpPr>
          <p:nvPr>
            <p:ph type="title"/>
          </p:nvPr>
        </p:nvSpPr>
        <p:spPr>
          <a:xfrm>
            <a:off x="7570382" y="1358901"/>
            <a:ext cx="3707844" cy="2730498"/>
          </a:xfrm>
        </p:spPr>
        <p:txBody>
          <a:bodyPr vert="horz" lIns="91440" tIns="45720" rIns="91440" bIns="45720" rtlCol="0" anchor="b">
            <a:normAutofit/>
          </a:bodyPr>
          <a:lstStyle/>
          <a:p>
            <a:r>
              <a:rPr lang="en-US" sz="4800" dirty="0"/>
              <a:t>Contact Us</a:t>
            </a:r>
          </a:p>
        </p:txBody>
      </p:sp>
      <p:sp>
        <p:nvSpPr>
          <p:cNvPr id="4" name="Text Placeholder 3">
            <a:extLst>
              <a:ext uri="{FF2B5EF4-FFF2-40B4-BE49-F238E27FC236}">
                <a16:creationId xmlns:a16="http://schemas.microsoft.com/office/drawing/2014/main" xmlns="" id="{038BA689-20E2-4C6E-9788-5A871F3D197B}"/>
              </a:ext>
            </a:extLst>
          </p:cNvPr>
          <p:cNvSpPr>
            <a:spLocks noGrp="1"/>
          </p:cNvSpPr>
          <p:nvPr>
            <p:ph type="body" sz="half" idx="2"/>
          </p:nvPr>
        </p:nvSpPr>
        <p:spPr>
          <a:xfrm>
            <a:off x="7676707" y="4165600"/>
            <a:ext cx="3487479" cy="944281"/>
          </a:xfrm>
        </p:spPr>
        <p:txBody>
          <a:bodyPr vert="horz" lIns="91440" tIns="45720" rIns="91440" bIns="45720" rtlCol="0">
            <a:normAutofit fontScale="92500" lnSpcReduction="10000"/>
          </a:bodyPr>
          <a:lstStyle/>
          <a:p>
            <a:r>
              <a:rPr lang="id-ID" sz="2200" dirty="0" smtClean="0">
                <a:solidFill>
                  <a:schemeClr val="bg1">
                    <a:lumMod val="50000"/>
                  </a:schemeClr>
                </a:solidFill>
              </a:rPr>
              <a:t>FAIK AGIWAHYUANTO</a:t>
            </a:r>
          </a:p>
          <a:p>
            <a:r>
              <a:rPr lang="id-ID" sz="2200" dirty="0" smtClean="0">
                <a:solidFill>
                  <a:schemeClr val="bg1">
                    <a:lumMod val="50000"/>
                  </a:schemeClr>
                </a:solidFill>
              </a:rPr>
              <a:t>08112700925</a:t>
            </a:r>
            <a:endParaRPr lang="en-US" sz="2200" dirty="0">
              <a:solidFill>
                <a:schemeClr val="bg1">
                  <a:lumMod val="50000"/>
                </a:schemeClr>
              </a:solidFill>
            </a:endParaRPr>
          </a:p>
        </p:txBody>
      </p:sp>
    </p:spTree>
    <p:extLst>
      <p:ext uri="{BB962C8B-B14F-4D97-AF65-F5344CB8AC3E}">
        <p14:creationId xmlns:p14="http://schemas.microsoft.com/office/powerpoint/2010/main" val="298461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xmlns="" id="{48FE65CB-EFD8-497D-A30A-093E20EACB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cience Lab">
            <a:extLst>
              <a:ext uri="{FF2B5EF4-FFF2-40B4-BE49-F238E27FC236}">
                <a16:creationId xmlns:a16="http://schemas.microsoft.com/office/drawing/2014/main" xmlns="" id="{7E185DA8-778E-49D9-863D-7DB5660424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754" r="25902"/>
          <a:stretch/>
        </p:blipFill>
        <p:spPr>
          <a:xfrm>
            <a:off x="1028342" y="618517"/>
            <a:ext cx="6139725" cy="5629884"/>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5" name="Picture 114">
            <a:extLst>
              <a:ext uri="{FF2B5EF4-FFF2-40B4-BE49-F238E27FC236}">
                <a16:creationId xmlns:a16="http://schemas.microsoft.com/office/drawing/2014/main" xmlns="" id="{E3265C2A-0A58-43AD-A406-8F4478E2875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850B972-0B7A-40CD-9E79-07E8A87AB03C}"/>
              </a:ext>
            </a:extLst>
          </p:cNvPr>
          <p:cNvSpPr>
            <a:spLocks noGrp="1"/>
          </p:cNvSpPr>
          <p:nvPr>
            <p:ph type="title"/>
          </p:nvPr>
        </p:nvSpPr>
        <p:spPr>
          <a:xfrm>
            <a:off x="8196408" y="640831"/>
            <a:ext cx="3352128" cy="1573863"/>
          </a:xfrm>
        </p:spPr>
        <p:txBody>
          <a:bodyPr>
            <a:normAutofit/>
          </a:bodyPr>
          <a:lstStyle/>
          <a:p>
            <a:pPr algn="l"/>
            <a:r>
              <a:rPr lang="id-ID" dirty="0" smtClean="0"/>
              <a:t>Pembahasan:</a:t>
            </a:r>
            <a:endParaRPr lang="en-US" dirty="0"/>
          </a:p>
        </p:txBody>
      </p:sp>
      <p:graphicFrame>
        <p:nvGraphicFramePr>
          <p:cNvPr id="9" name="Content Placeholder 8" descr="Icons">
            <a:extLst>
              <a:ext uri="{FF2B5EF4-FFF2-40B4-BE49-F238E27FC236}">
                <a16:creationId xmlns:a16="http://schemas.microsoft.com/office/drawing/2014/main" xmlns="" id="{8FF6EDB8-0D3A-4193-BDFE-DD56CEA7DAB2}"/>
              </a:ext>
            </a:extLst>
          </p:cNvPr>
          <p:cNvGraphicFramePr>
            <a:graphicFrameLocks noGrp="1"/>
          </p:cNvGraphicFramePr>
          <p:nvPr>
            <p:ph idx="1"/>
            <p:extLst>
              <p:ext uri="{D42A27DB-BD31-4B8C-83A1-F6EECF244321}">
                <p14:modId xmlns:p14="http://schemas.microsoft.com/office/powerpoint/2010/main" val="826080130"/>
              </p:ext>
            </p:extLst>
          </p:nvPr>
        </p:nvGraphicFramePr>
        <p:xfrm>
          <a:off x="8196408" y="2367092"/>
          <a:ext cx="3352128" cy="3881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2640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10653"/>
          </a:xfrm>
        </p:spPr>
        <p:txBody>
          <a:bodyPr/>
          <a:lstStyle/>
          <a:p>
            <a:r>
              <a:rPr lang="id-ID" dirty="0" smtClean="0"/>
              <a:t>Anggaran dan pembiayaan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643550"/>
              </p:ext>
            </p:extLst>
          </p:nvPr>
        </p:nvGraphicFramePr>
        <p:xfrm>
          <a:off x="0" y="1212850"/>
          <a:ext cx="12192000" cy="564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52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8147"/>
          </a:xfrm>
        </p:spPr>
        <p:txBody>
          <a:bodyPr/>
          <a:lstStyle/>
          <a:p>
            <a:r>
              <a:rPr lang="id-ID" dirty="0" smtClean="0"/>
              <a:t>Anggaran (business budget) flexible</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989811"/>
              </p:ext>
            </p:extLst>
          </p:nvPr>
        </p:nvGraphicFramePr>
        <p:xfrm>
          <a:off x="0" y="817563"/>
          <a:ext cx="12192000" cy="6040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14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6274"/>
          </a:xfrm>
        </p:spPr>
        <p:txBody>
          <a:bodyPr>
            <a:normAutofit/>
          </a:bodyPr>
          <a:lstStyle/>
          <a:p>
            <a:r>
              <a:rPr lang="id-ID" sz="4800" b="1" dirty="0" smtClean="0"/>
              <a:t>Tujuan anggaran </a:t>
            </a:r>
            <a:endParaRPr lang="id-ID"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8458570"/>
              </p:ext>
            </p:extLst>
          </p:nvPr>
        </p:nvGraphicFramePr>
        <p:xfrm>
          <a:off x="0" y="866775"/>
          <a:ext cx="12192000" cy="599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891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9726"/>
          </a:xfrm>
        </p:spPr>
        <p:txBody>
          <a:bodyPr>
            <a:normAutofit fontScale="90000"/>
          </a:bodyPr>
          <a:lstStyle/>
          <a:p>
            <a:r>
              <a:rPr lang="id-ID" sz="5400" cap="none" dirty="0" smtClean="0"/>
              <a:t>Manfaat Anggaran (Marconi &amp; Siegel, 1983) Dalam Hehanusa (2003, P.406-407)</a:t>
            </a:r>
            <a:endParaRPr lang="id-ID" sz="5400" cap="none" dirty="0"/>
          </a:p>
        </p:txBody>
      </p:sp>
      <p:sp>
        <p:nvSpPr>
          <p:cNvPr id="3" name="Content Placeholder 2"/>
          <p:cNvSpPr>
            <a:spLocks noGrp="1"/>
          </p:cNvSpPr>
          <p:nvPr>
            <p:ph idx="1"/>
          </p:nvPr>
        </p:nvSpPr>
        <p:spPr>
          <a:xfrm>
            <a:off x="0" y="1588168"/>
            <a:ext cx="12192000" cy="5269832"/>
          </a:xfrm>
        </p:spPr>
        <p:txBody>
          <a:bodyPr>
            <a:normAutofit/>
          </a:bodyPr>
          <a:lstStyle/>
          <a:p>
            <a:pPr marL="457200" indent="-457200">
              <a:buFont typeface="+mj-lt"/>
              <a:buAutoNum type="arabicPeriod"/>
            </a:pPr>
            <a:r>
              <a:rPr lang="id-ID" cap="none" dirty="0" smtClean="0"/>
              <a:t>Anggaran adalah hasil dari proses perencanaan, berarti anggaran merupakan perjanjian negosiasi antara peserta dominan dalam suatu organisasi mengenai tujuan kegiatan di masa depan.</a:t>
            </a:r>
          </a:p>
          <a:p>
            <a:pPr marL="457200" indent="-457200">
              <a:buFont typeface="+mj-lt"/>
              <a:buAutoNum type="arabicPeriod"/>
            </a:pPr>
            <a:r>
              <a:rPr lang="id-ID" cap="none" dirty="0" smtClean="0"/>
              <a:t>Anggaran adalah gambar prioritas alokasi sumber daya yang dimiliki karena dapat berperan sebagai perusahaan cetak biru kegiatan.</a:t>
            </a:r>
          </a:p>
          <a:p>
            <a:pPr marL="457200" indent="-457200">
              <a:buFont typeface="+mj-lt"/>
              <a:buAutoNum type="arabicPeriod"/>
            </a:pPr>
            <a:r>
              <a:rPr lang="id-ID" cap="none" dirty="0" smtClean="0"/>
              <a:t>Anggaran adalah alat komunikasi internal yang menghubungkan departemen (divisi) yang bersatu dengan departemen lainnya (divisi) dalam organisasi dan dengan manajemen top.</a:t>
            </a:r>
          </a:p>
          <a:p>
            <a:pPr marL="457200" indent="-457200">
              <a:buFont typeface="+mj-lt"/>
              <a:buAutoNum type="arabicPeriod"/>
            </a:pPr>
            <a:r>
              <a:rPr lang="id-ID" cap="none" dirty="0" smtClean="0"/>
              <a:t>Anggaran memberikan informasi tentang hasil aktual kegiatan dibandingkan dengan standar yang telah ditetapkan.</a:t>
            </a:r>
          </a:p>
          <a:p>
            <a:pPr marL="457200" indent="-457200">
              <a:buFont typeface="+mj-lt"/>
              <a:buAutoNum type="arabicPeriod"/>
            </a:pPr>
            <a:r>
              <a:rPr lang="id-ID" cap="none" dirty="0" smtClean="0"/>
              <a:t>Anggaran sebagai alat kontrol yang mengarahkan manajemen untuk menentukan bagian organisasi yang kuat dan lemah, ini akan mampu mengarahkan manajemen untuk menentukan tindakan korektif yang harus diambil.</a:t>
            </a:r>
          </a:p>
          <a:p>
            <a:pPr marL="457200" indent="-457200">
              <a:buFont typeface="+mj-lt"/>
              <a:buAutoNum type="arabicPeriod"/>
            </a:pPr>
            <a:r>
              <a:rPr lang="id-ID" cap="none" dirty="0" smtClean="0"/>
              <a:t>Anggaran mempengaruhi dan memotivasi manajer dan karyawan untuk bekerja secara konsisten, efektif, dan efisien dalam kondisi kesesuaian sasaran antara tujuan perusahaan dan tujuan karyawan.</a:t>
            </a:r>
            <a:endParaRPr lang="id-ID" cap="none" dirty="0"/>
          </a:p>
        </p:txBody>
      </p:sp>
    </p:spTree>
    <p:extLst>
      <p:ext uri="{BB962C8B-B14F-4D97-AF65-F5344CB8AC3E}">
        <p14:creationId xmlns:p14="http://schemas.microsoft.com/office/powerpoint/2010/main" val="375822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normAutofit/>
          </a:bodyPr>
          <a:lstStyle/>
          <a:p>
            <a:r>
              <a:rPr lang="id-ID" sz="4800" b="1" dirty="0" smtClean="0"/>
              <a:t>Macam-macam anggaran</a:t>
            </a:r>
            <a:endParaRPr lang="id-ID"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8787668"/>
              </p:ext>
            </p:extLst>
          </p:nvPr>
        </p:nvGraphicFramePr>
        <p:xfrm>
          <a:off x="0" y="1187450"/>
          <a:ext cx="12192000" cy="567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82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27221"/>
          </a:xfrm>
        </p:spPr>
        <p:txBody>
          <a:bodyPr>
            <a:normAutofit/>
          </a:bodyPr>
          <a:lstStyle/>
          <a:p>
            <a:r>
              <a:rPr lang="id-ID" sz="5400" b="1" dirty="0" smtClean="0"/>
              <a:t>Anggaran produksi</a:t>
            </a:r>
            <a:endParaRPr lang="id-ID" sz="5400" b="1" dirty="0"/>
          </a:p>
        </p:txBody>
      </p:sp>
      <p:sp>
        <p:nvSpPr>
          <p:cNvPr id="3" name="Content Placeholder 2"/>
          <p:cNvSpPr>
            <a:spLocks noGrp="1"/>
          </p:cNvSpPr>
          <p:nvPr>
            <p:ph idx="1"/>
          </p:nvPr>
        </p:nvSpPr>
        <p:spPr>
          <a:xfrm>
            <a:off x="0" y="1227221"/>
            <a:ext cx="12192000" cy="5630779"/>
          </a:xfrm>
        </p:spPr>
        <p:txBody>
          <a:bodyPr>
            <a:normAutofit/>
          </a:bodyPr>
          <a:lstStyle/>
          <a:p>
            <a:r>
              <a:rPr lang="id-ID" sz="3200" dirty="0"/>
              <a:t>Anggaran produksi menurut Halim dan Supomo (1990: 153) berisi rencana untuk unit yang diproduksi selama periode anggaran. Estimasi produksi ditentukan berdasarkan perkiraan penjualan dan rencana inventaris.</a:t>
            </a:r>
          </a:p>
          <a:p>
            <a:r>
              <a:rPr lang="id-ID" sz="3200" dirty="0"/>
              <a:t>Anggaran Produksi adalah dasar penganggaran untuk biaya produksi, yaitu anggaran untuk biaya bahan baku, anggaran untuk biaya tenaga kerja langsung, dan anggaran overhead pabrik</a:t>
            </a:r>
            <a:r>
              <a:rPr lang="id-ID" sz="3200" dirty="0" smtClean="0"/>
              <a:t>.</a:t>
            </a:r>
            <a:endParaRPr lang="id-ID" sz="3200" dirty="0"/>
          </a:p>
        </p:txBody>
      </p:sp>
    </p:spTree>
    <p:extLst>
      <p:ext uri="{BB962C8B-B14F-4D97-AF65-F5344CB8AC3E}">
        <p14:creationId xmlns:p14="http://schemas.microsoft.com/office/powerpoint/2010/main" val="31618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30968"/>
          </a:xfrm>
        </p:spPr>
        <p:txBody>
          <a:bodyPr>
            <a:normAutofit/>
          </a:bodyPr>
          <a:lstStyle/>
          <a:p>
            <a:r>
              <a:rPr lang="id-ID" sz="5400" b="1" dirty="0" smtClean="0"/>
              <a:t>Anggaran biaya bahan baku</a:t>
            </a:r>
            <a:endParaRPr lang="id-ID" sz="5400" b="1" dirty="0"/>
          </a:p>
        </p:txBody>
      </p:sp>
      <p:sp>
        <p:nvSpPr>
          <p:cNvPr id="3" name="Content Placeholder 2"/>
          <p:cNvSpPr>
            <a:spLocks noGrp="1"/>
          </p:cNvSpPr>
          <p:nvPr>
            <p:ph idx="1"/>
          </p:nvPr>
        </p:nvSpPr>
        <p:spPr>
          <a:xfrm>
            <a:off x="0" y="1371600"/>
            <a:ext cx="12192000" cy="5486400"/>
          </a:xfrm>
        </p:spPr>
        <p:txBody>
          <a:bodyPr>
            <a:normAutofit/>
          </a:bodyPr>
          <a:lstStyle/>
          <a:p>
            <a:r>
              <a:rPr lang="id-ID" sz="3600" dirty="0"/>
              <a:t>Merencanakan secara rinci tentang biaya bahan baku untuk produksi selama periode yang akan datang, yang mencakup rencana tentang jenis (kualitas) bahan baku yang diproses, jumlah ( kuantitas) bahan baku bahan yang diproses, dan waktu (kapan) bahan baku diproses dalam proses produksi. </a:t>
            </a:r>
            <a:r>
              <a:rPr lang="id-ID" sz="3600" i="1" dirty="0"/>
              <a:t>Munandar (2000: 134) </a:t>
            </a:r>
            <a:endParaRPr lang="id-ID" sz="3600" dirty="0"/>
          </a:p>
        </p:txBody>
      </p:sp>
    </p:spTree>
    <p:extLst>
      <p:ext uri="{BB962C8B-B14F-4D97-AF65-F5344CB8AC3E}">
        <p14:creationId xmlns:p14="http://schemas.microsoft.com/office/powerpoint/2010/main" val="126996745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AB9843-8233-452C-82B9-ECE749792D2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A783F2E-97E2-484E-BF92-B33AEA715C4D}">
  <ds:schemaRefs>
    <ds:schemaRef ds:uri="http://schemas.microsoft.com/sharepoint/v3/contenttype/forms"/>
  </ds:schemaRefs>
</ds:datastoreItem>
</file>

<file path=customXml/itemProps3.xml><?xml version="1.0" encoding="utf-8"?>
<ds:datastoreItem xmlns:ds="http://schemas.openxmlformats.org/officeDocument/2006/customXml" ds:itemID="{DE586802-67BF-4B31-AFE3-2C42A416B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Laboratory design</Template>
  <TotalTime>0</TotalTime>
  <Words>973</Words>
  <Application>Microsoft Office PowerPoint</Application>
  <PresentationFormat>Widescreen</PresentationFormat>
  <Paragraphs>65</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Tw Cen MT</vt:lpstr>
      <vt:lpstr>Droplet</vt:lpstr>
      <vt:lpstr>ANGGARAN PEMBIAYAAN  KESEHATAN INDONESIA</vt:lpstr>
      <vt:lpstr>Pembahasan:</vt:lpstr>
      <vt:lpstr>Anggaran dan pembiayaan ???</vt:lpstr>
      <vt:lpstr>Anggaran (business budget) flexible</vt:lpstr>
      <vt:lpstr>Tujuan anggaran </vt:lpstr>
      <vt:lpstr>Manfaat Anggaran (Marconi &amp; Siegel, 1983) Dalam Hehanusa (2003, P.406-407)</vt:lpstr>
      <vt:lpstr>Macam-macam anggaran</vt:lpstr>
      <vt:lpstr>Anggaran produksi</vt:lpstr>
      <vt:lpstr>Anggaran biaya bahan baku</vt:lpstr>
      <vt:lpstr>Anggaran tenaga kerja langsung</vt:lpstr>
      <vt:lpstr>Anggaran overhead pabrik</vt:lpstr>
      <vt:lpstr>Perbedaan Mendasar Antara Biaya Standar Dgn Anggaran Dalam Akuntansi Biaya Perencaan &amp; Pengendalian Biaya (Pengambilan Keputusan)</vt:lpstr>
      <vt:lpstr>Persamaan anggaran &amp; biaya standar dalam tujuannya</vt:lpstr>
      <vt:lpstr>Summary :</vt:lpstr>
      <vt:lpstr>Contact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2020-04-26T21:25:00Z</dcterms:created>
  <dcterms:modified xsi:type="dcterms:W3CDTF">2020-04-26T22:04:54Z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