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5" r:id="rId3"/>
    <p:sldId id="279" r:id="rId4"/>
    <p:sldId id="276" r:id="rId5"/>
    <p:sldId id="277" r:id="rId6"/>
    <p:sldId id="278" r:id="rId7"/>
    <p:sldId id="261" r:id="rId8"/>
    <p:sldId id="262" r:id="rId9"/>
    <p:sldId id="258" r:id="rId10"/>
    <p:sldId id="259" r:id="rId11"/>
    <p:sldId id="260" r:id="rId12"/>
    <p:sldId id="280" r:id="rId13"/>
    <p:sldId id="281" r:id="rId14"/>
    <p:sldId id="282" r:id="rId15"/>
    <p:sldId id="283" r:id="rId16"/>
    <p:sldId id="263" r:id="rId17"/>
    <p:sldId id="272" r:id="rId18"/>
    <p:sldId id="273" r:id="rId19"/>
    <p:sldId id="274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97CD2-733A-4120-880D-386A1470EC18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A207F-171E-42DD-AF10-B98EBCB28F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A207F-171E-42DD-AF10-B98EBCB28F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CBC2-8C20-4543-BF60-539193282D5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CC24-800B-453C-A1F1-FE4FFDB8B2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ERD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sv-SE" sz="6600" dirty="0" smtClean="0"/>
              <a:t> </a:t>
            </a:r>
            <a:r>
              <a:rPr lang="sv-SE" sz="6000" dirty="0" smtClean="0"/>
              <a:t>( </a:t>
            </a:r>
            <a:r>
              <a:rPr lang="sv-SE" sz="5300" b="1" dirty="0" smtClean="0"/>
              <a:t>Entity Relationship  Diagram </a:t>
            </a:r>
            <a:r>
              <a:rPr lang="sv-SE" sz="6000" dirty="0" smtClean="0"/>
              <a:t>)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762000"/>
          </a:xfrm>
        </p:spPr>
        <p:txBody>
          <a:bodyPr>
            <a:normAutofit fontScale="70000" lnSpcReduction="20000"/>
          </a:bodyPr>
          <a:lstStyle/>
          <a:p>
            <a:r>
              <a:rPr lang="en-US" sz="5000" b="1" dirty="0" err="1" smtClean="0">
                <a:solidFill>
                  <a:schemeClr val="tx1"/>
                </a:solidFill>
              </a:rPr>
              <a:t>Oleh</a:t>
            </a:r>
            <a:r>
              <a:rPr lang="en-US" sz="5000" b="1" dirty="0" smtClean="0">
                <a:solidFill>
                  <a:schemeClr val="tx1"/>
                </a:solidFill>
              </a:rPr>
              <a:t> : </a:t>
            </a:r>
            <a:r>
              <a:rPr lang="en-US" sz="5000" b="1" dirty="0" err="1" smtClean="0">
                <a:solidFill>
                  <a:schemeClr val="tx1"/>
                </a:solidFill>
              </a:rPr>
              <a:t>Agung</a:t>
            </a:r>
            <a:r>
              <a:rPr lang="en-US" sz="5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</a:rPr>
              <a:t>Wardoyo</a:t>
            </a:r>
            <a:r>
              <a:rPr lang="en-US" sz="5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 err="1" smtClean="0">
                <a:solidFill>
                  <a:schemeClr val="tx1"/>
                </a:solidFill>
              </a:rPr>
              <a:t>M</a:t>
            </a:r>
            <a:r>
              <a:rPr lang="en-US" sz="5000" b="1" dirty="0" err="1" smtClean="0">
                <a:solidFill>
                  <a:schemeClr val="tx1"/>
                </a:solidFill>
              </a:rPr>
              <a:t>.Kom</a:t>
            </a:r>
            <a:endParaRPr lang="en-US" sz="5000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Mapping Cardinalities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716086" y="6172200"/>
            <a:ext cx="1865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One to one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486400" y="6172200"/>
            <a:ext cx="18287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One to many</a:t>
            </a:r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2" cstate="print"/>
          <a:srcRect l="624" t="9708" r="417" b="9708"/>
          <a:stretch>
            <a:fillRect/>
          </a:stretch>
        </p:blipFill>
        <p:spPr bwMode="auto">
          <a:xfrm>
            <a:off x="990600" y="1447800"/>
            <a:ext cx="7086600" cy="432877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889125" y="5943600"/>
            <a:ext cx="2075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Many to one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486400" y="5943600"/>
            <a:ext cx="2335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Many to many</a:t>
            </a:r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2" cstate="print"/>
          <a:srcRect l="581" t="9547" r="388" b="9805"/>
          <a:stretch>
            <a:fillRect/>
          </a:stretch>
        </p:blipFill>
        <p:spPr bwMode="auto">
          <a:xfrm>
            <a:off x="990600" y="990600"/>
            <a:ext cx="7190956" cy="4392612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(one to one) </a:t>
            </a:r>
          </a:p>
          <a:p>
            <a:pPr marL="514350" indent="-514350">
              <a:buNone/>
            </a:pPr>
            <a:r>
              <a:rPr lang="en-US" sz="2800" b="1" dirty="0" smtClean="0"/>
              <a:t>	</a:t>
            </a:r>
            <a:r>
              <a:rPr lang="en-US" sz="2800" dirty="0" err="1" smtClean="0"/>
              <a:t>Sentitas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A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B,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begitu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B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B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A</a:t>
            </a:r>
            <a:endParaRPr lang="en-US" sz="28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4419600"/>
            <a:ext cx="8172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20" y="838200"/>
            <a:ext cx="879108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199" y="3810000"/>
            <a:ext cx="81215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879410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0"/>
            <a:ext cx="786138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66725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333" y="3657600"/>
            <a:ext cx="846666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Simbol</a:t>
            </a:r>
            <a:r>
              <a:rPr lang="en-US" b="1" dirty="0" smtClean="0"/>
              <a:t> </a:t>
            </a:r>
            <a:r>
              <a:rPr lang="en-US" b="1" dirty="0" err="1" smtClean="0"/>
              <a:t>Kardinalitas</a:t>
            </a:r>
            <a:r>
              <a:rPr lang="en-US" b="1" dirty="0" smtClean="0"/>
              <a:t> ERD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to 1 (one to one)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1 to n (one to many)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 to n (many to many)</a:t>
            </a:r>
          </a:p>
          <a:p>
            <a:pPr eaLnBrk="1" hangingPunct="1"/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24400" y="1371600"/>
            <a:ext cx="3019425" cy="1100137"/>
            <a:chOff x="2205" y="3750"/>
            <a:chExt cx="1953" cy="690"/>
          </a:xfrm>
        </p:grpSpPr>
        <p:sp>
          <p:nvSpPr>
            <p:cNvPr id="16406" name="AutoShape 5"/>
            <p:cNvSpPr>
              <a:spLocks noChangeArrowheads="1"/>
            </p:cNvSpPr>
            <p:nvPr/>
          </p:nvSpPr>
          <p:spPr bwMode="auto">
            <a:xfrm>
              <a:off x="2802" y="3750"/>
              <a:ext cx="771" cy="69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16407" name="AutoShape 6"/>
            <p:cNvCxnSpPr>
              <a:cxnSpLocks noChangeShapeType="1"/>
            </p:cNvCxnSpPr>
            <p:nvPr/>
          </p:nvCxnSpPr>
          <p:spPr bwMode="auto">
            <a:xfrm>
              <a:off x="2205" y="4095"/>
              <a:ext cx="59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408" name="AutoShape 7"/>
            <p:cNvCxnSpPr>
              <a:cxnSpLocks noChangeShapeType="1"/>
            </p:cNvCxnSpPr>
            <p:nvPr/>
          </p:nvCxnSpPr>
          <p:spPr bwMode="auto">
            <a:xfrm>
              <a:off x="3562" y="4095"/>
              <a:ext cx="5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876800" y="3048000"/>
            <a:ext cx="3124200" cy="1219200"/>
            <a:chOff x="1965" y="3510"/>
            <a:chExt cx="2520" cy="690"/>
          </a:xfrm>
        </p:grpSpPr>
        <p:sp>
          <p:nvSpPr>
            <p:cNvPr id="16400" name="AutoShape 9"/>
            <p:cNvSpPr>
              <a:spLocks noChangeArrowheads="1"/>
            </p:cNvSpPr>
            <p:nvPr/>
          </p:nvSpPr>
          <p:spPr bwMode="auto">
            <a:xfrm>
              <a:off x="2730" y="3510"/>
              <a:ext cx="990" cy="69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16401" name="AutoShape 10"/>
            <p:cNvCxnSpPr>
              <a:cxnSpLocks noChangeShapeType="1"/>
            </p:cNvCxnSpPr>
            <p:nvPr/>
          </p:nvCxnSpPr>
          <p:spPr bwMode="auto">
            <a:xfrm>
              <a:off x="1965" y="3855"/>
              <a:ext cx="765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402" name="AutoShape 11"/>
            <p:cNvCxnSpPr>
              <a:cxnSpLocks noChangeShapeType="1"/>
            </p:cNvCxnSpPr>
            <p:nvPr/>
          </p:nvCxnSpPr>
          <p:spPr bwMode="auto">
            <a:xfrm>
              <a:off x="3705" y="3855"/>
              <a:ext cx="765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230" y="3691"/>
              <a:ext cx="255" cy="374"/>
              <a:chOff x="4545" y="2821"/>
              <a:chExt cx="255" cy="374"/>
            </a:xfrm>
          </p:grpSpPr>
          <p:cxnSp>
            <p:nvCxnSpPr>
              <p:cNvPr id="16404" name="AutoShape 13"/>
              <p:cNvCxnSpPr>
                <a:cxnSpLocks noChangeShapeType="1"/>
              </p:cNvCxnSpPr>
              <p:nvPr/>
            </p:nvCxnSpPr>
            <p:spPr bwMode="auto">
              <a:xfrm flipV="1">
                <a:off x="4545" y="2821"/>
                <a:ext cx="255" cy="179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405" name="AutoShape 14"/>
              <p:cNvCxnSpPr>
                <a:cxnSpLocks noChangeShapeType="1"/>
              </p:cNvCxnSpPr>
              <p:nvPr/>
            </p:nvCxnSpPr>
            <p:spPr bwMode="auto">
              <a:xfrm>
                <a:off x="4560" y="3000"/>
                <a:ext cx="240" cy="19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105400" y="4800600"/>
            <a:ext cx="3200400" cy="1295400"/>
            <a:chOff x="1958" y="3510"/>
            <a:chExt cx="1972" cy="690"/>
          </a:xfrm>
        </p:grpSpPr>
        <p:sp>
          <p:nvSpPr>
            <p:cNvPr id="16391" name="AutoShape 23"/>
            <p:cNvSpPr>
              <a:spLocks noChangeArrowheads="1"/>
            </p:cNvSpPr>
            <p:nvPr/>
          </p:nvSpPr>
          <p:spPr bwMode="auto">
            <a:xfrm>
              <a:off x="2562" y="3510"/>
              <a:ext cx="771" cy="690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16392" name="AutoShape 24"/>
            <p:cNvCxnSpPr>
              <a:cxnSpLocks noChangeShapeType="1"/>
            </p:cNvCxnSpPr>
            <p:nvPr/>
          </p:nvCxnSpPr>
          <p:spPr bwMode="auto">
            <a:xfrm>
              <a:off x="1965" y="3855"/>
              <a:ext cx="597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393" name="AutoShape 25"/>
            <p:cNvCxnSpPr>
              <a:cxnSpLocks noChangeShapeType="1"/>
            </p:cNvCxnSpPr>
            <p:nvPr/>
          </p:nvCxnSpPr>
          <p:spPr bwMode="auto">
            <a:xfrm>
              <a:off x="3322" y="3855"/>
              <a:ext cx="596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731" y="3691"/>
              <a:ext cx="199" cy="374"/>
              <a:chOff x="4545" y="2821"/>
              <a:chExt cx="255" cy="374"/>
            </a:xfrm>
          </p:grpSpPr>
          <p:cxnSp>
            <p:nvCxnSpPr>
              <p:cNvPr id="16398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4545" y="2821"/>
                <a:ext cx="255" cy="179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399" name="AutoShape 28"/>
              <p:cNvCxnSpPr>
                <a:cxnSpLocks noChangeShapeType="1"/>
              </p:cNvCxnSpPr>
              <p:nvPr/>
            </p:nvCxnSpPr>
            <p:spPr bwMode="auto">
              <a:xfrm>
                <a:off x="4560" y="3000"/>
                <a:ext cx="240" cy="19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 flipH="1">
              <a:off x="1958" y="3691"/>
              <a:ext cx="228" cy="374"/>
              <a:chOff x="4545" y="2821"/>
              <a:chExt cx="255" cy="374"/>
            </a:xfrm>
          </p:grpSpPr>
          <p:cxnSp>
            <p:nvCxnSpPr>
              <p:cNvPr id="16396" name="AutoShape 30"/>
              <p:cNvCxnSpPr>
                <a:cxnSpLocks noChangeShapeType="1"/>
              </p:cNvCxnSpPr>
              <p:nvPr/>
            </p:nvCxnSpPr>
            <p:spPr bwMode="auto">
              <a:xfrm flipV="1">
                <a:off x="4545" y="2821"/>
                <a:ext cx="255" cy="179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6397" name="AutoShape 31"/>
              <p:cNvCxnSpPr>
                <a:cxnSpLocks noChangeShapeType="1"/>
              </p:cNvCxnSpPr>
              <p:nvPr/>
            </p:nvCxnSpPr>
            <p:spPr bwMode="auto">
              <a:xfrm>
                <a:off x="4560" y="3000"/>
                <a:ext cx="240" cy="195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DIAGRAM ER DENGAN KAMUS DATA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3276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sv-SE" sz="2800" b="1" dirty="0" smtClean="0"/>
              <a:t>	Kamus </a:t>
            </a:r>
            <a:r>
              <a:rPr lang="sv-SE" sz="2800" b="1" dirty="0"/>
              <a:t>Data </a:t>
            </a:r>
            <a:r>
              <a:rPr lang="sv-SE" sz="2800" b="1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sv-SE" sz="2800" b="1" dirty="0"/>
          </a:p>
          <a:p>
            <a:pPr lvl="1">
              <a:lnSpc>
                <a:spcPct val="90000"/>
              </a:lnSpc>
            </a:pPr>
            <a:r>
              <a:rPr lang="sv-SE" sz="2400" dirty="0"/>
              <a:t>Mahasiswa	= {</a:t>
            </a:r>
            <a:r>
              <a:rPr lang="sv-SE" sz="2400" u="sng" dirty="0"/>
              <a:t>nim</a:t>
            </a:r>
            <a:r>
              <a:rPr lang="sv-SE" sz="2400" dirty="0"/>
              <a:t>, nama_mhs, almt_mhs, tgl_lhr}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Kuliah		= {</a:t>
            </a:r>
            <a:r>
              <a:rPr lang="sv-SE" sz="2400" u="sng" dirty="0"/>
              <a:t>kode_kul</a:t>
            </a:r>
            <a:r>
              <a:rPr lang="sv-SE" sz="2400" dirty="0"/>
              <a:t>, nama_kul, sks, semester}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Dosen		= {</a:t>
            </a:r>
            <a:r>
              <a:rPr lang="sv-SE" sz="2400" u="sng" dirty="0"/>
              <a:t>nama_dsn</a:t>
            </a:r>
            <a:r>
              <a:rPr lang="sv-SE" sz="2400" dirty="0"/>
              <a:t>, almt_dsn}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Mempelajari	= {</a:t>
            </a:r>
            <a:r>
              <a:rPr lang="sv-SE" sz="2400" u="sng" dirty="0"/>
              <a:t>nim</a:t>
            </a:r>
            <a:r>
              <a:rPr lang="sv-SE" sz="2400" dirty="0"/>
              <a:t>, </a:t>
            </a:r>
            <a:r>
              <a:rPr lang="sv-SE" sz="2400" u="sng" dirty="0"/>
              <a:t>kode_kul</a:t>
            </a:r>
            <a:r>
              <a:rPr lang="sv-SE" sz="2400" dirty="0"/>
              <a:t>, indeks nilai}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Mengajar	</a:t>
            </a:r>
            <a:r>
              <a:rPr lang="sv-SE" sz="2400" dirty="0" smtClean="0"/>
              <a:t>= </a:t>
            </a:r>
            <a:r>
              <a:rPr lang="sv-SE" sz="2400" dirty="0"/>
              <a:t>{</a:t>
            </a:r>
            <a:r>
              <a:rPr lang="sv-SE" sz="2400" u="sng" dirty="0"/>
              <a:t> kode_kul</a:t>
            </a:r>
            <a:r>
              <a:rPr lang="sv-SE" sz="2400" dirty="0"/>
              <a:t>, nama_dsn, waktu, tempat}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sv-SE" b="1" dirty="0"/>
              <a:t>DERAJAT RELASI MINIMUM </a:t>
            </a:r>
            <a:endParaRPr lang="en-US" b="1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572000"/>
          </a:xfrm>
        </p:spPr>
        <p:txBody>
          <a:bodyPr>
            <a:noAutofit/>
          </a:bodyPr>
          <a:lstStyle/>
          <a:p>
            <a:r>
              <a:rPr lang="sv-SE" sz="2800" dirty="0"/>
              <a:t>Derajat/kardinalitas relasi itu mewakili hubungan (korespondensi) maksimum yang boleh terjadi antara himpunan entitas yang satu terhadap himpunan entitas lainnya.</a:t>
            </a:r>
          </a:p>
          <a:p>
            <a:r>
              <a:rPr lang="sv-SE" sz="2800" dirty="0"/>
              <a:t>Derajat relasi minimum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sv-SE" sz="2800" dirty="0"/>
              <a:t> menunjukan hubungan (korespondensi) minimum yang boleh terjadi dalam sebuah relasi antara himpunan entitas</a:t>
            </a:r>
          </a:p>
          <a:p>
            <a:r>
              <a:rPr lang="sv-SE" sz="2800" dirty="0"/>
              <a:t>Derajat minimum boleh disertakan boleh juga tidak</a:t>
            </a:r>
          </a:p>
          <a:p>
            <a:r>
              <a:rPr lang="sv-SE" sz="2800" dirty="0"/>
              <a:t>Notasi disatukan dengan derajat relasi maksimum (x,y), x = min, y = max </a:t>
            </a:r>
          </a:p>
          <a:p>
            <a:pPr>
              <a:buFont typeface="Wingdings" pitchFamily="2" charset="2"/>
              <a:buNone/>
            </a:pPr>
            <a:endParaRPr lang="sv-SE" sz="2800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minimum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819400"/>
            <a:ext cx="8534400" cy="1758950"/>
            <a:chOff x="1077913" y="2690469"/>
            <a:chExt cx="7543800" cy="122555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077913" y="2690469"/>
            <a:ext cx="7543800" cy="1225550"/>
          </p:xfrm>
          <a:graphic>
            <a:graphicData uri="http://schemas.openxmlformats.org/presentationml/2006/ole">
              <p:oleObj spid="_x0000_s2050" name="Picture" r:id="rId3" imgW="7097400" imgH="1153800" progId="StaticMetafile">
                <p:embed/>
              </p:oleObj>
            </a:graphicData>
          </a:graphic>
        </p:graphicFrame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782763" y="3562877"/>
              <a:ext cx="522287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200"/>
                <a:t>(0,N)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535363" y="3562877"/>
              <a:ext cx="522287" cy="192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200" dirty="0"/>
                <a:t>(0,N)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935537" y="3562877"/>
              <a:ext cx="522287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200" dirty="0"/>
                <a:t>(0,N)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735763" y="3593040"/>
              <a:ext cx="496887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ingdings" pitchFamily="2" charset="2"/>
                <a:buNone/>
              </a:pPr>
              <a:r>
                <a:rPr lang="en-US" sz="1200" dirty="0"/>
                <a:t>(1,1)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/>
          </a:solidFill>
        </p:spPr>
        <p:txBody>
          <a:bodyPr/>
          <a:lstStyle/>
          <a:p>
            <a:pPr algn="l"/>
            <a:r>
              <a:rPr lang="en-US" b="1" dirty="0" smtClean="0"/>
              <a:t>Introducing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ERD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data </a:t>
            </a:r>
            <a:r>
              <a:rPr lang="en-US" dirty="0" err="1" smtClean="0"/>
              <a:t>konseptual</a:t>
            </a:r>
            <a:r>
              <a:rPr lang="en-US" dirty="0" smtClean="0"/>
              <a:t> yang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ERD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ERD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mnguji</a:t>
            </a:r>
            <a:r>
              <a:rPr lang="en-US" dirty="0" smtClean="0"/>
              <a:t> model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EDR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data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 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b="1" u="sng" dirty="0" err="1" smtClean="0"/>
              <a:t>Contoh</a:t>
            </a:r>
            <a:r>
              <a:rPr lang="en-US" sz="4900" b="1" u="sng" dirty="0" smtClean="0"/>
              <a:t> </a:t>
            </a:r>
            <a:r>
              <a:rPr lang="en-US" sz="4900" b="1" u="sng" dirty="0" err="1" smtClean="0"/>
              <a:t>Studi</a:t>
            </a:r>
            <a:r>
              <a:rPr lang="en-US" sz="4900" b="1" u="sng" dirty="0" smtClean="0"/>
              <a:t> </a:t>
            </a:r>
            <a:r>
              <a:rPr lang="en-US" sz="4900" b="1" u="sng" dirty="0" err="1" smtClean="0"/>
              <a:t>kasus</a:t>
            </a:r>
            <a:r>
              <a:rPr lang="en-US" sz="4900" b="1" u="sng" dirty="0" smtClean="0"/>
              <a:t> 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Reservasi</a:t>
            </a:r>
            <a:r>
              <a:rPr lang="en-US" b="1" dirty="0" smtClean="0"/>
              <a:t> Hotel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: </a:t>
            </a:r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endParaRPr lang="en-US" dirty="0" smtClean="0"/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 smtClean="0"/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endParaRPr lang="en-US" dirty="0" smtClean="0"/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jenis_kamar</a:t>
            </a:r>
            <a:endParaRPr lang="en-US" dirty="0" smtClean="0"/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menu_resto</a:t>
            </a:r>
            <a:endParaRPr lang="en-US" dirty="0" smtClean="0"/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trans_resto</a:t>
            </a:r>
            <a:endParaRPr lang="en-US" dirty="0" smtClean="0"/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trans_hotel</a:t>
            </a:r>
            <a:endParaRPr lang="en-US" dirty="0" smtClean="0"/>
          </a:p>
          <a:p>
            <a:pPr marL="881063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jenis_menu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428750"/>
            <a:ext cx="8734425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Pendeklarasian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468313" y="200025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tamu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2200275" y="200025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Pesan</a:t>
            </a: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4189413" y="2016125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Kamar</a:t>
            </a:r>
          </a:p>
        </p:txBody>
      </p:sp>
      <p:sp>
        <p:nvSpPr>
          <p:cNvPr id="19462" name="TextBox 13"/>
          <p:cNvSpPr txBox="1">
            <a:spLocks noChangeArrowheads="1"/>
          </p:cNvSpPr>
          <p:nvPr/>
        </p:nvSpPr>
        <p:spPr bwMode="auto">
          <a:xfrm>
            <a:off x="6256338" y="2000250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jenis_kamar</a:t>
            </a:r>
          </a:p>
        </p:txBody>
      </p:sp>
      <p:pic>
        <p:nvPicPr>
          <p:cNvPr id="1946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338" y="2428875"/>
            <a:ext cx="1498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428875"/>
            <a:ext cx="15716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6088" y="2428875"/>
            <a:ext cx="13811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7775" y="2428875"/>
            <a:ext cx="142875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285750" y="21431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trans_hotel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428875" y="2143125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menu_resto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4643438" y="21431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jenis_menu</a:t>
            </a: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6858000" y="2143125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Entitas trans_resto</a:t>
            </a:r>
          </a:p>
        </p:txBody>
      </p:sp>
      <p:pic>
        <p:nvPicPr>
          <p:cNvPr id="2048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601913"/>
            <a:ext cx="1857375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2587625"/>
            <a:ext cx="185737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2571750"/>
            <a:ext cx="19669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38" y="2571750"/>
            <a:ext cx="19827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643063"/>
            <a:ext cx="855027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II</a:t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Entitas Jadwal</a:t>
            </a:r>
          </a:p>
          <a:p>
            <a:r>
              <a:rPr lang="en-US" smtClean="0"/>
              <a:t>Entitas Dosen</a:t>
            </a:r>
          </a:p>
          <a:p>
            <a:r>
              <a:rPr lang="en-US" smtClean="0"/>
              <a:t>Entitas Matakuliah</a:t>
            </a:r>
          </a:p>
          <a:p>
            <a:r>
              <a:rPr lang="en-US" smtClean="0"/>
              <a:t>Entitas Mahasiswa</a:t>
            </a:r>
          </a:p>
          <a:p>
            <a:r>
              <a:rPr lang="en-US" smtClean="0"/>
              <a:t>Entitas Ruang</a:t>
            </a:r>
          </a:p>
          <a:p>
            <a:r>
              <a:rPr lang="en-US" smtClean="0"/>
              <a:t>Entitas Petugas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erd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53400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737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Notasi</a:t>
            </a:r>
            <a:r>
              <a:rPr lang="en-US" b="1" dirty="0" smtClean="0"/>
              <a:t> </a:t>
            </a:r>
            <a:r>
              <a:rPr lang="en-US" b="1" dirty="0" err="1" smtClean="0"/>
              <a:t>Simbolik</a:t>
            </a:r>
            <a:r>
              <a:rPr lang="en-US" b="1" dirty="0" smtClean="0"/>
              <a:t> ERD</a:t>
            </a:r>
            <a:endParaRPr lang="en-US" b="1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553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495800"/>
            <a:ext cx="5181600" cy="211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Notasi</a:t>
            </a:r>
            <a:r>
              <a:rPr lang="en-US" b="1" dirty="0" smtClean="0"/>
              <a:t> ERD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b="1" dirty="0" err="1" smtClean="0"/>
              <a:t>Entitas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,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pekerja</a:t>
            </a:r>
            <a:r>
              <a:rPr lang="en-US" dirty="0" smtClean="0"/>
              <a:t>, </a:t>
            </a:r>
            <a:r>
              <a:rPr lang="en-US" dirty="0" err="1" smtClean="0"/>
              <a:t>mobil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334000"/>
            <a:ext cx="354258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3200399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LcPeriod" startAt="2"/>
            </a:pPr>
            <a:r>
              <a:rPr lang="en-US" b="1" dirty="0" err="1" smtClean="0"/>
              <a:t>Atribut</a:t>
            </a:r>
            <a:r>
              <a:rPr lang="en-US" b="1" dirty="0" smtClean="0"/>
              <a:t> </a:t>
            </a:r>
            <a:r>
              <a:rPr lang="en-US" dirty="0" smtClean="0"/>
              <a:t> :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ERD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 smtClean="0"/>
          </a:p>
          <a:p>
            <a:pPr marL="514350" indent="-514350">
              <a:buAutoNum type="alphaLcPeriod" startAt="2"/>
            </a:pPr>
            <a:endParaRPr lang="en-US" dirty="0" smtClean="0"/>
          </a:p>
          <a:p>
            <a:pPr marL="514350" indent="-514350">
              <a:buAutoNum type="alphaLcPeriod" startAt="2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: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0"/>
            <a:ext cx="5810453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429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Relasi</a:t>
            </a:r>
            <a:r>
              <a:rPr lang="en-US" dirty="0" smtClean="0"/>
              <a:t> / </a:t>
            </a:r>
            <a:r>
              <a:rPr lang="en-US" dirty="0" err="1" smtClean="0"/>
              <a:t>Hubungan</a:t>
            </a:r>
            <a:r>
              <a:rPr lang="en-US" dirty="0" smtClean="0"/>
              <a:t> :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/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endParaRPr lang="en-US" sz="105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962400"/>
            <a:ext cx="778313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err="1" smtClean="0"/>
              <a:t>Contoh</a:t>
            </a:r>
            <a:r>
              <a:rPr lang="en-US" b="1" dirty="0" smtClean="0"/>
              <a:t> RELASI </a:t>
            </a:r>
            <a:r>
              <a:rPr lang="en-US" b="1" dirty="0" err="1" smtClean="0"/>
              <a:t>antar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endParaRPr lang="en-US" b="1" dirty="0"/>
          </a:p>
        </p:txBody>
      </p:sp>
      <p:pic>
        <p:nvPicPr>
          <p:cNvPr id="1229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14500"/>
            <a:ext cx="5572125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714875"/>
            <a:ext cx="59563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500063" y="1357313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Tb_mhs</a:t>
            </a: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500063" y="4286250"/>
            <a:ext cx="1318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/>
              <a:t>Tb_matkul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penghubungnya</a:t>
            </a:r>
            <a:endParaRPr lang="en-US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643188"/>
            <a:ext cx="7070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714375" y="2214563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Tb_nilai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b="1" dirty="0"/>
              <a:t>KARDINALITAS / DERAJAT RELASI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/>
              <a:t>	Kardinalitas relasi menunjukan jumlah maksimal entitas yang dapat berelasi dengan entitas pada himpunan entitas yang lain.</a:t>
            </a:r>
          </a:p>
          <a:p>
            <a:pPr>
              <a:buNone/>
            </a:pP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Yaitu :</a:t>
            </a:r>
            <a:endParaRPr lang="sv-SE" dirty="0"/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One to one.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One to many.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Many to one.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 smtClean="0"/>
              <a:t>Many to many.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367</Words>
  <Application>Microsoft Office PowerPoint</Application>
  <PresentationFormat>On-screen Show (4:3)</PresentationFormat>
  <Paragraphs>99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Picture</vt:lpstr>
      <vt:lpstr>ERD  ( Entity Relationship  Diagram )</vt:lpstr>
      <vt:lpstr>Introducing</vt:lpstr>
      <vt:lpstr>Notasi Simbolik ERD</vt:lpstr>
      <vt:lpstr>Notasi ERD</vt:lpstr>
      <vt:lpstr>Slide 5</vt:lpstr>
      <vt:lpstr>Slide 6</vt:lpstr>
      <vt:lpstr>Contoh RELASI antar Tabel</vt:lpstr>
      <vt:lpstr>Tabel penghubungnya</vt:lpstr>
      <vt:lpstr>KARDINALITAS / DERAJAT RELASI</vt:lpstr>
      <vt:lpstr>Mapping Cardinalities</vt:lpstr>
      <vt:lpstr>Slide 11</vt:lpstr>
      <vt:lpstr>Jenis Hubungan</vt:lpstr>
      <vt:lpstr>Slide 13</vt:lpstr>
      <vt:lpstr>Slide 14</vt:lpstr>
      <vt:lpstr>Slide 15</vt:lpstr>
      <vt:lpstr>Simbol Kardinalitas ERD</vt:lpstr>
      <vt:lpstr>DIAGRAM ER DENGAN KAMUS DATA</vt:lpstr>
      <vt:lpstr>DERAJAT RELASI MINIMUM </vt:lpstr>
      <vt:lpstr>Contoh Relasi minimum</vt:lpstr>
      <vt:lpstr>Contoh Studi kasus :  Sistem Informasi Reservasi Hotel </vt:lpstr>
      <vt:lpstr>Penentuan Hubungan antar entitas</vt:lpstr>
      <vt:lpstr>Pendeklarasian entitas ke tabel </vt:lpstr>
      <vt:lpstr>Slide 23</vt:lpstr>
      <vt:lpstr>Relasi tabel</vt:lpstr>
      <vt:lpstr>Contoh II sistem penjadwalan kuliah</vt:lpstr>
      <vt:lpstr>erd</vt:lpstr>
      <vt:lpstr>Relasi tabel</vt:lpstr>
      <vt:lpstr>Terima Kasih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Activated User</dc:creator>
  <cp:lastModifiedBy>agung</cp:lastModifiedBy>
  <cp:revision>26</cp:revision>
  <dcterms:created xsi:type="dcterms:W3CDTF">2013-04-28T22:43:32Z</dcterms:created>
  <dcterms:modified xsi:type="dcterms:W3CDTF">2015-04-10T07:51:59Z</dcterms:modified>
</cp:coreProperties>
</file>