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6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33A646-2062-4841-AF18-847B074C6716}">
      <dgm:prSet/>
      <dgm:spPr/>
      <dgm:t>
        <a:bodyPr/>
        <a:lstStyle/>
        <a:p>
          <a:pPr>
            <a:lnSpc>
              <a:spcPct val="100000"/>
            </a:lnSpc>
          </a:pPr>
          <a:r>
            <a:rPr lang="id-ID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Overview </a:t>
          </a:r>
          <a:endParaRPr 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B4A5689-BD48-4D3D-8017-D1E3C49B0DDB}" type="par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/>
        <a:lstStyle/>
        <a:p>
          <a:pPr>
            <a:lnSpc>
              <a:spcPct val="100000"/>
            </a:lnSpc>
          </a:pPr>
          <a:r>
            <a:rPr lang="id-ID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Content</a:t>
          </a:r>
          <a:endParaRPr 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F221EFF-354A-47A9-A498-1F0BBF01ECB8}" type="par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/>
        <a:lstStyle/>
        <a:p>
          <a:pPr>
            <a:lnSpc>
              <a:spcPct val="100000"/>
            </a:lnSpc>
          </a:pPr>
          <a:r>
            <a:rPr lang="id-ID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Summary</a:t>
          </a:r>
          <a:endParaRPr 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AA3929B3-1058-4240-AD5D-9518D4976567}" type="par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</dgm:ptLst>
  <dgm:cxnLst>
    <dgm:cxn modelId="{0F0438E4-D0CA-47DC-8484-BFD8CF753812}" type="presOf" srcId="{C6D21269-399B-4BA2-8621-C7B9DA1E1B8F}" destId="{D5847293-6F0A-4807-B203-585610F4F535}" srcOrd="0" destOrd="0" presId="urn:microsoft.com/office/officeart/2018/2/layout/IconVerticalSolidList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282E4C31-D2E4-4F2E-B7E4-7F072B61355B}" type="presOf" srcId="{E1B432F4-5FDB-4518-9272-2F3934AC6AA2}" destId="{D40A0249-41A7-44A6-A657-361E8C18FD42}" srcOrd="0" destOrd="0" presId="urn:microsoft.com/office/officeart/2018/2/layout/IconVerticalSolidList"/>
    <dgm:cxn modelId="{944ABB28-0B7D-40F0-8726-3385D62BD567}" type="presOf" srcId="{B633A646-2062-4841-AF18-847B074C6716}" destId="{C95AF6F0-F4DA-48FE-85EB-61ADFB42AA13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4A4BD2E1-F579-4CB0-A349-6E4A603D3C1F}" type="presOf" srcId="{14BC708E-A0A1-4102-88E4-E75128B4E51E}" destId="{80F6AD63-74FB-40E4-9D40-4178AFD87F60}" srcOrd="0" destOrd="0" presId="urn:microsoft.com/office/officeart/2018/2/layout/IconVerticalSolidList"/>
    <dgm:cxn modelId="{07CEADA1-F123-4E4C-9E9E-EDC53C6A9D42}" type="presParOf" srcId="{D40A0249-41A7-44A6-A657-361E8C18FD42}" destId="{7D1F47A2-8F6C-4C7F-B3B3-2100C986DE32}" srcOrd="0" destOrd="0" presId="urn:microsoft.com/office/officeart/2018/2/layout/IconVerticalSolidList"/>
    <dgm:cxn modelId="{F2FB5DCA-E48C-4F18-9E21-40A8BA4E97C5}" type="presParOf" srcId="{7D1F47A2-8F6C-4C7F-B3B3-2100C986DE32}" destId="{EC4D957C-BFAC-446D-9573-48333BEC34E6}" srcOrd="0" destOrd="0" presId="urn:microsoft.com/office/officeart/2018/2/layout/IconVerticalSolidList"/>
    <dgm:cxn modelId="{A830D3AF-7E56-4163-A545-B5B0E5253A32}" type="presParOf" srcId="{7D1F47A2-8F6C-4C7F-B3B3-2100C986DE32}" destId="{BE6B2CCF-B717-4C6F-9115-44EF0ECE6018}" srcOrd="1" destOrd="0" presId="urn:microsoft.com/office/officeart/2018/2/layout/IconVerticalSolidList"/>
    <dgm:cxn modelId="{C133A968-EF32-4D7B-99AB-467DBC63AA65}" type="presParOf" srcId="{7D1F47A2-8F6C-4C7F-B3B3-2100C986DE32}" destId="{95420642-092B-41B9-94FA-E0EC36F9AF7E}" srcOrd="2" destOrd="0" presId="urn:microsoft.com/office/officeart/2018/2/layout/IconVerticalSolidList"/>
    <dgm:cxn modelId="{D41F3259-A36F-405E-9981-26F5153F9ECE}" type="presParOf" srcId="{7D1F47A2-8F6C-4C7F-B3B3-2100C986DE32}" destId="{C95AF6F0-F4DA-48FE-85EB-61ADFB42AA13}" srcOrd="3" destOrd="0" presId="urn:microsoft.com/office/officeart/2018/2/layout/IconVerticalSolidList"/>
    <dgm:cxn modelId="{23EAD705-80C2-4A13-8B46-0FDB076A4FC2}" type="presParOf" srcId="{D40A0249-41A7-44A6-A657-361E8C18FD42}" destId="{51DD96AA-8DD7-4B07-A561-5C9B41ACFA3C}" srcOrd="1" destOrd="0" presId="urn:microsoft.com/office/officeart/2018/2/layout/IconVerticalSolidList"/>
    <dgm:cxn modelId="{37270FB1-E3CB-4E7A-934D-8AD3CE1A6A9C}" type="presParOf" srcId="{D40A0249-41A7-44A6-A657-361E8C18FD42}" destId="{38E06421-A6BB-4D10-8565-2812C2C5C6B3}" srcOrd="2" destOrd="0" presId="urn:microsoft.com/office/officeart/2018/2/layout/IconVerticalSolidList"/>
    <dgm:cxn modelId="{A2720370-712D-409A-A691-A76A6B58E669}" type="presParOf" srcId="{38E06421-A6BB-4D10-8565-2812C2C5C6B3}" destId="{79919C57-A32A-40F6-B106-B4E0CE644E4C}" srcOrd="0" destOrd="0" presId="urn:microsoft.com/office/officeart/2018/2/layout/IconVerticalSolidList"/>
    <dgm:cxn modelId="{7F0D094D-67F9-4096-8C3F-6FB86443B146}" type="presParOf" srcId="{38E06421-A6BB-4D10-8565-2812C2C5C6B3}" destId="{99FDF55F-B3E9-423D-AD21-A6446C5D7455}" srcOrd="1" destOrd="0" presId="urn:microsoft.com/office/officeart/2018/2/layout/IconVerticalSolidList"/>
    <dgm:cxn modelId="{A46EF107-6809-4A78-A437-DA4FD0910124}" type="presParOf" srcId="{38E06421-A6BB-4D10-8565-2812C2C5C6B3}" destId="{E98BD5F1-E6F1-491F-A8EE-6A9AD649521E}" srcOrd="2" destOrd="0" presId="urn:microsoft.com/office/officeart/2018/2/layout/IconVerticalSolidList"/>
    <dgm:cxn modelId="{A2F04EF7-8EDA-4B91-A3BA-95A8C47F2083}" type="presParOf" srcId="{38E06421-A6BB-4D10-8565-2812C2C5C6B3}" destId="{80F6AD63-74FB-40E4-9D40-4178AFD87F60}" srcOrd="3" destOrd="0" presId="urn:microsoft.com/office/officeart/2018/2/layout/IconVerticalSolidList"/>
    <dgm:cxn modelId="{600447EF-7DA9-4818-8D45-C741C5E6B34A}" type="presParOf" srcId="{D40A0249-41A7-44A6-A657-361E8C18FD42}" destId="{1375F890-B8F8-4966-ABCD-B672FD4512B7}" srcOrd="3" destOrd="0" presId="urn:microsoft.com/office/officeart/2018/2/layout/IconVerticalSolidList"/>
    <dgm:cxn modelId="{678E6197-2DF8-487D-80B8-DC5109CCDD3F}" type="presParOf" srcId="{D40A0249-41A7-44A6-A657-361E8C18FD42}" destId="{9887B295-B446-4B8E-AEA4-76754DE9DD89}" srcOrd="4" destOrd="0" presId="urn:microsoft.com/office/officeart/2018/2/layout/IconVerticalSolidList"/>
    <dgm:cxn modelId="{27C0A3EB-AFC3-4068-98D6-97C2AE9FB8D1}" type="presParOf" srcId="{9887B295-B446-4B8E-AEA4-76754DE9DD89}" destId="{436A8B1C-2D30-44BB-9150-7099503C8960}" srcOrd="0" destOrd="0" presId="urn:microsoft.com/office/officeart/2018/2/layout/IconVerticalSolidList"/>
    <dgm:cxn modelId="{3914B107-20DC-4ED8-B86C-19F61BC45DBB}" type="presParOf" srcId="{9887B295-B446-4B8E-AEA4-76754DE9DD89}" destId="{1A8B8B62-3037-4506-89D7-28710774070B}" srcOrd="1" destOrd="0" presId="urn:microsoft.com/office/officeart/2018/2/layout/IconVerticalSolidList"/>
    <dgm:cxn modelId="{8C250632-60D4-4813-9B7E-F468D972396C}" type="presParOf" srcId="{9887B295-B446-4B8E-AEA4-76754DE9DD89}" destId="{2FFC6342-A780-4396-8FAC-8E7FAE77A6E2}" srcOrd="2" destOrd="0" presId="urn:microsoft.com/office/officeart/2018/2/layout/IconVerticalSolidList"/>
    <dgm:cxn modelId="{84E4FB42-7EF6-4E5B-9E43-2F003B8E5D13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A475C-C93E-4957-B6EE-E34A86A745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D0DB080-3934-4DAB-9EF3-90DEDAE92946}">
      <dgm:prSet phldrT="[Text]"/>
      <dgm:spPr/>
      <dgm:t>
        <a:bodyPr/>
        <a:lstStyle/>
        <a:p>
          <a:r>
            <a:rPr lang="id-ID" dirty="0" smtClean="0"/>
            <a:t>Fungsi Manajemen Keuangan</a:t>
          </a:r>
          <a:endParaRPr lang="id-ID" dirty="0"/>
        </a:p>
      </dgm:t>
    </dgm:pt>
    <dgm:pt modelId="{DCA84323-711E-4737-B83E-E70187175FE6}" type="parTrans" cxnId="{D0DC9333-C2DE-4F3B-B6C7-2E81970AAFC5}">
      <dgm:prSet/>
      <dgm:spPr/>
      <dgm:t>
        <a:bodyPr/>
        <a:lstStyle/>
        <a:p>
          <a:endParaRPr lang="id-ID"/>
        </a:p>
      </dgm:t>
    </dgm:pt>
    <dgm:pt modelId="{5D8085A9-E819-4542-9ADA-E22D3721BA4E}" type="sibTrans" cxnId="{D0DC9333-C2DE-4F3B-B6C7-2E81970AAFC5}">
      <dgm:prSet/>
      <dgm:spPr/>
      <dgm:t>
        <a:bodyPr/>
        <a:lstStyle/>
        <a:p>
          <a:endParaRPr lang="id-ID"/>
        </a:p>
      </dgm:t>
    </dgm:pt>
    <dgm:pt modelId="{6639F774-10AC-4735-96A2-2D435E4B6F36}">
      <dgm:prSet phldrT="[Text]"/>
      <dgm:spPr/>
      <dgm:t>
        <a:bodyPr/>
        <a:lstStyle/>
        <a:p>
          <a:r>
            <a:rPr lang="id-ID" dirty="0" smtClean="0"/>
            <a:t>Mencari dana guna keperluan pendanaan </a:t>
          </a:r>
          <a:r>
            <a:rPr lang="id-ID" dirty="0" smtClean="0">
              <a:sym typeface="Wingdings" panose="05000000000000000000" pitchFamily="2" charset="2"/>
            </a:rPr>
            <a:t> money market/capital market/passiva</a:t>
          </a:r>
          <a:endParaRPr lang="id-ID" dirty="0"/>
        </a:p>
      </dgm:t>
    </dgm:pt>
    <dgm:pt modelId="{BA1044AB-9F52-41AE-A03D-4B87616853C5}" type="parTrans" cxnId="{60FB48FE-E9E9-49C3-9961-2364EF85FED1}">
      <dgm:prSet/>
      <dgm:spPr/>
      <dgm:t>
        <a:bodyPr/>
        <a:lstStyle/>
        <a:p>
          <a:endParaRPr lang="id-ID"/>
        </a:p>
      </dgm:t>
    </dgm:pt>
    <dgm:pt modelId="{0B9EFA9B-59FC-41F3-BDC8-A75672CE7A09}" type="sibTrans" cxnId="{60FB48FE-E9E9-49C3-9961-2364EF85FED1}">
      <dgm:prSet/>
      <dgm:spPr/>
      <dgm:t>
        <a:bodyPr/>
        <a:lstStyle/>
        <a:p>
          <a:endParaRPr lang="id-ID"/>
        </a:p>
      </dgm:t>
    </dgm:pt>
    <dgm:pt modelId="{A4BDF3CE-27C4-4BCD-B1E8-73DAB310E600}">
      <dgm:prSet phldrT="[Text]"/>
      <dgm:spPr/>
      <dgm:t>
        <a:bodyPr/>
        <a:lstStyle/>
        <a:p>
          <a:r>
            <a:rPr lang="id-ID" dirty="0" smtClean="0"/>
            <a:t>Tujuan Manajemen Keuangan</a:t>
          </a:r>
          <a:endParaRPr lang="id-ID" dirty="0"/>
        </a:p>
      </dgm:t>
    </dgm:pt>
    <dgm:pt modelId="{E39A8E93-C7A7-4ABD-835D-83369F27B7A1}" type="parTrans" cxnId="{75BF69BB-0285-4C66-B2F1-9CAB5CF8DB2E}">
      <dgm:prSet/>
      <dgm:spPr/>
      <dgm:t>
        <a:bodyPr/>
        <a:lstStyle/>
        <a:p>
          <a:endParaRPr lang="id-ID"/>
        </a:p>
      </dgm:t>
    </dgm:pt>
    <dgm:pt modelId="{60DB13A1-F640-4CF1-93A2-27F8547C9351}" type="sibTrans" cxnId="{75BF69BB-0285-4C66-B2F1-9CAB5CF8DB2E}">
      <dgm:prSet/>
      <dgm:spPr/>
      <dgm:t>
        <a:bodyPr/>
        <a:lstStyle/>
        <a:p>
          <a:endParaRPr lang="id-ID"/>
        </a:p>
      </dgm:t>
    </dgm:pt>
    <dgm:pt modelId="{69177141-9343-4BA5-8917-E04AACB85272}">
      <dgm:prSet phldrT="[Text]"/>
      <dgm:spPr/>
      <dgm:t>
        <a:bodyPr/>
        <a:lstStyle/>
        <a:p>
          <a:r>
            <a:rPr lang="id-ID" dirty="0" smtClean="0"/>
            <a:t>Memaksimalkan nilai perusahaan</a:t>
          </a:r>
          <a:endParaRPr lang="id-ID" dirty="0"/>
        </a:p>
      </dgm:t>
    </dgm:pt>
    <dgm:pt modelId="{27233B19-862F-4B71-87D8-9921E2B3BDD8}" type="parTrans" cxnId="{13DF797F-FEB5-44BB-8A49-6A4D99E4713C}">
      <dgm:prSet/>
      <dgm:spPr/>
      <dgm:t>
        <a:bodyPr/>
        <a:lstStyle/>
        <a:p>
          <a:endParaRPr lang="id-ID"/>
        </a:p>
      </dgm:t>
    </dgm:pt>
    <dgm:pt modelId="{829B2DFA-7F79-4656-B43C-ED239BBCD8C0}" type="sibTrans" cxnId="{13DF797F-FEB5-44BB-8A49-6A4D99E4713C}">
      <dgm:prSet/>
      <dgm:spPr/>
      <dgm:t>
        <a:bodyPr/>
        <a:lstStyle/>
        <a:p>
          <a:endParaRPr lang="id-ID"/>
        </a:p>
      </dgm:t>
    </dgm:pt>
    <dgm:pt modelId="{5F5AA8D7-4221-4C44-BAD8-F0EE9CD31282}">
      <dgm:prSet phldrT="[Text]"/>
      <dgm:spPr/>
      <dgm:t>
        <a:bodyPr/>
        <a:lstStyle/>
        <a:p>
          <a:r>
            <a:rPr lang="id-ID" dirty="0" smtClean="0"/>
            <a:t>Menggunakan dana (keputusan investasi) </a:t>
          </a:r>
          <a:r>
            <a:rPr lang="id-ID" dirty="0" smtClean="0">
              <a:sym typeface="Wingdings" panose="05000000000000000000" pitchFamily="2" charset="2"/>
            </a:rPr>
            <a:t> aktiva riil/aktiva</a:t>
          </a:r>
          <a:endParaRPr lang="id-ID" dirty="0"/>
        </a:p>
      </dgm:t>
    </dgm:pt>
    <dgm:pt modelId="{5A59C72C-DC18-46CA-84D8-B28ECC09B5AC}" type="parTrans" cxnId="{2EED9200-E0A0-4F11-9267-0F92BC1B6F48}">
      <dgm:prSet/>
      <dgm:spPr/>
      <dgm:t>
        <a:bodyPr/>
        <a:lstStyle/>
        <a:p>
          <a:endParaRPr lang="id-ID"/>
        </a:p>
      </dgm:t>
    </dgm:pt>
    <dgm:pt modelId="{37DD48DE-F0E1-4518-99D3-98E5C77A549E}" type="sibTrans" cxnId="{2EED9200-E0A0-4F11-9267-0F92BC1B6F48}">
      <dgm:prSet/>
      <dgm:spPr/>
      <dgm:t>
        <a:bodyPr/>
        <a:lstStyle/>
        <a:p>
          <a:endParaRPr lang="id-ID"/>
        </a:p>
      </dgm:t>
    </dgm:pt>
    <dgm:pt modelId="{811963E8-9493-488B-BCBB-86167FA55904}">
      <dgm:prSet phldrT="[Text]"/>
      <dgm:spPr/>
      <dgm:t>
        <a:bodyPr/>
        <a:lstStyle/>
        <a:p>
          <a:r>
            <a:rPr lang="id-ID" dirty="0" smtClean="0"/>
            <a:t>Pembagian laba </a:t>
          </a:r>
          <a:r>
            <a:rPr lang="id-ID" dirty="0" smtClean="0">
              <a:sym typeface="Wingdings" panose="05000000000000000000" pitchFamily="2" charset="2"/>
            </a:rPr>
            <a:t> kebijakan deviden</a:t>
          </a:r>
          <a:endParaRPr lang="id-ID" dirty="0"/>
        </a:p>
      </dgm:t>
    </dgm:pt>
    <dgm:pt modelId="{0B8AEAA8-88E7-462E-9EEE-73762FD45045}" type="parTrans" cxnId="{34979632-C695-48A9-AF71-7FCC8AADE85D}">
      <dgm:prSet/>
      <dgm:spPr/>
      <dgm:t>
        <a:bodyPr/>
        <a:lstStyle/>
        <a:p>
          <a:endParaRPr lang="id-ID"/>
        </a:p>
      </dgm:t>
    </dgm:pt>
    <dgm:pt modelId="{364082F1-2794-40B2-BFFA-1BA5E61C2FB1}" type="sibTrans" cxnId="{34979632-C695-48A9-AF71-7FCC8AADE85D}">
      <dgm:prSet/>
      <dgm:spPr/>
      <dgm:t>
        <a:bodyPr/>
        <a:lstStyle/>
        <a:p>
          <a:endParaRPr lang="id-ID"/>
        </a:p>
      </dgm:t>
    </dgm:pt>
    <dgm:pt modelId="{4070EFA8-062A-4296-8020-225EF3C0E022}">
      <dgm:prSet phldrT="[Text]"/>
      <dgm:spPr/>
      <dgm:t>
        <a:bodyPr/>
        <a:lstStyle/>
        <a:p>
          <a:r>
            <a:rPr lang="id-ID" dirty="0" smtClean="0"/>
            <a:t>Fungsi perencanaan, analisis, pengendalian kegiatan</a:t>
          </a:r>
          <a:endParaRPr lang="id-ID" dirty="0"/>
        </a:p>
      </dgm:t>
    </dgm:pt>
    <dgm:pt modelId="{4BDF3049-A8E8-47EF-97AC-7F2A877F75CE}" type="parTrans" cxnId="{FBB0233E-882E-42E0-893C-44E15496427B}">
      <dgm:prSet/>
      <dgm:spPr/>
      <dgm:t>
        <a:bodyPr/>
        <a:lstStyle/>
        <a:p>
          <a:endParaRPr lang="id-ID"/>
        </a:p>
      </dgm:t>
    </dgm:pt>
    <dgm:pt modelId="{0186291C-C1BF-4FA3-8F8E-C7431DC1A048}" type="sibTrans" cxnId="{FBB0233E-882E-42E0-893C-44E15496427B}">
      <dgm:prSet/>
      <dgm:spPr/>
      <dgm:t>
        <a:bodyPr/>
        <a:lstStyle/>
        <a:p>
          <a:endParaRPr lang="id-ID"/>
        </a:p>
      </dgm:t>
    </dgm:pt>
    <dgm:pt modelId="{73C63F5A-F1E4-41A0-9B23-5B6BC6CF1157}" type="pres">
      <dgm:prSet presAssocID="{AA2A475C-C93E-4957-B6EE-E34A86A745A4}" presName="linear" presStyleCnt="0">
        <dgm:presLayoutVars>
          <dgm:animLvl val="lvl"/>
          <dgm:resizeHandles val="exact"/>
        </dgm:presLayoutVars>
      </dgm:prSet>
      <dgm:spPr/>
    </dgm:pt>
    <dgm:pt modelId="{F49B4F52-5560-4154-B5CD-8B3C4C0F3E86}" type="pres">
      <dgm:prSet presAssocID="{BD0DB080-3934-4DAB-9EF3-90DEDAE9294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B262931-7E51-49BD-9A4C-C680749CF9E7}" type="pres">
      <dgm:prSet presAssocID="{BD0DB080-3934-4DAB-9EF3-90DEDAE929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AE8E75-F2CE-4078-B4CA-7B45820BB023}" type="pres">
      <dgm:prSet presAssocID="{A4BDF3CE-27C4-4BCD-B1E8-73DAB310E6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2F02A2-6F28-4EE1-81E4-CAA11DFAE74C}" type="pres">
      <dgm:prSet presAssocID="{A4BDF3CE-27C4-4BCD-B1E8-73DAB310E60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6793B62-CA4A-4D06-B2A4-8C877F0896FA}" type="presOf" srcId="{AA2A475C-C93E-4957-B6EE-E34A86A745A4}" destId="{73C63F5A-F1E4-41A0-9B23-5B6BC6CF1157}" srcOrd="0" destOrd="0" presId="urn:microsoft.com/office/officeart/2005/8/layout/vList2"/>
    <dgm:cxn modelId="{60FB48FE-E9E9-49C3-9961-2364EF85FED1}" srcId="{BD0DB080-3934-4DAB-9EF3-90DEDAE92946}" destId="{6639F774-10AC-4735-96A2-2D435E4B6F36}" srcOrd="0" destOrd="0" parTransId="{BA1044AB-9F52-41AE-A03D-4B87616853C5}" sibTransId="{0B9EFA9B-59FC-41F3-BDC8-A75672CE7A09}"/>
    <dgm:cxn modelId="{78725929-AE09-489F-B8F2-7A8306B637A8}" type="presOf" srcId="{A4BDF3CE-27C4-4BCD-B1E8-73DAB310E600}" destId="{56AE8E75-F2CE-4078-B4CA-7B45820BB023}" srcOrd="0" destOrd="0" presId="urn:microsoft.com/office/officeart/2005/8/layout/vList2"/>
    <dgm:cxn modelId="{D0DC9333-C2DE-4F3B-B6C7-2E81970AAFC5}" srcId="{AA2A475C-C93E-4957-B6EE-E34A86A745A4}" destId="{BD0DB080-3934-4DAB-9EF3-90DEDAE92946}" srcOrd="0" destOrd="0" parTransId="{DCA84323-711E-4737-B83E-E70187175FE6}" sibTransId="{5D8085A9-E819-4542-9ADA-E22D3721BA4E}"/>
    <dgm:cxn modelId="{F3AC86F5-C266-4646-AE40-FD37B44896E0}" type="presOf" srcId="{69177141-9343-4BA5-8917-E04AACB85272}" destId="{572F02A2-6F28-4EE1-81E4-CAA11DFAE74C}" srcOrd="0" destOrd="0" presId="urn:microsoft.com/office/officeart/2005/8/layout/vList2"/>
    <dgm:cxn modelId="{8F7BF3CE-B831-4B5B-BD64-17977316FC3F}" type="presOf" srcId="{4070EFA8-062A-4296-8020-225EF3C0E022}" destId="{0B262931-7E51-49BD-9A4C-C680749CF9E7}" srcOrd="0" destOrd="3" presId="urn:microsoft.com/office/officeart/2005/8/layout/vList2"/>
    <dgm:cxn modelId="{75BF69BB-0285-4C66-B2F1-9CAB5CF8DB2E}" srcId="{AA2A475C-C93E-4957-B6EE-E34A86A745A4}" destId="{A4BDF3CE-27C4-4BCD-B1E8-73DAB310E600}" srcOrd="1" destOrd="0" parTransId="{E39A8E93-C7A7-4ABD-835D-83369F27B7A1}" sibTransId="{60DB13A1-F640-4CF1-93A2-27F8547C9351}"/>
    <dgm:cxn modelId="{FBB0233E-882E-42E0-893C-44E15496427B}" srcId="{BD0DB080-3934-4DAB-9EF3-90DEDAE92946}" destId="{4070EFA8-062A-4296-8020-225EF3C0E022}" srcOrd="3" destOrd="0" parTransId="{4BDF3049-A8E8-47EF-97AC-7F2A877F75CE}" sibTransId="{0186291C-C1BF-4FA3-8F8E-C7431DC1A048}"/>
    <dgm:cxn modelId="{13DF797F-FEB5-44BB-8A49-6A4D99E4713C}" srcId="{A4BDF3CE-27C4-4BCD-B1E8-73DAB310E600}" destId="{69177141-9343-4BA5-8917-E04AACB85272}" srcOrd="0" destOrd="0" parTransId="{27233B19-862F-4B71-87D8-9921E2B3BDD8}" sibTransId="{829B2DFA-7F79-4656-B43C-ED239BBCD8C0}"/>
    <dgm:cxn modelId="{34979632-C695-48A9-AF71-7FCC8AADE85D}" srcId="{BD0DB080-3934-4DAB-9EF3-90DEDAE92946}" destId="{811963E8-9493-488B-BCBB-86167FA55904}" srcOrd="2" destOrd="0" parTransId="{0B8AEAA8-88E7-462E-9EEE-73762FD45045}" sibTransId="{364082F1-2794-40B2-BFFA-1BA5E61C2FB1}"/>
    <dgm:cxn modelId="{C3D9D74A-207F-453F-B24F-09CD750DE0AE}" type="presOf" srcId="{5F5AA8D7-4221-4C44-BAD8-F0EE9CD31282}" destId="{0B262931-7E51-49BD-9A4C-C680749CF9E7}" srcOrd="0" destOrd="1" presId="urn:microsoft.com/office/officeart/2005/8/layout/vList2"/>
    <dgm:cxn modelId="{B49F8B24-8942-4FA6-8A20-836D8352E610}" type="presOf" srcId="{6639F774-10AC-4735-96A2-2D435E4B6F36}" destId="{0B262931-7E51-49BD-9A4C-C680749CF9E7}" srcOrd="0" destOrd="0" presId="urn:microsoft.com/office/officeart/2005/8/layout/vList2"/>
    <dgm:cxn modelId="{2EED9200-E0A0-4F11-9267-0F92BC1B6F48}" srcId="{BD0DB080-3934-4DAB-9EF3-90DEDAE92946}" destId="{5F5AA8D7-4221-4C44-BAD8-F0EE9CD31282}" srcOrd="1" destOrd="0" parTransId="{5A59C72C-DC18-46CA-84D8-B28ECC09B5AC}" sibTransId="{37DD48DE-F0E1-4518-99D3-98E5C77A549E}"/>
    <dgm:cxn modelId="{2BF7C6AD-FAA3-4196-8196-76ED36B79F99}" type="presOf" srcId="{BD0DB080-3934-4DAB-9EF3-90DEDAE92946}" destId="{F49B4F52-5560-4154-B5CD-8B3C4C0F3E86}" srcOrd="0" destOrd="0" presId="urn:microsoft.com/office/officeart/2005/8/layout/vList2"/>
    <dgm:cxn modelId="{BC1F97DB-35B9-4002-BEE8-918565DBEEA8}" type="presOf" srcId="{811963E8-9493-488B-BCBB-86167FA55904}" destId="{0B262931-7E51-49BD-9A4C-C680749CF9E7}" srcOrd="0" destOrd="2" presId="urn:microsoft.com/office/officeart/2005/8/layout/vList2"/>
    <dgm:cxn modelId="{AD5A3A9F-AE2A-4616-BA2F-64AB5795B728}" type="presParOf" srcId="{73C63F5A-F1E4-41A0-9B23-5B6BC6CF1157}" destId="{F49B4F52-5560-4154-B5CD-8B3C4C0F3E86}" srcOrd="0" destOrd="0" presId="urn:microsoft.com/office/officeart/2005/8/layout/vList2"/>
    <dgm:cxn modelId="{C4450F35-D0E7-49EB-922F-741EB95B8D34}" type="presParOf" srcId="{73C63F5A-F1E4-41A0-9B23-5B6BC6CF1157}" destId="{0B262931-7E51-49BD-9A4C-C680749CF9E7}" srcOrd="1" destOrd="0" presId="urn:microsoft.com/office/officeart/2005/8/layout/vList2"/>
    <dgm:cxn modelId="{FA8592F1-B813-4538-8F9F-D9081763503C}" type="presParOf" srcId="{73C63F5A-F1E4-41A0-9B23-5B6BC6CF1157}" destId="{56AE8E75-F2CE-4078-B4CA-7B45820BB023}" srcOrd="2" destOrd="0" presId="urn:microsoft.com/office/officeart/2005/8/layout/vList2"/>
    <dgm:cxn modelId="{18867830-35A3-45B6-8F64-6AE880D37256}" type="presParOf" srcId="{73C63F5A-F1E4-41A0-9B23-5B6BC6CF1157}" destId="{572F02A2-6F28-4EE1-81E4-CAA11DFAE7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91C708-569B-4FED-9D52-58840A7DC74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A1F837C-3B78-45D5-9C5F-74AAEB9D11FF}">
      <dgm:prSet phldrT="[Text]"/>
      <dgm:spPr/>
      <dgm:t>
        <a:bodyPr/>
        <a:lstStyle/>
        <a:p>
          <a:r>
            <a:rPr lang="id-ID" dirty="0" smtClean="0"/>
            <a:t>Aspek Layanan</a:t>
          </a:r>
          <a:endParaRPr lang="id-ID" dirty="0"/>
        </a:p>
      </dgm:t>
    </dgm:pt>
    <dgm:pt modelId="{B564D528-6E05-49B6-B958-4BD69DE2083B}" type="parTrans" cxnId="{BD82B8BF-E7D7-4300-8311-4EC28171AAAF}">
      <dgm:prSet/>
      <dgm:spPr/>
      <dgm:t>
        <a:bodyPr/>
        <a:lstStyle/>
        <a:p>
          <a:endParaRPr lang="id-ID"/>
        </a:p>
      </dgm:t>
    </dgm:pt>
    <dgm:pt modelId="{E3CCAC71-810F-4C04-B77B-752E80A577B5}" type="sibTrans" cxnId="{BD82B8BF-E7D7-4300-8311-4EC28171AAAF}">
      <dgm:prSet/>
      <dgm:spPr/>
      <dgm:t>
        <a:bodyPr/>
        <a:lstStyle/>
        <a:p>
          <a:endParaRPr lang="id-ID"/>
        </a:p>
      </dgm:t>
    </dgm:pt>
    <dgm:pt modelId="{DEC14B29-FD3D-4619-8E85-B62D04AAEA25}">
      <dgm:prSet phldrT="[Text]"/>
      <dgm:spPr/>
      <dgm:t>
        <a:bodyPr/>
        <a:lstStyle/>
        <a:p>
          <a:r>
            <a:rPr lang="id-ID" dirty="0" smtClean="0"/>
            <a:t>General, Spesifik, Rehab, Psykiater</a:t>
          </a:r>
          <a:endParaRPr lang="id-ID" dirty="0"/>
        </a:p>
      </dgm:t>
    </dgm:pt>
    <dgm:pt modelId="{6735E524-6161-4AD8-BFC6-0BD8D5C131C6}" type="parTrans" cxnId="{C159331C-C616-4106-8D40-E1C6C80410B0}">
      <dgm:prSet/>
      <dgm:spPr/>
      <dgm:t>
        <a:bodyPr/>
        <a:lstStyle/>
        <a:p>
          <a:endParaRPr lang="id-ID"/>
        </a:p>
      </dgm:t>
    </dgm:pt>
    <dgm:pt modelId="{AF80289C-7A73-484E-849C-118CF9B303E0}" type="sibTrans" cxnId="{C159331C-C616-4106-8D40-E1C6C80410B0}">
      <dgm:prSet/>
      <dgm:spPr/>
      <dgm:t>
        <a:bodyPr/>
        <a:lstStyle/>
        <a:p>
          <a:endParaRPr lang="id-ID"/>
        </a:p>
      </dgm:t>
    </dgm:pt>
    <dgm:pt modelId="{E34CED38-B073-4B52-8072-89B780B85EBB}">
      <dgm:prSet phldrT="[Text]"/>
      <dgm:spPr/>
      <dgm:t>
        <a:bodyPr/>
        <a:lstStyle/>
        <a:p>
          <a:r>
            <a:rPr lang="id-ID" dirty="0" smtClean="0"/>
            <a:t>Aspek Kepemilikan</a:t>
          </a:r>
          <a:endParaRPr lang="id-ID" dirty="0"/>
        </a:p>
      </dgm:t>
    </dgm:pt>
    <dgm:pt modelId="{32C8F4D9-CE86-4824-BEDD-69AD37196D2D}" type="parTrans" cxnId="{67AA1C70-FE45-4F16-B83F-BFCBDFE66F29}">
      <dgm:prSet/>
      <dgm:spPr/>
      <dgm:t>
        <a:bodyPr/>
        <a:lstStyle/>
        <a:p>
          <a:endParaRPr lang="id-ID"/>
        </a:p>
      </dgm:t>
    </dgm:pt>
    <dgm:pt modelId="{F31C34D4-E6F2-4005-BA2E-8CB4151109EE}" type="sibTrans" cxnId="{67AA1C70-FE45-4F16-B83F-BFCBDFE66F29}">
      <dgm:prSet/>
      <dgm:spPr/>
      <dgm:t>
        <a:bodyPr/>
        <a:lstStyle/>
        <a:p>
          <a:endParaRPr lang="id-ID"/>
        </a:p>
      </dgm:t>
    </dgm:pt>
    <dgm:pt modelId="{7D776672-62C6-4A46-B0FE-35396C7E20C6}">
      <dgm:prSet phldrT="[Text]"/>
      <dgm:spPr/>
      <dgm:t>
        <a:bodyPr/>
        <a:lstStyle/>
        <a:p>
          <a:r>
            <a:rPr lang="id-ID" dirty="0" smtClean="0"/>
            <a:t>Public, Privat (Investor Owned </a:t>
          </a:r>
          <a:r>
            <a:rPr lang="id-ID" dirty="0" smtClean="0">
              <a:sym typeface="Wingdings" panose="05000000000000000000" pitchFamily="2" charset="2"/>
            </a:rPr>
            <a:t> Profit/Non Profit)</a:t>
          </a:r>
          <a:endParaRPr lang="id-ID" dirty="0"/>
        </a:p>
      </dgm:t>
    </dgm:pt>
    <dgm:pt modelId="{4C2B87EC-E057-4A32-A581-C087A6FE13F8}" type="parTrans" cxnId="{BB00CA41-C02B-4479-98C6-8E09FD388B7C}">
      <dgm:prSet/>
      <dgm:spPr/>
      <dgm:t>
        <a:bodyPr/>
        <a:lstStyle/>
        <a:p>
          <a:endParaRPr lang="id-ID"/>
        </a:p>
      </dgm:t>
    </dgm:pt>
    <dgm:pt modelId="{4929192D-AF24-420F-844E-08A60D5E0431}" type="sibTrans" cxnId="{BB00CA41-C02B-4479-98C6-8E09FD388B7C}">
      <dgm:prSet/>
      <dgm:spPr/>
      <dgm:t>
        <a:bodyPr/>
        <a:lstStyle/>
        <a:p>
          <a:endParaRPr lang="id-ID"/>
        </a:p>
      </dgm:t>
    </dgm:pt>
    <dgm:pt modelId="{1635E1AF-3B17-4708-879C-57545EC1F271}">
      <dgm:prSet phldrT="[Text]"/>
      <dgm:spPr/>
      <dgm:t>
        <a:bodyPr/>
        <a:lstStyle/>
        <a:p>
          <a:r>
            <a:rPr lang="id-ID" dirty="0" smtClean="0"/>
            <a:t>Aspek SDM</a:t>
          </a:r>
          <a:endParaRPr lang="id-ID" dirty="0"/>
        </a:p>
      </dgm:t>
    </dgm:pt>
    <dgm:pt modelId="{9FE1BA95-F757-4A26-A201-15AFF0A3E606}" type="parTrans" cxnId="{A4BC5519-A38C-4A0C-B7BF-17F009134DE8}">
      <dgm:prSet/>
      <dgm:spPr/>
    </dgm:pt>
    <dgm:pt modelId="{4CC60A8F-FBC5-4E58-A72A-D56217B85901}" type="sibTrans" cxnId="{A4BC5519-A38C-4A0C-B7BF-17F009134DE8}">
      <dgm:prSet/>
      <dgm:spPr/>
    </dgm:pt>
    <dgm:pt modelId="{D20CDD67-4066-46B2-87C9-A57CE74CAF61}">
      <dgm:prSet phldrT="[Text]"/>
      <dgm:spPr/>
      <dgm:t>
        <a:bodyPr/>
        <a:lstStyle/>
        <a:p>
          <a:r>
            <a:rPr lang="id-ID" dirty="0" smtClean="0"/>
            <a:t>Aspek Finansial </a:t>
          </a:r>
          <a:endParaRPr lang="id-ID" dirty="0"/>
        </a:p>
      </dgm:t>
    </dgm:pt>
    <dgm:pt modelId="{570A2D2C-CD7A-4972-9EC1-E4AB48965D83}" type="parTrans" cxnId="{362D9822-5A03-4BDF-9B5B-E480599023A4}">
      <dgm:prSet/>
      <dgm:spPr/>
    </dgm:pt>
    <dgm:pt modelId="{BD18A430-CABC-4AB3-93CC-9D8F09506B6D}" type="sibTrans" cxnId="{362D9822-5A03-4BDF-9B5B-E480599023A4}">
      <dgm:prSet/>
      <dgm:spPr/>
    </dgm:pt>
    <dgm:pt modelId="{8DF8BE3A-5C0B-466D-962B-85A55379CDAC}">
      <dgm:prSet phldrT="[Text]"/>
      <dgm:spPr/>
      <dgm:t>
        <a:bodyPr/>
        <a:lstStyle/>
        <a:p>
          <a:r>
            <a:rPr lang="id-ID" dirty="0" smtClean="0"/>
            <a:t>Revenue &amp; Source of Financing</a:t>
          </a:r>
          <a:endParaRPr lang="id-ID" dirty="0"/>
        </a:p>
      </dgm:t>
    </dgm:pt>
    <dgm:pt modelId="{E643EBE0-2634-470E-950C-1ED41D1DF52A}" type="parTrans" cxnId="{2CC36F7A-BDAC-4347-8B0B-5D1D21B60DD7}">
      <dgm:prSet/>
      <dgm:spPr/>
    </dgm:pt>
    <dgm:pt modelId="{590D8EBC-E7B8-4370-9161-08B539EF6E36}" type="sibTrans" cxnId="{2CC36F7A-BDAC-4347-8B0B-5D1D21B60DD7}">
      <dgm:prSet/>
      <dgm:spPr/>
    </dgm:pt>
    <dgm:pt modelId="{30DF6EE7-85CD-4701-807B-D6EFD135CEA1}">
      <dgm:prSet phldrT="[Text]"/>
      <dgm:spPr/>
      <dgm:t>
        <a:bodyPr/>
        <a:lstStyle/>
        <a:p>
          <a:r>
            <a:rPr lang="id-ID" dirty="0" smtClean="0"/>
            <a:t>Medical or Non Medical</a:t>
          </a:r>
          <a:endParaRPr lang="id-ID" dirty="0"/>
        </a:p>
      </dgm:t>
    </dgm:pt>
    <dgm:pt modelId="{C6DF8399-C4B2-4D76-920C-5D97DBA2EAF5}" type="parTrans" cxnId="{7FE4E08D-247C-49CE-AE9D-C17FA6965EC8}">
      <dgm:prSet/>
      <dgm:spPr/>
    </dgm:pt>
    <dgm:pt modelId="{83C11710-6851-44C4-B17C-FF6EA3857B37}" type="sibTrans" cxnId="{7FE4E08D-247C-49CE-AE9D-C17FA6965EC8}">
      <dgm:prSet/>
      <dgm:spPr/>
    </dgm:pt>
    <dgm:pt modelId="{093E5C24-7C94-4E00-AF95-271813A6128B}" type="pres">
      <dgm:prSet presAssocID="{E391C708-569B-4FED-9D52-58840A7DC742}" presName="linear" presStyleCnt="0">
        <dgm:presLayoutVars>
          <dgm:animLvl val="lvl"/>
          <dgm:resizeHandles val="exact"/>
        </dgm:presLayoutVars>
      </dgm:prSet>
      <dgm:spPr/>
    </dgm:pt>
    <dgm:pt modelId="{09C9C97D-F24C-4677-BCA5-DD48C435D21A}" type="pres">
      <dgm:prSet presAssocID="{5A1F837C-3B78-45D5-9C5F-74AAEB9D11F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B8DD2D-926F-4312-81B9-27166C992341}" type="pres">
      <dgm:prSet presAssocID="{5A1F837C-3B78-45D5-9C5F-74AAEB9D11FF}" presName="childText" presStyleLbl="revTx" presStyleIdx="0" presStyleCnt="4">
        <dgm:presLayoutVars>
          <dgm:bulletEnabled val="1"/>
        </dgm:presLayoutVars>
      </dgm:prSet>
      <dgm:spPr/>
    </dgm:pt>
    <dgm:pt modelId="{F83E5F3A-9B7B-46D3-958C-D148C3C6EFDF}" type="pres">
      <dgm:prSet presAssocID="{E34CED38-B073-4B52-8072-89B780B85EB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005550-7A10-4CFF-A123-0D324153CDD2}" type="pres">
      <dgm:prSet presAssocID="{E34CED38-B073-4B52-8072-89B780B85EB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D0C45D-A3EE-494B-B1D7-FD69F219D85B}" type="pres">
      <dgm:prSet presAssocID="{1635E1AF-3B17-4708-879C-57545EC1F27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F1B14A-F80E-4A91-9838-E3930941E00F}" type="pres">
      <dgm:prSet presAssocID="{1635E1AF-3B17-4708-879C-57545EC1F27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8676BC-A847-4302-8511-42127BF6E03B}" type="pres">
      <dgm:prSet presAssocID="{D20CDD67-4066-46B2-87C9-A57CE74CAF6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5CB451-BED6-4D0A-B29E-0B6F98F9F330}" type="pres">
      <dgm:prSet presAssocID="{D20CDD67-4066-46B2-87C9-A57CE74CAF6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A49E165-9D58-4D4C-B069-F83434AA8CF7}" type="presOf" srcId="{E391C708-569B-4FED-9D52-58840A7DC742}" destId="{093E5C24-7C94-4E00-AF95-271813A6128B}" srcOrd="0" destOrd="0" presId="urn:microsoft.com/office/officeart/2005/8/layout/vList2"/>
    <dgm:cxn modelId="{352847E9-B5D7-4902-9BA5-3779FFA6102B}" type="presOf" srcId="{DEC14B29-FD3D-4619-8E85-B62D04AAEA25}" destId="{2FB8DD2D-926F-4312-81B9-27166C992341}" srcOrd="0" destOrd="0" presId="urn:microsoft.com/office/officeart/2005/8/layout/vList2"/>
    <dgm:cxn modelId="{681F518A-CD3E-4975-B7AC-7E5311872F6A}" type="presOf" srcId="{8DF8BE3A-5C0B-466D-962B-85A55379CDAC}" destId="{B85CB451-BED6-4D0A-B29E-0B6F98F9F330}" srcOrd="0" destOrd="0" presId="urn:microsoft.com/office/officeart/2005/8/layout/vList2"/>
    <dgm:cxn modelId="{BD82B8BF-E7D7-4300-8311-4EC28171AAAF}" srcId="{E391C708-569B-4FED-9D52-58840A7DC742}" destId="{5A1F837C-3B78-45D5-9C5F-74AAEB9D11FF}" srcOrd="0" destOrd="0" parTransId="{B564D528-6E05-49B6-B958-4BD69DE2083B}" sibTransId="{E3CCAC71-810F-4C04-B77B-752E80A577B5}"/>
    <dgm:cxn modelId="{67AA1C70-FE45-4F16-B83F-BFCBDFE66F29}" srcId="{E391C708-569B-4FED-9D52-58840A7DC742}" destId="{E34CED38-B073-4B52-8072-89B780B85EBB}" srcOrd="1" destOrd="0" parTransId="{32C8F4D9-CE86-4824-BEDD-69AD37196D2D}" sibTransId="{F31C34D4-E6F2-4005-BA2E-8CB4151109EE}"/>
    <dgm:cxn modelId="{1D6AFA18-CDDF-4C57-B9E2-F89D343A3A62}" type="presOf" srcId="{5A1F837C-3B78-45D5-9C5F-74AAEB9D11FF}" destId="{09C9C97D-F24C-4677-BCA5-DD48C435D21A}" srcOrd="0" destOrd="0" presId="urn:microsoft.com/office/officeart/2005/8/layout/vList2"/>
    <dgm:cxn modelId="{C159331C-C616-4106-8D40-E1C6C80410B0}" srcId="{5A1F837C-3B78-45D5-9C5F-74AAEB9D11FF}" destId="{DEC14B29-FD3D-4619-8E85-B62D04AAEA25}" srcOrd="0" destOrd="0" parTransId="{6735E524-6161-4AD8-BFC6-0BD8D5C131C6}" sibTransId="{AF80289C-7A73-484E-849C-118CF9B303E0}"/>
    <dgm:cxn modelId="{EE133047-B124-4F09-8330-5332A2408CAC}" type="presOf" srcId="{1635E1AF-3B17-4708-879C-57545EC1F271}" destId="{61D0C45D-A3EE-494B-B1D7-FD69F219D85B}" srcOrd="0" destOrd="0" presId="urn:microsoft.com/office/officeart/2005/8/layout/vList2"/>
    <dgm:cxn modelId="{A60A9010-94AE-45EA-8FB9-74A6FD9BD752}" type="presOf" srcId="{7D776672-62C6-4A46-B0FE-35396C7E20C6}" destId="{5B005550-7A10-4CFF-A123-0D324153CDD2}" srcOrd="0" destOrd="0" presId="urn:microsoft.com/office/officeart/2005/8/layout/vList2"/>
    <dgm:cxn modelId="{7E1DC213-AF18-464B-A404-0D47D47284B9}" type="presOf" srcId="{D20CDD67-4066-46B2-87C9-A57CE74CAF61}" destId="{998676BC-A847-4302-8511-42127BF6E03B}" srcOrd="0" destOrd="0" presId="urn:microsoft.com/office/officeart/2005/8/layout/vList2"/>
    <dgm:cxn modelId="{362D9822-5A03-4BDF-9B5B-E480599023A4}" srcId="{E391C708-569B-4FED-9D52-58840A7DC742}" destId="{D20CDD67-4066-46B2-87C9-A57CE74CAF61}" srcOrd="3" destOrd="0" parTransId="{570A2D2C-CD7A-4972-9EC1-E4AB48965D83}" sibTransId="{BD18A430-CABC-4AB3-93CC-9D8F09506B6D}"/>
    <dgm:cxn modelId="{7FE4E08D-247C-49CE-AE9D-C17FA6965EC8}" srcId="{1635E1AF-3B17-4708-879C-57545EC1F271}" destId="{30DF6EE7-85CD-4701-807B-D6EFD135CEA1}" srcOrd="0" destOrd="0" parTransId="{C6DF8399-C4B2-4D76-920C-5D97DBA2EAF5}" sibTransId="{83C11710-6851-44C4-B17C-FF6EA3857B37}"/>
    <dgm:cxn modelId="{20EAD37F-7A12-477E-B7ED-ABD51A94B6E1}" type="presOf" srcId="{30DF6EE7-85CD-4701-807B-D6EFD135CEA1}" destId="{13F1B14A-F80E-4A91-9838-E3930941E00F}" srcOrd="0" destOrd="0" presId="urn:microsoft.com/office/officeart/2005/8/layout/vList2"/>
    <dgm:cxn modelId="{BB00CA41-C02B-4479-98C6-8E09FD388B7C}" srcId="{E34CED38-B073-4B52-8072-89B780B85EBB}" destId="{7D776672-62C6-4A46-B0FE-35396C7E20C6}" srcOrd="0" destOrd="0" parTransId="{4C2B87EC-E057-4A32-A581-C087A6FE13F8}" sibTransId="{4929192D-AF24-420F-844E-08A60D5E0431}"/>
    <dgm:cxn modelId="{2CC36F7A-BDAC-4347-8B0B-5D1D21B60DD7}" srcId="{D20CDD67-4066-46B2-87C9-A57CE74CAF61}" destId="{8DF8BE3A-5C0B-466D-962B-85A55379CDAC}" srcOrd="0" destOrd="0" parTransId="{E643EBE0-2634-470E-950C-1ED41D1DF52A}" sibTransId="{590D8EBC-E7B8-4370-9161-08B539EF6E36}"/>
    <dgm:cxn modelId="{73D02E3A-B0D7-42BC-A121-AAEBEE506FB9}" type="presOf" srcId="{E34CED38-B073-4B52-8072-89B780B85EBB}" destId="{F83E5F3A-9B7B-46D3-958C-D148C3C6EFDF}" srcOrd="0" destOrd="0" presId="urn:microsoft.com/office/officeart/2005/8/layout/vList2"/>
    <dgm:cxn modelId="{A4BC5519-A38C-4A0C-B7BF-17F009134DE8}" srcId="{E391C708-569B-4FED-9D52-58840A7DC742}" destId="{1635E1AF-3B17-4708-879C-57545EC1F271}" srcOrd="2" destOrd="0" parTransId="{9FE1BA95-F757-4A26-A201-15AFF0A3E606}" sibTransId="{4CC60A8F-FBC5-4E58-A72A-D56217B85901}"/>
    <dgm:cxn modelId="{CE7270AA-3225-43F9-8607-58C7541ECE47}" type="presParOf" srcId="{093E5C24-7C94-4E00-AF95-271813A6128B}" destId="{09C9C97D-F24C-4677-BCA5-DD48C435D21A}" srcOrd="0" destOrd="0" presId="urn:microsoft.com/office/officeart/2005/8/layout/vList2"/>
    <dgm:cxn modelId="{3A8BA76C-1EE6-43A4-975A-12857D150F19}" type="presParOf" srcId="{093E5C24-7C94-4E00-AF95-271813A6128B}" destId="{2FB8DD2D-926F-4312-81B9-27166C992341}" srcOrd="1" destOrd="0" presId="urn:microsoft.com/office/officeart/2005/8/layout/vList2"/>
    <dgm:cxn modelId="{DBB11F1A-DB79-4775-92C1-08E943BA5177}" type="presParOf" srcId="{093E5C24-7C94-4E00-AF95-271813A6128B}" destId="{F83E5F3A-9B7B-46D3-958C-D148C3C6EFDF}" srcOrd="2" destOrd="0" presId="urn:microsoft.com/office/officeart/2005/8/layout/vList2"/>
    <dgm:cxn modelId="{7A31BA37-91A0-432B-9C3D-4DDCA5DDDD3F}" type="presParOf" srcId="{093E5C24-7C94-4E00-AF95-271813A6128B}" destId="{5B005550-7A10-4CFF-A123-0D324153CDD2}" srcOrd="3" destOrd="0" presId="urn:microsoft.com/office/officeart/2005/8/layout/vList2"/>
    <dgm:cxn modelId="{13F073C5-F929-4F06-B557-C5981B9DC4A9}" type="presParOf" srcId="{093E5C24-7C94-4E00-AF95-271813A6128B}" destId="{61D0C45D-A3EE-494B-B1D7-FD69F219D85B}" srcOrd="4" destOrd="0" presId="urn:microsoft.com/office/officeart/2005/8/layout/vList2"/>
    <dgm:cxn modelId="{1BA4B3F9-EF0B-4CAE-B168-8EED061A3D6B}" type="presParOf" srcId="{093E5C24-7C94-4E00-AF95-271813A6128B}" destId="{13F1B14A-F80E-4A91-9838-E3930941E00F}" srcOrd="5" destOrd="0" presId="urn:microsoft.com/office/officeart/2005/8/layout/vList2"/>
    <dgm:cxn modelId="{DBC7D8B1-F57C-468B-9CBB-45FB5190C748}" type="presParOf" srcId="{093E5C24-7C94-4E00-AF95-271813A6128B}" destId="{998676BC-A847-4302-8511-42127BF6E03B}" srcOrd="6" destOrd="0" presId="urn:microsoft.com/office/officeart/2005/8/layout/vList2"/>
    <dgm:cxn modelId="{A2539132-A52F-46B1-8B45-24A9C3D61799}" type="presParOf" srcId="{093E5C24-7C94-4E00-AF95-271813A6128B}" destId="{B85CB451-BED6-4D0A-B29E-0B6F98F9F33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562ABD-5A56-4CD0-948C-D936B98B640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7EFE4768-83E9-4A83-8E58-6732B84A009A}">
      <dgm:prSet phldrT="[Text]"/>
      <dgm:spPr/>
      <dgm:t>
        <a:bodyPr/>
        <a:lstStyle/>
        <a:p>
          <a:r>
            <a:rPr lang="id-ID" dirty="0" smtClean="0"/>
            <a:t>Operasional </a:t>
          </a:r>
          <a:r>
            <a:rPr lang="id-ID" dirty="0" smtClean="0">
              <a:sym typeface="Wingdings" panose="05000000000000000000" pitchFamily="2" charset="2"/>
            </a:rPr>
            <a:t> Pelayanan Pasien</a:t>
          </a:r>
          <a:endParaRPr lang="id-ID" dirty="0"/>
        </a:p>
      </dgm:t>
    </dgm:pt>
    <dgm:pt modelId="{7C4CB8E7-4D86-4C1D-9981-44933D640529}" type="parTrans" cxnId="{922DDA8B-94F7-4546-B226-42A10E7428E7}">
      <dgm:prSet/>
      <dgm:spPr/>
      <dgm:t>
        <a:bodyPr/>
        <a:lstStyle/>
        <a:p>
          <a:endParaRPr lang="id-ID"/>
        </a:p>
      </dgm:t>
    </dgm:pt>
    <dgm:pt modelId="{446E1410-93A4-4A6E-8CF0-04DB14526C68}" type="sibTrans" cxnId="{922DDA8B-94F7-4546-B226-42A10E7428E7}">
      <dgm:prSet/>
      <dgm:spPr/>
      <dgm:t>
        <a:bodyPr/>
        <a:lstStyle/>
        <a:p>
          <a:endParaRPr lang="id-ID"/>
        </a:p>
      </dgm:t>
    </dgm:pt>
    <dgm:pt modelId="{AC129667-F754-479B-855A-82503D65FCD0}">
      <dgm:prSet phldrT="[Text]"/>
      <dgm:spPr/>
      <dgm:t>
        <a:bodyPr/>
        <a:lstStyle/>
        <a:p>
          <a:r>
            <a:rPr lang="id-ID" dirty="0" smtClean="0"/>
            <a:t>Sumber dana yg meliputi :</a:t>
          </a:r>
          <a:endParaRPr lang="id-ID" dirty="0"/>
        </a:p>
      </dgm:t>
    </dgm:pt>
    <dgm:pt modelId="{07401604-BE77-4463-BC49-5543BCD06EB4}" type="parTrans" cxnId="{9327007D-93F1-400E-A4D5-52BE63F1628D}">
      <dgm:prSet/>
      <dgm:spPr/>
      <dgm:t>
        <a:bodyPr/>
        <a:lstStyle/>
        <a:p>
          <a:endParaRPr lang="id-ID"/>
        </a:p>
      </dgm:t>
    </dgm:pt>
    <dgm:pt modelId="{68F128C6-30A3-4BBA-9F84-544C8E82AAF7}" type="sibTrans" cxnId="{9327007D-93F1-400E-A4D5-52BE63F1628D}">
      <dgm:prSet/>
      <dgm:spPr/>
      <dgm:t>
        <a:bodyPr/>
        <a:lstStyle/>
        <a:p>
          <a:endParaRPr lang="id-ID"/>
        </a:p>
      </dgm:t>
    </dgm:pt>
    <dgm:pt modelId="{F9FDA2ED-7C9C-489E-BB1C-4FBA837FA167}">
      <dgm:prSet phldrT="[Text]"/>
      <dgm:spPr/>
      <dgm:t>
        <a:bodyPr/>
        <a:lstStyle/>
        <a:p>
          <a:r>
            <a:rPr lang="id-ID" dirty="0" smtClean="0"/>
            <a:t>Investasi</a:t>
          </a:r>
          <a:endParaRPr lang="id-ID" dirty="0"/>
        </a:p>
      </dgm:t>
    </dgm:pt>
    <dgm:pt modelId="{0F16ECB1-C2E4-4B5D-A2D8-44AA27A421A1}" type="parTrans" cxnId="{AA316D46-85CF-46A6-8C22-A2771880927C}">
      <dgm:prSet/>
      <dgm:spPr/>
      <dgm:t>
        <a:bodyPr/>
        <a:lstStyle/>
        <a:p>
          <a:endParaRPr lang="id-ID"/>
        </a:p>
      </dgm:t>
    </dgm:pt>
    <dgm:pt modelId="{481A2A4C-84BD-4A3D-930C-1B18E1C4CE2D}" type="sibTrans" cxnId="{AA316D46-85CF-46A6-8C22-A2771880927C}">
      <dgm:prSet/>
      <dgm:spPr/>
      <dgm:t>
        <a:bodyPr/>
        <a:lstStyle/>
        <a:p>
          <a:endParaRPr lang="id-ID"/>
        </a:p>
      </dgm:t>
    </dgm:pt>
    <dgm:pt modelId="{9574B2D3-A51E-41F8-9782-789AF5565063}">
      <dgm:prSet phldrT="[Text]"/>
      <dgm:spPr/>
      <dgm:t>
        <a:bodyPr/>
        <a:lstStyle/>
        <a:p>
          <a:r>
            <a:rPr lang="id-ID" dirty="0" smtClean="0"/>
            <a:t>Financial leverage : </a:t>
          </a:r>
          <a:r>
            <a:rPr lang="id-ID" b="0" i="0" dirty="0" smtClean="0"/>
            <a:t>penggunaan sumber dana yang memiliki beban tetap dengan harapan bahwa akan memberikan tambahan keuntungan yang lebih besar daripada beban tetapnya sehingga akan meningkatkan keuntungan yang tersedia bagi pemegang saham.</a:t>
          </a:r>
          <a:endParaRPr lang="id-ID" dirty="0"/>
        </a:p>
      </dgm:t>
    </dgm:pt>
    <dgm:pt modelId="{3435638B-D52A-496C-B7D8-5B144B7DC811}" type="parTrans" cxnId="{AEBA605E-90C0-4510-B7D6-678E9AE05F9D}">
      <dgm:prSet/>
      <dgm:spPr/>
      <dgm:t>
        <a:bodyPr/>
        <a:lstStyle/>
        <a:p>
          <a:endParaRPr lang="id-ID"/>
        </a:p>
      </dgm:t>
    </dgm:pt>
    <dgm:pt modelId="{7E2E5F39-AE70-4681-8A11-A31F9EEB4548}" type="sibTrans" cxnId="{AEBA605E-90C0-4510-B7D6-678E9AE05F9D}">
      <dgm:prSet/>
      <dgm:spPr/>
      <dgm:t>
        <a:bodyPr/>
        <a:lstStyle/>
        <a:p>
          <a:endParaRPr lang="id-ID"/>
        </a:p>
      </dgm:t>
    </dgm:pt>
    <dgm:pt modelId="{63A71054-42F6-4FC7-8719-8F2B3505A6CC}">
      <dgm:prSet phldrT="[Text]"/>
      <dgm:spPr/>
      <dgm:t>
        <a:bodyPr/>
        <a:lstStyle/>
        <a:p>
          <a:r>
            <a:rPr lang="id-ID" dirty="0" smtClean="0"/>
            <a:t>Hutang jangka pendek tidak berbunga</a:t>
          </a:r>
          <a:endParaRPr lang="id-ID" dirty="0"/>
        </a:p>
      </dgm:t>
    </dgm:pt>
    <dgm:pt modelId="{AEEA3B82-0197-4EAD-BEEC-F2AF9F754DEA}" type="parTrans" cxnId="{AFE6AD54-861F-4BA0-9A79-489B3DDD3E43}">
      <dgm:prSet/>
      <dgm:spPr/>
      <dgm:t>
        <a:bodyPr/>
        <a:lstStyle/>
        <a:p>
          <a:endParaRPr lang="id-ID"/>
        </a:p>
      </dgm:t>
    </dgm:pt>
    <dgm:pt modelId="{AAB19170-A85B-4531-9A89-C76FAEB42722}" type="sibTrans" cxnId="{AFE6AD54-861F-4BA0-9A79-489B3DDD3E43}">
      <dgm:prSet/>
      <dgm:spPr/>
      <dgm:t>
        <a:bodyPr/>
        <a:lstStyle/>
        <a:p>
          <a:endParaRPr lang="id-ID"/>
        </a:p>
      </dgm:t>
    </dgm:pt>
    <dgm:pt modelId="{63AB5625-1D3F-4EC6-BE11-ED017D29612A}">
      <dgm:prSet phldrT="[Text]"/>
      <dgm:spPr/>
      <dgm:t>
        <a:bodyPr/>
        <a:lstStyle/>
        <a:p>
          <a:r>
            <a:rPr lang="id-ID" dirty="0" smtClean="0"/>
            <a:t>Hutang jangka pendek berbunga</a:t>
          </a:r>
          <a:endParaRPr lang="id-ID" dirty="0"/>
        </a:p>
      </dgm:t>
    </dgm:pt>
    <dgm:pt modelId="{9C61813E-2128-4A7D-8E06-CE6A998F8CFC}" type="parTrans" cxnId="{2DA97884-A683-4DD0-96E7-06F9317D1548}">
      <dgm:prSet/>
      <dgm:spPr/>
      <dgm:t>
        <a:bodyPr/>
        <a:lstStyle/>
        <a:p>
          <a:endParaRPr lang="id-ID"/>
        </a:p>
      </dgm:t>
    </dgm:pt>
    <dgm:pt modelId="{D6F8DD78-1F92-429D-AB74-8906350C0C1C}" type="sibTrans" cxnId="{2DA97884-A683-4DD0-96E7-06F9317D1548}">
      <dgm:prSet/>
      <dgm:spPr/>
      <dgm:t>
        <a:bodyPr/>
        <a:lstStyle/>
        <a:p>
          <a:endParaRPr lang="id-ID"/>
        </a:p>
      </dgm:t>
    </dgm:pt>
    <dgm:pt modelId="{85AAED24-4168-4EB5-A03D-66938DD700A8}">
      <dgm:prSet phldrT="[Text]"/>
      <dgm:spPr/>
      <dgm:t>
        <a:bodyPr/>
        <a:lstStyle/>
        <a:p>
          <a:r>
            <a:rPr lang="id-ID" dirty="0" smtClean="0"/>
            <a:t>Hutang jangka menengah</a:t>
          </a:r>
          <a:endParaRPr lang="id-ID" dirty="0"/>
        </a:p>
      </dgm:t>
    </dgm:pt>
    <dgm:pt modelId="{90B822A7-59B3-41FA-8868-2F4E563781D8}" type="parTrans" cxnId="{A89338F9-8C78-490A-9061-982CD076DCF4}">
      <dgm:prSet/>
      <dgm:spPr/>
    </dgm:pt>
    <dgm:pt modelId="{2D3C4F95-6C17-4BD0-B487-E923454F30D6}" type="sibTrans" cxnId="{A89338F9-8C78-490A-9061-982CD076DCF4}">
      <dgm:prSet/>
      <dgm:spPr/>
    </dgm:pt>
    <dgm:pt modelId="{DA8BA4B9-DD14-4765-99F5-6D5F279CD145}">
      <dgm:prSet phldrT="[Text]"/>
      <dgm:spPr/>
      <dgm:t>
        <a:bodyPr/>
        <a:lstStyle/>
        <a:p>
          <a:r>
            <a:rPr lang="id-ID" dirty="0" smtClean="0"/>
            <a:t>Hutang jangka panjang</a:t>
          </a:r>
          <a:endParaRPr lang="id-ID" dirty="0"/>
        </a:p>
      </dgm:t>
    </dgm:pt>
    <dgm:pt modelId="{87E35538-BFFF-4F91-92C0-3AFB6914D92D}" type="parTrans" cxnId="{833105C5-9A69-4E46-AA56-E6B4838CB7B9}">
      <dgm:prSet/>
      <dgm:spPr/>
    </dgm:pt>
    <dgm:pt modelId="{3E58805B-191A-46CE-9C28-420F71AD1C2F}" type="sibTrans" cxnId="{833105C5-9A69-4E46-AA56-E6B4838CB7B9}">
      <dgm:prSet/>
      <dgm:spPr/>
    </dgm:pt>
    <dgm:pt modelId="{E91CA721-0778-4211-9AAE-059FF806EA0D}">
      <dgm:prSet phldrT="[Text]"/>
      <dgm:spPr/>
      <dgm:t>
        <a:bodyPr/>
        <a:lstStyle/>
        <a:p>
          <a:r>
            <a:rPr lang="id-ID" dirty="0" smtClean="0"/>
            <a:t>Equity</a:t>
          </a:r>
          <a:endParaRPr lang="id-ID" dirty="0"/>
        </a:p>
      </dgm:t>
    </dgm:pt>
    <dgm:pt modelId="{3BF246C8-8E14-4668-B995-D709663F3F15}" type="parTrans" cxnId="{DBE4893D-7F68-48A5-B2B2-1BB922B228E2}">
      <dgm:prSet/>
      <dgm:spPr/>
    </dgm:pt>
    <dgm:pt modelId="{315A520E-BFD5-4099-AEE4-2CF8B496D7C1}" type="sibTrans" cxnId="{DBE4893D-7F68-48A5-B2B2-1BB922B228E2}">
      <dgm:prSet/>
      <dgm:spPr/>
    </dgm:pt>
    <dgm:pt modelId="{A176B8E8-6F1C-47F2-ABA9-62B49C2D58A1}">
      <dgm:prSet phldrT="[Text]"/>
      <dgm:spPr/>
      <dgm:t>
        <a:bodyPr/>
        <a:lstStyle/>
        <a:p>
          <a:r>
            <a:rPr lang="id-ID" dirty="0" smtClean="0"/>
            <a:t>Piutang</a:t>
          </a:r>
          <a:endParaRPr lang="id-ID" dirty="0"/>
        </a:p>
      </dgm:t>
    </dgm:pt>
    <dgm:pt modelId="{44814C20-2572-4840-B877-51E4E4F83E80}" type="parTrans" cxnId="{05982AB4-0804-4B91-A3AB-6C9A83D3B0FD}">
      <dgm:prSet/>
      <dgm:spPr/>
    </dgm:pt>
    <dgm:pt modelId="{652C433D-2553-43EA-A421-6B0388744769}" type="sibTrans" cxnId="{05982AB4-0804-4B91-A3AB-6C9A83D3B0FD}">
      <dgm:prSet/>
      <dgm:spPr/>
    </dgm:pt>
    <dgm:pt modelId="{9A5D788B-F734-4B5C-8FE5-BC2944DE1182}">
      <dgm:prSet phldrT="[Text]"/>
      <dgm:spPr/>
      <dgm:t>
        <a:bodyPr/>
        <a:lstStyle/>
        <a:p>
          <a:r>
            <a:rPr lang="id-ID" dirty="0" smtClean="0"/>
            <a:t>Sumber dana</a:t>
          </a:r>
          <a:endParaRPr lang="id-ID" dirty="0"/>
        </a:p>
      </dgm:t>
    </dgm:pt>
    <dgm:pt modelId="{441DD142-E50A-4839-843B-4A92962CFA4D}" type="parTrans" cxnId="{DC21A368-CF15-489C-8C79-CCA1265AA916}">
      <dgm:prSet/>
      <dgm:spPr/>
    </dgm:pt>
    <dgm:pt modelId="{ADEEBBF6-6A23-4BB9-A9E5-436ADB0DE508}" type="sibTrans" cxnId="{DC21A368-CF15-489C-8C79-CCA1265AA916}">
      <dgm:prSet/>
      <dgm:spPr/>
    </dgm:pt>
    <dgm:pt modelId="{890C3615-244B-4C3C-8988-5C5190DDE29F}" type="pres">
      <dgm:prSet presAssocID="{4D562ABD-5A56-4CD0-948C-D936B98B6404}" presName="linear" presStyleCnt="0">
        <dgm:presLayoutVars>
          <dgm:animLvl val="lvl"/>
          <dgm:resizeHandles val="exact"/>
        </dgm:presLayoutVars>
      </dgm:prSet>
      <dgm:spPr/>
    </dgm:pt>
    <dgm:pt modelId="{3BB1815B-C3AB-4D36-A500-A01DC492C403}" type="pres">
      <dgm:prSet presAssocID="{7EFE4768-83E9-4A83-8E58-6732B84A009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088F3A-B46B-4336-B3EF-26EEEEDDAB3B}" type="pres">
      <dgm:prSet presAssocID="{7EFE4768-83E9-4A83-8E58-6732B84A009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B439B4-5E3D-4CAD-9F62-4AC2DA57CB37}" type="pres">
      <dgm:prSet presAssocID="{F9FDA2ED-7C9C-489E-BB1C-4FBA837FA1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0B6866-5EFD-436D-9FC2-3BD01CABCEDF}" type="pres">
      <dgm:prSet presAssocID="{F9FDA2ED-7C9C-489E-BB1C-4FBA837FA1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EBC7239-4700-4F5A-B337-49CA8F3E45C4}" type="presOf" srcId="{7EFE4768-83E9-4A83-8E58-6732B84A009A}" destId="{3BB1815B-C3AB-4D36-A500-A01DC492C403}" srcOrd="0" destOrd="0" presId="urn:microsoft.com/office/officeart/2005/8/layout/vList2"/>
    <dgm:cxn modelId="{922DDA8B-94F7-4546-B226-42A10E7428E7}" srcId="{4D562ABD-5A56-4CD0-948C-D936B98B6404}" destId="{7EFE4768-83E9-4A83-8E58-6732B84A009A}" srcOrd="0" destOrd="0" parTransId="{7C4CB8E7-4D86-4C1D-9981-44933D640529}" sibTransId="{446E1410-93A4-4A6E-8CF0-04DB14526C68}"/>
    <dgm:cxn modelId="{3027E1D2-96D6-4F13-95C8-E26199F16812}" type="presOf" srcId="{85AAED24-4168-4EB5-A03D-66938DD700A8}" destId="{43088F3A-B46B-4336-B3EF-26EEEEDDAB3B}" srcOrd="0" destOrd="3" presId="urn:microsoft.com/office/officeart/2005/8/layout/vList2"/>
    <dgm:cxn modelId="{A1235578-63ED-48C9-80A1-96BAB259A949}" type="presOf" srcId="{63A71054-42F6-4FC7-8719-8F2B3505A6CC}" destId="{43088F3A-B46B-4336-B3EF-26EEEEDDAB3B}" srcOrd="0" destOrd="1" presId="urn:microsoft.com/office/officeart/2005/8/layout/vList2"/>
    <dgm:cxn modelId="{6FEBE59C-5857-4CE6-B867-26019EAF3999}" type="presOf" srcId="{AC129667-F754-479B-855A-82503D65FCD0}" destId="{43088F3A-B46B-4336-B3EF-26EEEEDDAB3B}" srcOrd="0" destOrd="0" presId="urn:microsoft.com/office/officeart/2005/8/layout/vList2"/>
    <dgm:cxn modelId="{9327007D-93F1-400E-A4D5-52BE63F1628D}" srcId="{7EFE4768-83E9-4A83-8E58-6732B84A009A}" destId="{AC129667-F754-479B-855A-82503D65FCD0}" srcOrd="0" destOrd="0" parTransId="{07401604-BE77-4463-BC49-5543BCD06EB4}" sibTransId="{68F128C6-30A3-4BBA-9F84-544C8E82AAF7}"/>
    <dgm:cxn modelId="{35D9F63F-6FCF-4D6F-8DC4-3B5E01651CCA}" type="presOf" srcId="{DA8BA4B9-DD14-4765-99F5-6D5F279CD145}" destId="{43088F3A-B46B-4336-B3EF-26EEEEDDAB3B}" srcOrd="0" destOrd="4" presId="urn:microsoft.com/office/officeart/2005/8/layout/vList2"/>
    <dgm:cxn modelId="{4EDE8D4C-038E-4C4A-9D02-0EC44F49B557}" type="presOf" srcId="{9A5D788B-F734-4B5C-8FE5-BC2944DE1182}" destId="{F00B6866-5EFD-436D-9FC2-3BD01CABCEDF}" srcOrd="0" destOrd="1" presId="urn:microsoft.com/office/officeart/2005/8/layout/vList2"/>
    <dgm:cxn modelId="{FD51B9F0-E359-4973-91B1-56FFB71A917B}" type="presOf" srcId="{4D562ABD-5A56-4CD0-948C-D936B98B6404}" destId="{890C3615-244B-4C3C-8988-5C5190DDE29F}" srcOrd="0" destOrd="0" presId="urn:microsoft.com/office/officeart/2005/8/layout/vList2"/>
    <dgm:cxn modelId="{05982AB4-0804-4B91-A3AB-6C9A83D3B0FD}" srcId="{AC129667-F754-479B-855A-82503D65FCD0}" destId="{A176B8E8-6F1C-47F2-ABA9-62B49C2D58A1}" srcOrd="5" destOrd="0" parTransId="{44814C20-2572-4840-B877-51E4E4F83E80}" sibTransId="{652C433D-2553-43EA-A421-6B0388744769}"/>
    <dgm:cxn modelId="{AA316D46-85CF-46A6-8C22-A2771880927C}" srcId="{4D562ABD-5A56-4CD0-948C-D936B98B6404}" destId="{F9FDA2ED-7C9C-489E-BB1C-4FBA837FA167}" srcOrd="1" destOrd="0" parTransId="{0F16ECB1-C2E4-4B5D-A2D8-44AA27A421A1}" sibTransId="{481A2A4C-84BD-4A3D-930C-1B18E1C4CE2D}"/>
    <dgm:cxn modelId="{B0B73B54-5E18-48E8-BD89-ADBD9A7D06C3}" type="presOf" srcId="{9574B2D3-A51E-41F8-9782-789AF5565063}" destId="{F00B6866-5EFD-436D-9FC2-3BD01CABCEDF}" srcOrd="0" destOrd="0" presId="urn:microsoft.com/office/officeart/2005/8/layout/vList2"/>
    <dgm:cxn modelId="{DBE4893D-7F68-48A5-B2B2-1BB922B228E2}" srcId="{AC129667-F754-479B-855A-82503D65FCD0}" destId="{E91CA721-0778-4211-9AAE-059FF806EA0D}" srcOrd="4" destOrd="0" parTransId="{3BF246C8-8E14-4668-B995-D709663F3F15}" sibTransId="{315A520E-BFD5-4099-AEE4-2CF8B496D7C1}"/>
    <dgm:cxn modelId="{833105C5-9A69-4E46-AA56-E6B4838CB7B9}" srcId="{AC129667-F754-479B-855A-82503D65FCD0}" destId="{DA8BA4B9-DD14-4765-99F5-6D5F279CD145}" srcOrd="3" destOrd="0" parTransId="{87E35538-BFFF-4F91-92C0-3AFB6914D92D}" sibTransId="{3E58805B-191A-46CE-9C28-420F71AD1C2F}"/>
    <dgm:cxn modelId="{CB66315B-38FA-4078-A280-CBDFE56EA482}" type="presOf" srcId="{F9FDA2ED-7C9C-489E-BB1C-4FBA837FA167}" destId="{B7B439B4-5E3D-4CAD-9F62-4AC2DA57CB37}" srcOrd="0" destOrd="0" presId="urn:microsoft.com/office/officeart/2005/8/layout/vList2"/>
    <dgm:cxn modelId="{A89338F9-8C78-490A-9061-982CD076DCF4}" srcId="{AC129667-F754-479B-855A-82503D65FCD0}" destId="{85AAED24-4168-4EB5-A03D-66938DD700A8}" srcOrd="2" destOrd="0" parTransId="{90B822A7-59B3-41FA-8868-2F4E563781D8}" sibTransId="{2D3C4F95-6C17-4BD0-B487-E923454F30D6}"/>
    <dgm:cxn modelId="{AEBA605E-90C0-4510-B7D6-678E9AE05F9D}" srcId="{F9FDA2ED-7C9C-489E-BB1C-4FBA837FA167}" destId="{9574B2D3-A51E-41F8-9782-789AF5565063}" srcOrd="0" destOrd="0" parTransId="{3435638B-D52A-496C-B7D8-5B144B7DC811}" sibTransId="{7E2E5F39-AE70-4681-8A11-A31F9EEB4548}"/>
    <dgm:cxn modelId="{AFE6AD54-861F-4BA0-9A79-489B3DDD3E43}" srcId="{AC129667-F754-479B-855A-82503D65FCD0}" destId="{63A71054-42F6-4FC7-8719-8F2B3505A6CC}" srcOrd="0" destOrd="0" parTransId="{AEEA3B82-0197-4EAD-BEEC-F2AF9F754DEA}" sibTransId="{AAB19170-A85B-4531-9A89-C76FAEB42722}"/>
    <dgm:cxn modelId="{B276F58D-2142-438C-9DB1-E4B5CF4111DA}" type="presOf" srcId="{A176B8E8-6F1C-47F2-ABA9-62B49C2D58A1}" destId="{43088F3A-B46B-4336-B3EF-26EEEEDDAB3B}" srcOrd="0" destOrd="6" presId="urn:microsoft.com/office/officeart/2005/8/layout/vList2"/>
    <dgm:cxn modelId="{13779F71-8616-4104-9D19-6F9884CBD996}" type="presOf" srcId="{E91CA721-0778-4211-9AAE-059FF806EA0D}" destId="{43088F3A-B46B-4336-B3EF-26EEEEDDAB3B}" srcOrd="0" destOrd="5" presId="urn:microsoft.com/office/officeart/2005/8/layout/vList2"/>
    <dgm:cxn modelId="{2DA97884-A683-4DD0-96E7-06F9317D1548}" srcId="{AC129667-F754-479B-855A-82503D65FCD0}" destId="{63AB5625-1D3F-4EC6-BE11-ED017D29612A}" srcOrd="1" destOrd="0" parTransId="{9C61813E-2128-4A7D-8E06-CE6A998F8CFC}" sibTransId="{D6F8DD78-1F92-429D-AB74-8906350C0C1C}"/>
    <dgm:cxn modelId="{C02BE003-8609-4E1A-AFB5-3080B1F85F9A}" type="presOf" srcId="{63AB5625-1D3F-4EC6-BE11-ED017D29612A}" destId="{43088F3A-B46B-4336-B3EF-26EEEEDDAB3B}" srcOrd="0" destOrd="2" presId="urn:microsoft.com/office/officeart/2005/8/layout/vList2"/>
    <dgm:cxn modelId="{DC21A368-CF15-489C-8C79-CCA1265AA916}" srcId="{F9FDA2ED-7C9C-489E-BB1C-4FBA837FA167}" destId="{9A5D788B-F734-4B5C-8FE5-BC2944DE1182}" srcOrd="1" destOrd="0" parTransId="{441DD142-E50A-4839-843B-4A92962CFA4D}" sibTransId="{ADEEBBF6-6A23-4BB9-A9E5-436ADB0DE508}"/>
    <dgm:cxn modelId="{981F3B44-C686-4E0E-B0BF-CF7C01FEAF80}" type="presParOf" srcId="{890C3615-244B-4C3C-8988-5C5190DDE29F}" destId="{3BB1815B-C3AB-4D36-A500-A01DC492C403}" srcOrd="0" destOrd="0" presId="urn:microsoft.com/office/officeart/2005/8/layout/vList2"/>
    <dgm:cxn modelId="{1092427A-958C-4890-BB54-A35B95EFC6E1}" type="presParOf" srcId="{890C3615-244B-4C3C-8988-5C5190DDE29F}" destId="{43088F3A-B46B-4336-B3EF-26EEEEDDAB3B}" srcOrd="1" destOrd="0" presId="urn:microsoft.com/office/officeart/2005/8/layout/vList2"/>
    <dgm:cxn modelId="{2C45A5F8-4EE3-4536-98D1-5B52BD6A1AF5}" type="presParOf" srcId="{890C3615-244B-4C3C-8988-5C5190DDE29F}" destId="{B7B439B4-5E3D-4CAD-9F62-4AC2DA57CB37}" srcOrd="2" destOrd="0" presId="urn:microsoft.com/office/officeart/2005/8/layout/vList2"/>
    <dgm:cxn modelId="{E5B182F1-1899-4CAE-A70B-306393C29EEB}" type="presParOf" srcId="{890C3615-244B-4C3C-8988-5C5190DDE29F}" destId="{F00B6866-5EFD-436D-9FC2-3BD01CABCED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59BEFC-7D72-43D5-9F60-FAD431F747AA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4ADA7342-BFFC-4B63-B975-EE3FB2DF6009}">
      <dgm:prSet phldrT="[Text]"/>
      <dgm:spPr/>
      <dgm:t>
        <a:bodyPr/>
        <a:lstStyle/>
        <a:p>
          <a:r>
            <a:rPr lang="id-ID" dirty="0" smtClean="0"/>
            <a:t>Anggaran Strategis untuk jangka panjang dan menengah</a:t>
          </a:r>
          <a:endParaRPr lang="id-ID" dirty="0"/>
        </a:p>
      </dgm:t>
    </dgm:pt>
    <dgm:pt modelId="{854066D8-01F5-4647-9DF3-D4C34D1E0189}" type="parTrans" cxnId="{70D6C33C-96A1-4206-A5A6-D247EBC66EDA}">
      <dgm:prSet/>
      <dgm:spPr/>
      <dgm:t>
        <a:bodyPr/>
        <a:lstStyle/>
        <a:p>
          <a:endParaRPr lang="id-ID"/>
        </a:p>
      </dgm:t>
    </dgm:pt>
    <dgm:pt modelId="{456FA359-AB36-4073-B06B-3BF13A2F4DF2}" type="sibTrans" cxnId="{70D6C33C-96A1-4206-A5A6-D247EBC66EDA}">
      <dgm:prSet/>
      <dgm:spPr/>
      <dgm:t>
        <a:bodyPr/>
        <a:lstStyle/>
        <a:p>
          <a:endParaRPr lang="id-ID"/>
        </a:p>
      </dgm:t>
    </dgm:pt>
    <dgm:pt modelId="{886F49FA-858E-45CC-BED0-5A58928DD69E}">
      <dgm:prSet phldrT="[Text]"/>
      <dgm:spPr/>
      <dgm:t>
        <a:bodyPr/>
        <a:lstStyle/>
        <a:p>
          <a:r>
            <a:rPr lang="id-ID" dirty="0" smtClean="0"/>
            <a:t>Anggaran taktis untuk jangka pendek</a:t>
          </a:r>
          <a:endParaRPr lang="id-ID" dirty="0"/>
        </a:p>
      </dgm:t>
    </dgm:pt>
    <dgm:pt modelId="{4094DE4D-3E84-4B2C-89F0-0E333E9B3A13}" type="parTrans" cxnId="{A98B6EDB-CD14-4E96-BFF1-CFAB0D8669FB}">
      <dgm:prSet/>
      <dgm:spPr/>
      <dgm:t>
        <a:bodyPr/>
        <a:lstStyle/>
        <a:p>
          <a:endParaRPr lang="id-ID"/>
        </a:p>
      </dgm:t>
    </dgm:pt>
    <dgm:pt modelId="{9ADEDE20-2E88-48A5-8F14-06AD88FDA9B2}" type="sibTrans" cxnId="{A98B6EDB-CD14-4E96-BFF1-CFAB0D8669FB}">
      <dgm:prSet/>
      <dgm:spPr/>
      <dgm:t>
        <a:bodyPr/>
        <a:lstStyle/>
        <a:p>
          <a:endParaRPr lang="id-ID"/>
        </a:p>
      </dgm:t>
    </dgm:pt>
    <dgm:pt modelId="{67071EA1-FC28-42E7-A442-3687986E8782}" type="pres">
      <dgm:prSet presAssocID="{A359BEFC-7D72-43D5-9F60-FAD431F747AA}" presName="linearFlow" presStyleCnt="0">
        <dgm:presLayoutVars>
          <dgm:dir/>
          <dgm:resizeHandles val="exact"/>
        </dgm:presLayoutVars>
      </dgm:prSet>
      <dgm:spPr/>
    </dgm:pt>
    <dgm:pt modelId="{7411750E-8D33-4ABB-87B5-056F6A4C5575}" type="pres">
      <dgm:prSet presAssocID="{4ADA7342-BFFC-4B63-B975-EE3FB2DF6009}" presName="composite" presStyleCnt="0"/>
      <dgm:spPr/>
    </dgm:pt>
    <dgm:pt modelId="{15594E69-4AF4-45E7-A424-BB93A1FDC8D9}" type="pres">
      <dgm:prSet presAssocID="{4ADA7342-BFFC-4B63-B975-EE3FB2DF6009}" presName="imgShp" presStyleLbl="fgImgPlace1" presStyleIdx="0" presStyleCnt="2"/>
      <dgm:spPr/>
    </dgm:pt>
    <dgm:pt modelId="{D814C19C-E1EF-4746-81CE-2732227FD18E}" type="pres">
      <dgm:prSet presAssocID="{4ADA7342-BFFC-4B63-B975-EE3FB2DF6009}" presName="txShp" presStyleLbl="node1" presStyleIdx="0" presStyleCnt="2">
        <dgm:presLayoutVars>
          <dgm:bulletEnabled val="1"/>
        </dgm:presLayoutVars>
      </dgm:prSet>
      <dgm:spPr/>
    </dgm:pt>
    <dgm:pt modelId="{DC4CED0A-C288-4690-B249-398F613DBAA0}" type="pres">
      <dgm:prSet presAssocID="{456FA359-AB36-4073-B06B-3BF13A2F4DF2}" presName="spacing" presStyleCnt="0"/>
      <dgm:spPr/>
    </dgm:pt>
    <dgm:pt modelId="{C75F1AFB-6179-44CF-9CE5-5C51C8DE74D3}" type="pres">
      <dgm:prSet presAssocID="{886F49FA-858E-45CC-BED0-5A58928DD69E}" presName="composite" presStyleCnt="0"/>
      <dgm:spPr/>
    </dgm:pt>
    <dgm:pt modelId="{9A48365C-C4DD-4550-9208-9B0585EA8802}" type="pres">
      <dgm:prSet presAssocID="{886F49FA-858E-45CC-BED0-5A58928DD69E}" presName="imgShp" presStyleLbl="fgImgPlace1" presStyleIdx="1" presStyleCnt="2"/>
      <dgm:spPr/>
    </dgm:pt>
    <dgm:pt modelId="{A3C3657D-13B5-4BE2-9355-3B0D0809D06D}" type="pres">
      <dgm:prSet presAssocID="{886F49FA-858E-45CC-BED0-5A58928DD69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0D6C33C-96A1-4206-A5A6-D247EBC66EDA}" srcId="{A359BEFC-7D72-43D5-9F60-FAD431F747AA}" destId="{4ADA7342-BFFC-4B63-B975-EE3FB2DF6009}" srcOrd="0" destOrd="0" parTransId="{854066D8-01F5-4647-9DF3-D4C34D1E0189}" sibTransId="{456FA359-AB36-4073-B06B-3BF13A2F4DF2}"/>
    <dgm:cxn modelId="{71969D6E-F56E-424B-8D1E-C9CD9915A321}" type="presOf" srcId="{4ADA7342-BFFC-4B63-B975-EE3FB2DF6009}" destId="{D814C19C-E1EF-4746-81CE-2732227FD18E}" srcOrd="0" destOrd="0" presId="urn:microsoft.com/office/officeart/2005/8/layout/vList3"/>
    <dgm:cxn modelId="{4041F31D-F5B9-4EF5-9FFF-B8E0EE00EDA8}" type="presOf" srcId="{886F49FA-858E-45CC-BED0-5A58928DD69E}" destId="{A3C3657D-13B5-4BE2-9355-3B0D0809D06D}" srcOrd="0" destOrd="0" presId="urn:microsoft.com/office/officeart/2005/8/layout/vList3"/>
    <dgm:cxn modelId="{8C672EBD-C3D1-4236-8CED-AEDA1068D3AE}" type="presOf" srcId="{A359BEFC-7D72-43D5-9F60-FAD431F747AA}" destId="{67071EA1-FC28-42E7-A442-3687986E8782}" srcOrd="0" destOrd="0" presId="urn:microsoft.com/office/officeart/2005/8/layout/vList3"/>
    <dgm:cxn modelId="{A98B6EDB-CD14-4E96-BFF1-CFAB0D8669FB}" srcId="{A359BEFC-7D72-43D5-9F60-FAD431F747AA}" destId="{886F49FA-858E-45CC-BED0-5A58928DD69E}" srcOrd="1" destOrd="0" parTransId="{4094DE4D-3E84-4B2C-89F0-0E333E9B3A13}" sibTransId="{9ADEDE20-2E88-48A5-8F14-06AD88FDA9B2}"/>
    <dgm:cxn modelId="{FACC6287-F643-4584-95A2-A924082FF47A}" type="presParOf" srcId="{67071EA1-FC28-42E7-A442-3687986E8782}" destId="{7411750E-8D33-4ABB-87B5-056F6A4C5575}" srcOrd="0" destOrd="0" presId="urn:microsoft.com/office/officeart/2005/8/layout/vList3"/>
    <dgm:cxn modelId="{B3A38DC0-A759-4AFA-B76B-626D877E24D9}" type="presParOf" srcId="{7411750E-8D33-4ABB-87B5-056F6A4C5575}" destId="{15594E69-4AF4-45E7-A424-BB93A1FDC8D9}" srcOrd="0" destOrd="0" presId="urn:microsoft.com/office/officeart/2005/8/layout/vList3"/>
    <dgm:cxn modelId="{3813779E-7D7E-4BB5-BCA8-4A4FA7A320D5}" type="presParOf" srcId="{7411750E-8D33-4ABB-87B5-056F6A4C5575}" destId="{D814C19C-E1EF-4746-81CE-2732227FD18E}" srcOrd="1" destOrd="0" presId="urn:microsoft.com/office/officeart/2005/8/layout/vList3"/>
    <dgm:cxn modelId="{E0EB757D-1D6E-47A8-BEC5-907A783344AD}" type="presParOf" srcId="{67071EA1-FC28-42E7-A442-3687986E8782}" destId="{DC4CED0A-C288-4690-B249-398F613DBAA0}" srcOrd="1" destOrd="0" presId="urn:microsoft.com/office/officeart/2005/8/layout/vList3"/>
    <dgm:cxn modelId="{50F9AEA3-0FB7-4C8D-A417-35D3591C8C48}" type="presParOf" srcId="{67071EA1-FC28-42E7-A442-3687986E8782}" destId="{C75F1AFB-6179-44CF-9CE5-5C51C8DE74D3}" srcOrd="2" destOrd="0" presId="urn:microsoft.com/office/officeart/2005/8/layout/vList3"/>
    <dgm:cxn modelId="{300C159F-7FD3-4E71-A0FF-516A8A030C90}" type="presParOf" srcId="{C75F1AFB-6179-44CF-9CE5-5C51C8DE74D3}" destId="{9A48365C-C4DD-4550-9208-9B0585EA8802}" srcOrd="0" destOrd="0" presId="urn:microsoft.com/office/officeart/2005/8/layout/vList3"/>
    <dgm:cxn modelId="{D5F3F0F8-8339-47FA-A270-29DF4E4BC369}" type="presParOf" srcId="{C75F1AFB-6179-44CF-9CE5-5C51C8DE74D3}" destId="{A3C3657D-13B5-4BE2-9355-3B0D0809D0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407E80-6630-4219-8CB8-90DCE99E16B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7ED845EE-D6C4-4383-8CDD-0578C760F128}">
      <dgm:prSet phldrT="[Text]"/>
      <dgm:spPr/>
      <dgm:t>
        <a:bodyPr/>
        <a:lstStyle/>
        <a:p>
          <a:r>
            <a:rPr lang="id-ID" dirty="0" smtClean="0"/>
            <a:t>Faktor Internal</a:t>
          </a:r>
          <a:endParaRPr lang="id-ID" dirty="0"/>
        </a:p>
      </dgm:t>
    </dgm:pt>
    <dgm:pt modelId="{7F00336F-5D54-4D9C-9277-8F2B10BF05AE}" type="parTrans" cxnId="{67837C7D-0ED7-40A5-B954-305076A65D77}">
      <dgm:prSet/>
      <dgm:spPr/>
      <dgm:t>
        <a:bodyPr/>
        <a:lstStyle/>
        <a:p>
          <a:endParaRPr lang="id-ID"/>
        </a:p>
      </dgm:t>
    </dgm:pt>
    <dgm:pt modelId="{860811D4-107D-40C6-AC1F-1FFCF7E5740F}" type="sibTrans" cxnId="{67837C7D-0ED7-40A5-B954-305076A65D77}">
      <dgm:prSet/>
      <dgm:spPr/>
      <dgm:t>
        <a:bodyPr/>
        <a:lstStyle/>
        <a:p>
          <a:endParaRPr lang="id-ID"/>
        </a:p>
      </dgm:t>
    </dgm:pt>
    <dgm:pt modelId="{E40BB951-7DFA-42DE-ADFC-5D9ABC733B26}">
      <dgm:prSet phldrT="[Text]"/>
      <dgm:spPr/>
      <dgm:t>
        <a:bodyPr/>
        <a:lstStyle/>
        <a:p>
          <a:r>
            <a:rPr lang="id-ID" dirty="0" smtClean="0"/>
            <a:t>Penjualan jasa pada tahun lalu</a:t>
          </a:r>
          <a:endParaRPr lang="id-ID" dirty="0"/>
        </a:p>
      </dgm:t>
    </dgm:pt>
    <dgm:pt modelId="{B8012D2E-405D-4F76-9CE7-2553B4B52437}" type="parTrans" cxnId="{BAB26F39-ADD1-4F6A-8548-33BAB4D2D1DA}">
      <dgm:prSet/>
      <dgm:spPr/>
      <dgm:t>
        <a:bodyPr/>
        <a:lstStyle/>
        <a:p>
          <a:endParaRPr lang="id-ID"/>
        </a:p>
      </dgm:t>
    </dgm:pt>
    <dgm:pt modelId="{E162DD49-5E57-4E4C-B148-8BB3E112CA47}" type="sibTrans" cxnId="{BAB26F39-ADD1-4F6A-8548-33BAB4D2D1DA}">
      <dgm:prSet/>
      <dgm:spPr/>
      <dgm:t>
        <a:bodyPr/>
        <a:lstStyle/>
        <a:p>
          <a:endParaRPr lang="id-ID"/>
        </a:p>
      </dgm:t>
    </dgm:pt>
    <dgm:pt modelId="{E7E31165-DBB8-4FF4-9299-B0204DE47FAB}">
      <dgm:prSet phldrT="[Text]"/>
      <dgm:spPr/>
      <dgm:t>
        <a:bodyPr/>
        <a:lstStyle/>
        <a:p>
          <a:r>
            <a:rPr lang="id-ID" dirty="0" smtClean="0"/>
            <a:t>Faktor eksternal </a:t>
          </a:r>
          <a:r>
            <a:rPr lang="id-ID" dirty="0" smtClean="0">
              <a:sym typeface="Wingdings" panose="05000000000000000000" pitchFamily="2" charset="2"/>
            </a:rPr>
            <a:t> yg tidak dapat diatur oleh pengelola RS</a:t>
          </a:r>
          <a:endParaRPr lang="id-ID" dirty="0"/>
        </a:p>
      </dgm:t>
    </dgm:pt>
    <dgm:pt modelId="{275BF075-B176-4A91-9BA8-0B8C8D4C7187}" type="parTrans" cxnId="{3461B145-0AC4-4E6F-B6F1-5B4272B447C3}">
      <dgm:prSet/>
      <dgm:spPr/>
      <dgm:t>
        <a:bodyPr/>
        <a:lstStyle/>
        <a:p>
          <a:endParaRPr lang="id-ID"/>
        </a:p>
      </dgm:t>
    </dgm:pt>
    <dgm:pt modelId="{19E4F279-027B-496B-B585-061DAA23E2E7}" type="sibTrans" cxnId="{3461B145-0AC4-4E6F-B6F1-5B4272B447C3}">
      <dgm:prSet/>
      <dgm:spPr/>
      <dgm:t>
        <a:bodyPr/>
        <a:lstStyle/>
        <a:p>
          <a:endParaRPr lang="id-ID"/>
        </a:p>
      </dgm:t>
    </dgm:pt>
    <dgm:pt modelId="{73833EE1-3915-402B-BD26-BCC7A96E115A}">
      <dgm:prSet phldrT="[Text]"/>
      <dgm:spPr/>
      <dgm:t>
        <a:bodyPr/>
        <a:lstStyle/>
        <a:p>
          <a:r>
            <a:rPr lang="id-ID" dirty="0" smtClean="0"/>
            <a:t>Keadaan pesaing</a:t>
          </a:r>
          <a:endParaRPr lang="id-ID" dirty="0"/>
        </a:p>
      </dgm:t>
    </dgm:pt>
    <dgm:pt modelId="{B4FFA506-674E-422B-93AF-C5B36EF25AC9}" type="parTrans" cxnId="{6A89D957-E922-4B72-84D6-B895362E426C}">
      <dgm:prSet/>
      <dgm:spPr/>
      <dgm:t>
        <a:bodyPr/>
        <a:lstStyle/>
        <a:p>
          <a:endParaRPr lang="id-ID"/>
        </a:p>
      </dgm:t>
    </dgm:pt>
    <dgm:pt modelId="{6E95AFF0-A4B1-4A69-84E3-8D95D07480D2}" type="sibTrans" cxnId="{6A89D957-E922-4B72-84D6-B895362E426C}">
      <dgm:prSet/>
      <dgm:spPr/>
      <dgm:t>
        <a:bodyPr/>
        <a:lstStyle/>
        <a:p>
          <a:endParaRPr lang="id-ID"/>
        </a:p>
      </dgm:t>
    </dgm:pt>
    <dgm:pt modelId="{58E09974-A205-4769-8953-577A8595E10E}">
      <dgm:prSet phldrT="[Text]"/>
      <dgm:spPr/>
      <dgm:t>
        <a:bodyPr/>
        <a:lstStyle/>
        <a:p>
          <a:r>
            <a:rPr lang="id-ID" dirty="0" smtClean="0"/>
            <a:t>Kemampuan dari unit yg tersedia</a:t>
          </a:r>
          <a:endParaRPr lang="id-ID" dirty="0"/>
        </a:p>
      </dgm:t>
    </dgm:pt>
    <dgm:pt modelId="{E7EB637F-D96C-476B-80F2-700B4CA280E5}" type="parTrans" cxnId="{1851A15A-3BC9-4C74-BA47-1D3C6F2D09BB}">
      <dgm:prSet/>
      <dgm:spPr/>
    </dgm:pt>
    <dgm:pt modelId="{80DF3952-61D9-4C2E-9E60-D1815DEA49C5}" type="sibTrans" cxnId="{1851A15A-3BC9-4C74-BA47-1D3C6F2D09BB}">
      <dgm:prSet/>
      <dgm:spPr/>
    </dgm:pt>
    <dgm:pt modelId="{0A013538-F507-4BC8-8E05-02CE57D8B2CA}">
      <dgm:prSet phldrT="[Text]"/>
      <dgm:spPr/>
      <dgm:t>
        <a:bodyPr/>
        <a:lstStyle/>
        <a:p>
          <a:r>
            <a:rPr lang="id-ID" dirty="0" smtClean="0"/>
            <a:t>Keadaan personil (jumlah &amp; kualifikasi)</a:t>
          </a:r>
          <a:endParaRPr lang="id-ID" dirty="0"/>
        </a:p>
      </dgm:t>
    </dgm:pt>
    <dgm:pt modelId="{4D417E23-25CD-49AE-9417-1C0B72BB9AB5}" type="parTrans" cxnId="{BD22D00B-3D41-491E-82BB-3E6473488BF0}">
      <dgm:prSet/>
      <dgm:spPr/>
    </dgm:pt>
    <dgm:pt modelId="{E4A8A6A6-4E8D-4714-A589-7EA282328A72}" type="sibTrans" cxnId="{BD22D00B-3D41-491E-82BB-3E6473488BF0}">
      <dgm:prSet/>
      <dgm:spPr/>
    </dgm:pt>
    <dgm:pt modelId="{27F9EAC5-E741-497E-8C2A-67B26A388356}">
      <dgm:prSet phldrT="[Text]"/>
      <dgm:spPr/>
      <dgm:t>
        <a:bodyPr/>
        <a:lstStyle/>
        <a:p>
          <a:r>
            <a:rPr lang="id-ID" dirty="0" smtClean="0"/>
            <a:t>Modal kerja yg ada</a:t>
          </a:r>
          <a:endParaRPr lang="id-ID" dirty="0"/>
        </a:p>
      </dgm:t>
    </dgm:pt>
    <dgm:pt modelId="{004E3BCB-D623-4806-93FD-A61A142523D1}" type="parTrans" cxnId="{372FB9E7-81E7-4255-972D-AE7DDCF07A61}">
      <dgm:prSet/>
      <dgm:spPr/>
    </dgm:pt>
    <dgm:pt modelId="{3F1E57FD-3545-4118-9EFE-3A097AF2D897}" type="sibTrans" cxnId="{372FB9E7-81E7-4255-972D-AE7DDCF07A61}">
      <dgm:prSet/>
      <dgm:spPr/>
    </dgm:pt>
    <dgm:pt modelId="{F2D4293C-A2FE-4ED5-AAB2-F00276C3472F}">
      <dgm:prSet phldrT="[Text]"/>
      <dgm:spPr/>
      <dgm:t>
        <a:bodyPr/>
        <a:lstStyle/>
        <a:p>
          <a:r>
            <a:rPr lang="id-ID" dirty="0" smtClean="0"/>
            <a:t>Fasilitas yg dimiliki</a:t>
          </a:r>
          <a:endParaRPr lang="id-ID" dirty="0"/>
        </a:p>
      </dgm:t>
    </dgm:pt>
    <dgm:pt modelId="{01408964-E257-4FF2-9FD7-3F5493C9D0EA}" type="parTrans" cxnId="{AAA09D8A-A9AE-4320-8C3E-471468A5D1F9}">
      <dgm:prSet/>
      <dgm:spPr/>
    </dgm:pt>
    <dgm:pt modelId="{7075BB26-11E9-4D94-8A07-80C4C84D6502}" type="sibTrans" cxnId="{AAA09D8A-A9AE-4320-8C3E-471468A5D1F9}">
      <dgm:prSet/>
      <dgm:spPr/>
    </dgm:pt>
    <dgm:pt modelId="{3673E01E-D749-4A85-96A4-0384EAEF00CD}">
      <dgm:prSet phldrT="[Text]"/>
      <dgm:spPr/>
      <dgm:t>
        <a:bodyPr/>
        <a:lstStyle/>
        <a:p>
          <a:r>
            <a:rPr lang="id-ID" dirty="0" smtClean="0"/>
            <a:t>Kecenderungan upaya kesehatan</a:t>
          </a:r>
          <a:endParaRPr lang="id-ID" dirty="0"/>
        </a:p>
      </dgm:t>
    </dgm:pt>
    <dgm:pt modelId="{A047E24E-9796-4BC5-9B12-B10F7CF1C97C}" type="parTrans" cxnId="{C66EAD02-C7DE-4BF3-B80E-DA741EA47047}">
      <dgm:prSet/>
      <dgm:spPr/>
    </dgm:pt>
    <dgm:pt modelId="{2CFDACF1-D338-453F-971C-B634AFBC33F2}" type="sibTrans" cxnId="{C66EAD02-C7DE-4BF3-B80E-DA741EA47047}">
      <dgm:prSet/>
      <dgm:spPr/>
    </dgm:pt>
    <dgm:pt modelId="{BC5F257E-167F-4457-BBFF-6698A838A347}">
      <dgm:prSet phldrT="[Text]"/>
      <dgm:spPr/>
      <dgm:t>
        <a:bodyPr/>
        <a:lstStyle/>
        <a:p>
          <a:r>
            <a:rPr lang="id-ID" dirty="0" smtClean="0"/>
            <a:t>Penduduk, teknologi keuangan, personil, ketentuan pemerintah &amp; lain2), keadaan perekonomian nasional, penghasilan masyarakat</a:t>
          </a:r>
          <a:endParaRPr lang="id-ID" dirty="0"/>
        </a:p>
      </dgm:t>
    </dgm:pt>
    <dgm:pt modelId="{58D730E1-A5BB-43F0-A812-C742949A452E}" type="parTrans" cxnId="{56EB988D-3763-4126-8725-9DFF9FCF83AC}">
      <dgm:prSet/>
      <dgm:spPr/>
    </dgm:pt>
    <dgm:pt modelId="{83AAB9C9-2002-4BA2-9356-1A2E781D2EFD}" type="sibTrans" cxnId="{56EB988D-3763-4126-8725-9DFF9FCF83AC}">
      <dgm:prSet/>
      <dgm:spPr/>
    </dgm:pt>
    <dgm:pt modelId="{05516E4D-5AD3-4983-9F3F-DCA8DCF35547}" type="pres">
      <dgm:prSet presAssocID="{9A407E80-6630-4219-8CB8-90DCE99E16B2}" presName="linear" presStyleCnt="0">
        <dgm:presLayoutVars>
          <dgm:animLvl val="lvl"/>
          <dgm:resizeHandles val="exact"/>
        </dgm:presLayoutVars>
      </dgm:prSet>
      <dgm:spPr/>
    </dgm:pt>
    <dgm:pt modelId="{CC1A6051-392B-43BD-8ECE-289E83E69B6B}" type="pres">
      <dgm:prSet presAssocID="{7ED845EE-D6C4-4383-8CDD-0578C760F12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3C885C-81E6-48BA-9FB8-A07A8D00CBB6}" type="pres">
      <dgm:prSet presAssocID="{7ED845EE-D6C4-4383-8CDD-0578C760F12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E99806-7453-4729-BDC9-CE1508240704}" type="pres">
      <dgm:prSet presAssocID="{E7E31165-DBB8-4FF4-9299-B0204DE47FA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095E515-F3C2-4F97-AD42-64296CCE7853}" type="pres">
      <dgm:prSet presAssocID="{E7E31165-DBB8-4FF4-9299-B0204DE47FA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8EB96C5-BDB0-4572-A6E6-A534D3A080E0}" type="presOf" srcId="{E40BB951-7DFA-42DE-ADFC-5D9ABC733B26}" destId="{3B3C885C-81E6-48BA-9FB8-A07A8D00CBB6}" srcOrd="0" destOrd="0" presId="urn:microsoft.com/office/officeart/2005/8/layout/vList2"/>
    <dgm:cxn modelId="{F91F7E0F-C5F4-49B6-B5C8-00F7842A2A21}" type="presOf" srcId="{7ED845EE-D6C4-4383-8CDD-0578C760F128}" destId="{CC1A6051-392B-43BD-8ECE-289E83E69B6B}" srcOrd="0" destOrd="0" presId="urn:microsoft.com/office/officeart/2005/8/layout/vList2"/>
    <dgm:cxn modelId="{56EB988D-3763-4126-8725-9DFF9FCF83AC}" srcId="{E7E31165-DBB8-4FF4-9299-B0204DE47FAB}" destId="{BC5F257E-167F-4457-BBFF-6698A838A347}" srcOrd="2" destOrd="0" parTransId="{58D730E1-A5BB-43F0-A812-C742949A452E}" sibTransId="{83AAB9C9-2002-4BA2-9356-1A2E781D2EFD}"/>
    <dgm:cxn modelId="{BAB26F39-ADD1-4F6A-8548-33BAB4D2D1DA}" srcId="{7ED845EE-D6C4-4383-8CDD-0578C760F128}" destId="{E40BB951-7DFA-42DE-ADFC-5D9ABC733B26}" srcOrd="0" destOrd="0" parTransId="{B8012D2E-405D-4F76-9CE7-2553B4B52437}" sibTransId="{E162DD49-5E57-4E4C-B148-8BB3E112CA47}"/>
    <dgm:cxn modelId="{0452F9FC-B526-4034-9345-0CCF0604F64A}" type="presOf" srcId="{58E09974-A205-4769-8953-577A8595E10E}" destId="{3B3C885C-81E6-48BA-9FB8-A07A8D00CBB6}" srcOrd="0" destOrd="1" presId="urn:microsoft.com/office/officeart/2005/8/layout/vList2"/>
    <dgm:cxn modelId="{67837C7D-0ED7-40A5-B954-305076A65D77}" srcId="{9A407E80-6630-4219-8CB8-90DCE99E16B2}" destId="{7ED845EE-D6C4-4383-8CDD-0578C760F128}" srcOrd="0" destOrd="0" parTransId="{7F00336F-5D54-4D9C-9277-8F2B10BF05AE}" sibTransId="{860811D4-107D-40C6-AC1F-1FFCF7E5740F}"/>
    <dgm:cxn modelId="{AAA09D8A-A9AE-4320-8C3E-471468A5D1F9}" srcId="{7ED845EE-D6C4-4383-8CDD-0578C760F128}" destId="{F2D4293C-A2FE-4ED5-AAB2-F00276C3472F}" srcOrd="4" destOrd="0" parTransId="{01408964-E257-4FF2-9FD7-3F5493C9D0EA}" sibTransId="{7075BB26-11E9-4D94-8A07-80C4C84D6502}"/>
    <dgm:cxn modelId="{69119F42-A4FB-4958-8CD5-56AFD383DCB7}" type="presOf" srcId="{0A013538-F507-4BC8-8E05-02CE57D8B2CA}" destId="{3B3C885C-81E6-48BA-9FB8-A07A8D00CBB6}" srcOrd="0" destOrd="2" presId="urn:microsoft.com/office/officeart/2005/8/layout/vList2"/>
    <dgm:cxn modelId="{C66EAD02-C7DE-4BF3-B80E-DA741EA47047}" srcId="{E7E31165-DBB8-4FF4-9299-B0204DE47FAB}" destId="{3673E01E-D749-4A85-96A4-0384EAEF00CD}" srcOrd="1" destOrd="0" parTransId="{A047E24E-9796-4BC5-9B12-B10F7CF1C97C}" sibTransId="{2CFDACF1-D338-453F-971C-B634AFBC33F2}"/>
    <dgm:cxn modelId="{BBAF53D2-7FC4-4D4D-B0F3-83BE249A8D7B}" type="presOf" srcId="{9A407E80-6630-4219-8CB8-90DCE99E16B2}" destId="{05516E4D-5AD3-4983-9F3F-DCA8DCF35547}" srcOrd="0" destOrd="0" presId="urn:microsoft.com/office/officeart/2005/8/layout/vList2"/>
    <dgm:cxn modelId="{D96F0FE3-7D0E-4252-8380-A29D7474BB60}" type="presOf" srcId="{27F9EAC5-E741-497E-8C2A-67B26A388356}" destId="{3B3C885C-81E6-48BA-9FB8-A07A8D00CBB6}" srcOrd="0" destOrd="3" presId="urn:microsoft.com/office/officeart/2005/8/layout/vList2"/>
    <dgm:cxn modelId="{BD22D00B-3D41-491E-82BB-3E6473488BF0}" srcId="{7ED845EE-D6C4-4383-8CDD-0578C760F128}" destId="{0A013538-F507-4BC8-8E05-02CE57D8B2CA}" srcOrd="2" destOrd="0" parTransId="{4D417E23-25CD-49AE-9417-1C0B72BB9AB5}" sibTransId="{E4A8A6A6-4E8D-4714-A589-7EA282328A72}"/>
    <dgm:cxn modelId="{20DEF2B2-CD7F-4B4E-BF6B-7DC1B81B52D4}" type="presOf" srcId="{3673E01E-D749-4A85-96A4-0384EAEF00CD}" destId="{D095E515-F3C2-4F97-AD42-64296CCE7853}" srcOrd="0" destOrd="1" presId="urn:microsoft.com/office/officeart/2005/8/layout/vList2"/>
    <dgm:cxn modelId="{14727588-5FDE-44D2-8DF3-2D3E3DFC4AC5}" type="presOf" srcId="{BC5F257E-167F-4457-BBFF-6698A838A347}" destId="{D095E515-F3C2-4F97-AD42-64296CCE7853}" srcOrd="0" destOrd="2" presId="urn:microsoft.com/office/officeart/2005/8/layout/vList2"/>
    <dgm:cxn modelId="{1851A15A-3BC9-4C74-BA47-1D3C6F2D09BB}" srcId="{7ED845EE-D6C4-4383-8CDD-0578C760F128}" destId="{58E09974-A205-4769-8953-577A8595E10E}" srcOrd="1" destOrd="0" parTransId="{E7EB637F-D96C-476B-80F2-700B4CA280E5}" sibTransId="{80DF3952-61D9-4C2E-9E60-D1815DEA49C5}"/>
    <dgm:cxn modelId="{DE274671-C621-442F-AD47-F1F46D4B8686}" type="presOf" srcId="{F2D4293C-A2FE-4ED5-AAB2-F00276C3472F}" destId="{3B3C885C-81E6-48BA-9FB8-A07A8D00CBB6}" srcOrd="0" destOrd="4" presId="urn:microsoft.com/office/officeart/2005/8/layout/vList2"/>
    <dgm:cxn modelId="{3461B145-0AC4-4E6F-B6F1-5B4272B447C3}" srcId="{9A407E80-6630-4219-8CB8-90DCE99E16B2}" destId="{E7E31165-DBB8-4FF4-9299-B0204DE47FAB}" srcOrd="1" destOrd="0" parTransId="{275BF075-B176-4A91-9BA8-0B8C8D4C7187}" sibTransId="{19E4F279-027B-496B-B585-061DAA23E2E7}"/>
    <dgm:cxn modelId="{C5D54AAD-92BB-4D09-A6BF-C9761A50E642}" type="presOf" srcId="{E7E31165-DBB8-4FF4-9299-B0204DE47FAB}" destId="{B2E99806-7453-4729-BDC9-CE1508240704}" srcOrd="0" destOrd="0" presId="urn:microsoft.com/office/officeart/2005/8/layout/vList2"/>
    <dgm:cxn modelId="{372FB9E7-81E7-4255-972D-AE7DDCF07A61}" srcId="{7ED845EE-D6C4-4383-8CDD-0578C760F128}" destId="{27F9EAC5-E741-497E-8C2A-67B26A388356}" srcOrd="3" destOrd="0" parTransId="{004E3BCB-D623-4806-93FD-A61A142523D1}" sibTransId="{3F1E57FD-3545-4118-9EFE-3A097AF2D897}"/>
    <dgm:cxn modelId="{6A89D957-E922-4B72-84D6-B895362E426C}" srcId="{E7E31165-DBB8-4FF4-9299-B0204DE47FAB}" destId="{73833EE1-3915-402B-BD26-BCC7A96E115A}" srcOrd="0" destOrd="0" parTransId="{B4FFA506-674E-422B-93AF-C5B36EF25AC9}" sibTransId="{6E95AFF0-A4B1-4A69-84E3-8D95D07480D2}"/>
    <dgm:cxn modelId="{0B92632D-845E-496C-8E8D-D5039108CBC5}" type="presOf" srcId="{73833EE1-3915-402B-BD26-BCC7A96E115A}" destId="{D095E515-F3C2-4F97-AD42-64296CCE7853}" srcOrd="0" destOrd="0" presId="urn:microsoft.com/office/officeart/2005/8/layout/vList2"/>
    <dgm:cxn modelId="{173E5625-85E1-41E7-9A6D-FC2513397543}" type="presParOf" srcId="{05516E4D-5AD3-4983-9F3F-DCA8DCF35547}" destId="{CC1A6051-392B-43BD-8ECE-289E83E69B6B}" srcOrd="0" destOrd="0" presId="urn:microsoft.com/office/officeart/2005/8/layout/vList2"/>
    <dgm:cxn modelId="{5558D73B-90F3-4835-8073-D2168C3975A0}" type="presParOf" srcId="{05516E4D-5AD3-4983-9F3F-DCA8DCF35547}" destId="{3B3C885C-81E6-48BA-9FB8-A07A8D00CBB6}" srcOrd="1" destOrd="0" presId="urn:microsoft.com/office/officeart/2005/8/layout/vList2"/>
    <dgm:cxn modelId="{38EE7BE3-B081-4560-8815-E74F0F5A42C4}" type="presParOf" srcId="{05516E4D-5AD3-4983-9F3F-DCA8DCF35547}" destId="{B2E99806-7453-4729-BDC9-CE1508240704}" srcOrd="2" destOrd="0" presId="urn:microsoft.com/office/officeart/2005/8/layout/vList2"/>
    <dgm:cxn modelId="{C0AB6382-D59A-4D4C-B79F-90769AD32EE6}" type="presParOf" srcId="{05516E4D-5AD3-4983-9F3F-DCA8DCF35547}" destId="{D095E515-F3C2-4F97-AD42-64296CCE78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7D8B7F-F598-441F-BD27-B433C3544E99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7B946DE0-8CAA-4B7F-B4F3-DB4119326BE2}">
      <dgm:prSet phldrT="[Text]"/>
      <dgm:spPr/>
      <dgm:t>
        <a:bodyPr/>
        <a:lstStyle/>
        <a:p>
          <a:r>
            <a:rPr lang="id-ID" dirty="0" smtClean="0"/>
            <a:t>Appropriation budget </a:t>
          </a:r>
          <a:r>
            <a:rPr lang="id-ID" dirty="0" smtClean="0">
              <a:sym typeface="Wingdings" panose="05000000000000000000" pitchFamily="2" charset="2"/>
            </a:rPr>
            <a:t> anggaran yg memberikan batas2 tertinggi dari biaya yg dapat digunakan guna pelaksanaan program tertentu dlm 1 periode yg ditetapkan</a:t>
          </a:r>
          <a:endParaRPr lang="id-ID" dirty="0"/>
        </a:p>
      </dgm:t>
    </dgm:pt>
    <dgm:pt modelId="{1A7FC105-63F2-4CC8-B53E-6C548DDCABBB}" type="parTrans" cxnId="{4BC5ADAF-4B44-434E-AA37-BAA3A8AB6C90}">
      <dgm:prSet/>
      <dgm:spPr/>
      <dgm:t>
        <a:bodyPr/>
        <a:lstStyle/>
        <a:p>
          <a:endParaRPr lang="id-ID"/>
        </a:p>
      </dgm:t>
    </dgm:pt>
    <dgm:pt modelId="{3B1EF99B-BCED-48EC-B948-62090DF1F9F7}" type="sibTrans" cxnId="{4BC5ADAF-4B44-434E-AA37-BAA3A8AB6C90}">
      <dgm:prSet/>
      <dgm:spPr/>
      <dgm:t>
        <a:bodyPr/>
        <a:lstStyle/>
        <a:p>
          <a:endParaRPr lang="id-ID"/>
        </a:p>
      </dgm:t>
    </dgm:pt>
    <dgm:pt modelId="{30A8751A-BDF7-4DE5-AD81-E6FE308CDB4E}">
      <dgm:prSet phldrT="[Text]"/>
      <dgm:spPr/>
      <dgm:t>
        <a:bodyPr/>
        <a:lstStyle/>
        <a:p>
          <a:r>
            <a:rPr lang="id-ID" dirty="0" smtClean="0"/>
            <a:t>Performance budget </a:t>
          </a:r>
          <a:r>
            <a:rPr lang="id-ID" dirty="0" smtClean="0">
              <a:sym typeface="Wingdings" panose="05000000000000000000" pitchFamily="2" charset="2"/>
            </a:rPr>
            <a:t> anggaran yg penyusunannya didasarkan kepada fungsi &amp; aktivitas RS</a:t>
          </a:r>
          <a:endParaRPr lang="id-ID" dirty="0"/>
        </a:p>
      </dgm:t>
    </dgm:pt>
    <dgm:pt modelId="{FF8AC467-BA94-44BA-8065-1712474E611E}" type="parTrans" cxnId="{8580D6CF-0F18-47CB-9F79-ED3659A714AC}">
      <dgm:prSet/>
      <dgm:spPr/>
      <dgm:t>
        <a:bodyPr/>
        <a:lstStyle/>
        <a:p>
          <a:endParaRPr lang="id-ID"/>
        </a:p>
      </dgm:t>
    </dgm:pt>
    <dgm:pt modelId="{DFBE9883-6956-4092-AFBB-D76A9C883E33}" type="sibTrans" cxnId="{8580D6CF-0F18-47CB-9F79-ED3659A714AC}">
      <dgm:prSet/>
      <dgm:spPr/>
      <dgm:t>
        <a:bodyPr/>
        <a:lstStyle/>
        <a:p>
          <a:endParaRPr lang="id-ID"/>
        </a:p>
      </dgm:t>
    </dgm:pt>
    <dgm:pt modelId="{CCB204B7-5A9E-4AA2-A412-EC47E12C2296}" type="pres">
      <dgm:prSet presAssocID="{DA7D8B7F-F598-441F-BD27-B433C3544E99}" presName="Name0" presStyleCnt="0">
        <dgm:presLayoutVars>
          <dgm:dir/>
          <dgm:resizeHandles val="exact"/>
        </dgm:presLayoutVars>
      </dgm:prSet>
      <dgm:spPr/>
    </dgm:pt>
    <dgm:pt modelId="{9B450753-460B-45BD-8781-E03158CFEA17}" type="pres">
      <dgm:prSet presAssocID="{7B946DE0-8CAA-4B7F-B4F3-DB4119326BE2}" presName="composite" presStyleCnt="0"/>
      <dgm:spPr/>
    </dgm:pt>
    <dgm:pt modelId="{46D18C71-1B4D-4BAF-9660-650ACFCDD8DC}" type="pres">
      <dgm:prSet presAssocID="{7B946DE0-8CAA-4B7F-B4F3-DB4119326BE2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6824BB-7238-4B7B-A0C8-5154586CDD62}" type="pres">
      <dgm:prSet presAssocID="{7B946DE0-8CAA-4B7F-B4F3-DB4119326BE2}" presName="rect2" presStyleLbl="fgImgPlace1" presStyleIdx="0" presStyleCnt="2"/>
      <dgm:spPr/>
    </dgm:pt>
    <dgm:pt modelId="{42379C6F-20F6-4057-8DF5-93A317A3C6FA}" type="pres">
      <dgm:prSet presAssocID="{3B1EF99B-BCED-48EC-B948-62090DF1F9F7}" presName="sibTrans" presStyleCnt="0"/>
      <dgm:spPr/>
    </dgm:pt>
    <dgm:pt modelId="{EF500AF3-1AD6-455B-8803-511AA3D1A880}" type="pres">
      <dgm:prSet presAssocID="{30A8751A-BDF7-4DE5-AD81-E6FE308CDB4E}" presName="composite" presStyleCnt="0"/>
      <dgm:spPr/>
    </dgm:pt>
    <dgm:pt modelId="{22EC02E9-15B8-45C1-AED7-AFC9F63A167B}" type="pres">
      <dgm:prSet presAssocID="{30A8751A-BDF7-4DE5-AD81-E6FE308CDB4E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5DD767-8556-42BB-9428-C8E6B2F4A3D6}" type="pres">
      <dgm:prSet presAssocID="{30A8751A-BDF7-4DE5-AD81-E6FE308CDB4E}" presName="rect2" presStyleLbl="fgImgPlace1" presStyleIdx="1" presStyleCnt="2"/>
      <dgm:spPr/>
    </dgm:pt>
  </dgm:ptLst>
  <dgm:cxnLst>
    <dgm:cxn modelId="{7872E874-A7BA-42DF-B3F4-DEEC29701410}" type="presOf" srcId="{7B946DE0-8CAA-4B7F-B4F3-DB4119326BE2}" destId="{46D18C71-1B4D-4BAF-9660-650ACFCDD8DC}" srcOrd="0" destOrd="0" presId="urn:microsoft.com/office/officeart/2008/layout/PictureStrips"/>
    <dgm:cxn modelId="{A810C2B5-5A17-41AC-9470-130B40AFD8DE}" type="presOf" srcId="{DA7D8B7F-F598-441F-BD27-B433C3544E99}" destId="{CCB204B7-5A9E-4AA2-A412-EC47E12C2296}" srcOrd="0" destOrd="0" presId="urn:microsoft.com/office/officeart/2008/layout/PictureStrips"/>
    <dgm:cxn modelId="{AC1935DB-C06A-4137-86C6-A22DFC9D8241}" type="presOf" srcId="{30A8751A-BDF7-4DE5-AD81-E6FE308CDB4E}" destId="{22EC02E9-15B8-45C1-AED7-AFC9F63A167B}" srcOrd="0" destOrd="0" presId="urn:microsoft.com/office/officeart/2008/layout/PictureStrips"/>
    <dgm:cxn modelId="{4BC5ADAF-4B44-434E-AA37-BAA3A8AB6C90}" srcId="{DA7D8B7F-F598-441F-BD27-B433C3544E99}" destId="{7B946DE0-8CAA-4B7F-B4F3-DB4119326BE2}" srcOrd="0" destOrd="0" parTransId="{1A7FC105-63F2-4CC8-B53E-6C548DDCABBB}" sibTransId="{3B1EF99B-BCED-48EC-B948-62090DF1F9F7}"/>
    <dgm:cxn modelId="{8580D6CF-0F18-47CB-9F79-ED3659A714AC}" srcId="{DA7D8B7F-F598-441F-BD27-B433C3544E99}" destId="{30A8751A-BDF7-4DE5-AD81-E6FE308CDB4E}" srcOrd="1" destOrd="0" parTransId="{FF8AC467-BA94-44BA-8065-1712474E611E}" sibTransId="{DFBE9883-6956-4092-AFBB-D76A9C883E33}"/>
    <dgm:cxn modelId="{81AE639B-56FF-4CD3-B083-BAA8A2C79978}" type="presParOf" srcId="{CCB204B7-5A9E-4AA2-A412-EC47E12C2296}" destId="{9B450753-460B-45BD-8781-E03158CFEA17}" srcOrd="0" destOrd="0" presId="urn:microsoft.com/office/officeart/2008/layout/PictureStrips"/>
    <dgm:cxn modelId="{8AFA4140-57D7-4185-87CD-E31F20C210BF}" type="presParOf" srcId="{9B450753-460B-45BD-8781-E03158CFEA17}" destId="{46D18C71-1B4D-4BAF-9660-650ACFCDD8DC}" srcOrd="0" destOrd="0" presId="urn:microsoft.com/office/officeart/2008/layout/PictureStrips"/>
    <dgm:cxn modelId="{DDBA9135-ABF8-40A7-9DB2-B59FB64AA76B}" type="presParOf" srcId="{9B450753-460B-45BD-8781-E03158CFEA17}" destId="{AC6824BB-7238-4B7B-A0C8-5154586CDD62}" srcOrd="1" destOrd="0" presId="urn:microsoft.com/office/officeart/2008/layout/PictureStrips"/>
    <dgm:cxn modelId="{EADF5493-3D40-459D-8518-09E292B29EB6}" type="presParOf" srcId="{CCB204B7-5A9E-4AA2-A412-EC47E12C2296}" destId="{42379C6F-20F6-4057-8DF5-93A317A3C6FA}" srcOrd="1" destOrd="0" presId="urn:microsoft.com/office/officeart/2008/layout/PictureStrips"/>
    <dgm:cxn modelId="{DDD89999-A322-4D6F-A5B8-07FEF67D5692}" type="presParOf" srcId="{CCB204B7-5A9E-4AA2-A412-EC47E12C2296}" destId="{EF500AF3-1AD6-455B-8803-511AA3D1A880}" srcOrd="2" destOrd="0" presId="urn:microsoft.com/office/officeart/2008/layout/PictureStrips"/>
    <dgm:cxn modelId="{31DD113F-B8B3-4F6F-A834-04F42FF17D03}" type="presParOf" srcId="{EF500AF3-1AD6-455B-8803-511AA3D1A880}" destId="{22EC02E9-15B8-45C1-AED7-AFC9F63A167B}" srcOrd="0" destOrd="0" presId="urn:microsoft.com/office/officeart/2008/layout/PictureStrips"/>
    <dgm:cxn modelId="{BEA059C4-336B-41D8-8102-71C1988E1D4D}" type="presParOf" srcId="{EF500AF3-1AD6-455B-8803-511AA3D1A880}" destId="{265DD767-8556-42BB-9428-C8E6B2F4A3D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601"/>
          <a:ext cx="5607050" cy="1407541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522039" y="413556"/>
          <a:ext cx="581632" cy="581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Overview </a:t>
          </a:r>
          <a:endParaRPr lang="en-US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601"/>
        <a:ext cx="3981338" cy="1407541"/>
      </dsp:txXfrm>
    </dsp:sp>
    <dsp:sp modelId="{79919C57-A32A-40F6-B106-B4E0CE644E4C}">
      <dsp:nvSpPr>
        <dsp:cNvPr id="0" name=""/>
        <dsp:cNvSpPr/>
      </dsp:nvSpPr>
      <dsp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522039" y="2172983"/>
          <a:ext cx="581632" cy="581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Content</a:t>
          </a:r>
          <a:endParaRPr lang="en-US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1760029"/>
        <a:ext cx="3981338" cy="1407541"/>
      </dsp:txXfrm>
    </dsp:sp>
    <dsp:sp modelId="{436A8B1C-2D30-44BB-9150-7099503C8960}">
      <dsp:nvSpPr>
        <dsp:cNvPr id="0" name=""/>
        <dsp:cNvSpPr/>
      </dsp:nvSpPr>
      <dsp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548476" y="3958848"/>
          <a:ext cx="528758" cy="5287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Summary</a:t>
          </a:r>
          <a:endParaRPr lang="en-US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3519456"/>
        <a:ext cx="3981338" cy="1407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B4F52-5560-4154-B5CD-8B3C4C0F3E86}">
      <dsp:nvSpPr>
        <dsp:cNvPr id="0" name=""/>
        <dsp:cNvSpPr/>
      </dsp:nvSpPr>
      <dsp:spPr>
        <a:xfrm>
          <a:off x="0" y="34918"/>
          <a:ext cx="12192000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500" kern="1200" dirty="0" smtClean="0"/>
            <a:t>Fungsi Manajemen Keuangan</a:t>
          </a:r>
          <a:endParaRPr lang="id-ID" sz="4500" kern="1200" dirty="0"/>
        </a:p>
      </dsp:txBody>
      <dsp:txXfrm>
        <a:off x="51403" y="86321"/>
        <a:ext cx="12089194" cy="950194"/>
      </dsp:txXfrm>
    </dsp:sp>
    <dsp:sp modelId="{0B262931-7E51-49BD-9A4C-C680749CF9E7}">
      <dsp:nvSpPr>
        <dsp:cNvPr id="0" name=""/>
        <dsp:cNvSpPr/>
      </dsp:nvSpPr>
      <dsp:spPr>
        <a:xfrm>
          <a:off x="0" y="1087918"/>
          <a:ext cx="12192000" cy="2747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500" kern="1200" dirty="0" smtClean="0"/>
            <a:t>Mencari dana guna keperluan pendanaan </a:t>
          </a:r>
          <a:r>
            <a:rPr lang="id-ID" sz="3500" kern="1200" dirty="0" smtClean="0">
              <a:sym typeface="Wingdings" panose="05000000000000000000" pitchFamily="2" charset="2"/>
            </a:rPr>
            <a:t> money market/capital market/passiva</a:t>
          </a:r>
          <a:endParaRPr lang="id-ID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500" kern="1200" dirty="0" smtClean="0"/>
            <a:t>Menggunakan dana (keputusan investasi) </a:t>
          </a:r>
          <a:r>
            <a:rPr lang="id-ID" sz="3500" kern="1200" dirty="0" smtClean="0">
              <a:sym typeface="Wingdings" panose="05000000000000000000" pitchFamily="2" charset="2"/>
            </a:rPr>
            <a:t> aktiva riil/aktiva</a:t>
          </a:r>
          <a:endParaRPr lang="id-ID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500" kern="1200" dirty="0" smtClean="0"/>
            <a:t>Pembagian laba </a:t>
          </a:r>
          <a:r>
            <a:rPr lang="id-ID" sz="3500" kern="1200" dirty="0" smtClean="0">
              <a:sym typeface="Wingdings" panose="05000000000000000000" pitchFamily="2" charset="2"/>
            </a:rPr>
            <a:t> kebijakan deviden</a:t>
          </a:r>
          <a:endParaRPr lang="id-ID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500" kern="1200" dirty="0" smtClean="0"/>
            <a:t>Fungsi perencanaan, analisis, pengendalian kegiatan</a:t>
          </a:r>
          <a:endParaRPr lang="id-ID" sz="3500" kern="1200" dirty="0"/>
        </a:p>
      </dsp:txBody>
      <dsp:txXfrm>
        <a:off x="0" y="1087918"/>
        <a:ext cx="12192000" cy="2747924"/>
      </dsp:txXfrm>
    </dsp:sp>
    <dsp:sp modelId="{56AE8E75-F2CE-4078-B4CA-7B45820BB023}">
      <dsp:nvSpPr>
        <dsp:cNvPr id="0" name=""/>
        <dsp:cNvSpPr/>
      </dsp:nvSpPr>
      <dsp:spPr>
        <a:xfrm>
          <a:off x="0" y="3835843"/>
          <a:ext cx="12192000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500" kern="1200" dirty="0" smtClean="0"/>
            <a:t>Tujuan Manajemen Keuangan</a:t>
          </a:r>
          <a:endParaRPr lang="id-ID" sz="4500" kern="1200" dirty="0"/>
        </a:p>
      </dsp:txBody>
      <dsp:txXfrm>
        <a:off x="51403" y="3887246"/>
        <a:ext cx="12089194" cy="950194"/>
      </dsp:txXfrm>
    </dsp:sp>
    <dsp:sp modelId="{572F02A2-6F28-4EE1-81E4-CAA11DFAE74C}">
      <dsp:nvSpPr>
        <dsp:cNvPr id="0" name=""/>
        <dsp:cNvSpPr/>
      </dsp:nvSpPr>
      <dsp:spPr>
        <a:xfrm>
          <a:off x="0" y="4888843"/>
          <a:ext cx="12192000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500" kern="1200" dirty="0" smtClean="0"/>
            <a:t>Memaksimalkan nilai perusahaan</a:t>
          </a:r>
          <a:endParaRPr lang="id-ID" sz="3500" kern="1200" dirty="0"/>
        </a:p>
      </dsp:txBody>
      <dsp:txXfrm>
        <a:off x="0" y="4888843"/>
        <a:ext cx="12192000" cy="745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9C97D-F24C-4677-BCA5-DD48C435D21A}">
      <dsp:nvSpPr>
        <dsp:cNvPr id="0" name=""/>
        <dsp:cNvSpPr/>
      </dsp:nvSpPr>
      <dsp:spPr>
        <a:xfrm>
          <a:off x="0" y="37281"/>
          <a:ext cx="12192000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Aspek Layanan</a:t>
          </a:r>
          <a:endParaRPr lang="id-ID" sz="3500" kern="1200" dirty="0"/>
        </a:p>
      </dsp:txBody>
      <dsp:txXfrm>
        <a:off x="39980" y="77261"/>
        <a:ext cx="12112040" cy="739039"/>
      </dsp:txXfrm>
    </dsp:sp>
    <dsp:sp modelId="{2FB8DD2D-926F-4312-81B9-27166C992341}">
      <dsp:nvSpPr>
        <dsp:cNvPr id="0" name=""/>
        <dsp:cNvSpPr/>
      </dsp:nvSpPr>
      <dsp:spPr>
        <a:xfrm>
          <a:off x="0" y="856281"/>
          <a:ext cx="12192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General, Spesifik, Rehab, Psykiater</a:t>
          </a:r>
          <a:endParaRPr lang="id-ID" sz="2700" kern="1200" dirty="0"/>
        </a:p>
      </dsp:txBody>
      <dsp:txXfrm>
        <a:off x="0" y="856281"/>
        <a:ext cx="12192000" cy="579600"/>
      </dsp:txXfrm>
    </dsp:sp>
    <dsp:sp modelId="{F83E5F3A-9B7B-46D3-958C-D148C3C6EFDF}">
      <dsp:nvSpPr>
        <dsp:cNvPr id="0" name=""/>
        <dsp:cNvSpPr/>
      </dsp:nvSpPr>
      <dsp:spPr>
        <a:xfrm>
          <a:off x="0" y="1435881"/>
          <a:ext cx="12192000" cy="818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Aspek Kepemilikan</a:t>
          </a:r>
          <a:endParaRPr lang="id-ID" sz="3500" kern="1200" dirty="0"/>
        </a:p>
      </dsp:txBody>
      <dsp:txXfrm>
        <a:off x="39980" y="1475861"/>
        <a:ext cx="12112040" cy="739039"/>
      </dsp:txXfrm>
    </dsp:sp>
    <dsp:sp modelId="{5B005550-7A10-4CFF-A123-0D324153CDD2}">
      <dsp:nvSpPr>
        <dsp:cNvPr id="0" name=""/>
        <dsp:cNvSpPr/>
      </dsp:nvSpPr>
      <dsp:spPr>
        <a:xfrm>
          <a:off x="0" y="2254881"/>
          <a:ext cx="12192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Public, Privat (Investor Owned </a:t>
          </a:r>
          <a:r>
            <a:rPr lang="id-ID" sz="2700" kern="1200" dirty="0" smtClean="0">
              <a:sym typeface="Wingdings" panose="05000000000000000000" pitchFamily="2" charset="2"/>
            </a:rPr>
            <a:t> Profit/Non Profit)</a:t>
          </a:r>
          <a:endParaRPr lang="id-ID" sz="2700" kern="1200" dirty="0"/>
        </a:p>
      </dsp:txBody>
      <dsp:txXfrm>
        <a:off x="0" y="2254881"/>
        <a:ext cx="12192000" cy="579600"/>
      </dsp:txXfrm>
    </dsp:sp>
    <dsp:sp modelId="{61D0C45D-A3EE-494B-B1D7-FD69F219D85B}">
      <dsp:nvSpPr>
        <dsp:cNvPr id="0" name=""/>
        <dsp:cNvSpPr/>
      </dsp:nvSpPr>
      <dsp:spPr>
        <a:xfrm>
          <a:off x="0" y="2834481"/>
          <a:ext cx="12192000" cy="818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Aspek SDM</a:t>
          </a:r>
          <a:endParaRPr lang="id-ID" sz="3500" kern="1200" dirty="0"/>
        </a:p>
      </dsp:txBody>
      <dsp:txXfrm>
        <a:off x="39980" y="2874461"/>
        <a:ext cx="12112040" cy="739039"/>
      </dsp:txXfrm>
    </dsp:sp>
    <dsp:sp modelId="{13F1B14A-F80E-4A91-9838-E3930941E00F}">
      <dsp:nvSpPr>
        <dsp:cNvPr id="0" name=""/>
        <dsp:cNvSpPr/>
      </dsp:nvSpPr>
      <dsp:spPr>
        <a:xfrm>
          <a:off x="0" y="3653481"/>
          <a:ext cx="12192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Medical or Non Medical</a:t>
          </a:r>
          <a:endParaRPr lang="id-ID" sz="2700" kern="1200" dirty="0"/>
        </a:p>
      </dsp:txBody>
      <dsp:txXfrm>
        <a:off x="0" y="3653481"/>
        <a:ext cx="12192000" cy="579600"/>
      </dsp:txXfrm>
    </dsp:sp>
    <dsp:sp modelId="{998676BC-A847-4302-8511-42127BF6E03B}">
      <dsp:nvSpPr>
        <dsp:cNvPr id="0" name=""/>
        <dsp:cNvSpPr/>
      </dsp:nvSpPr>
      <dsp:spPr>
        <a:xfrm>
          <a:off x="0" y="4233081"/>
          <a:ext cx="12192000" cy="818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Aspek Finansial </a:t>
          </a:r>
          <a:endParaRPr lang="id-ID" sz="3500" kern="1200" dirty="0"/>
        </a:p>
      </dsp:txBody>
      <dsp:txXfrm>
        <a:off x="39980" y="4273061"/>
        <a:ext cx="12112040" cy="739039"/>
      </dsp:txXfrm>
    </dsp:sp>
    <dsp:sp modelId="{B85CB451-BED6-4D0A-B29E-0B6F98F9F330}">
      <dsp:nvSpPr>
        <dsp:cNvPr id="0" name=""/>
        <dsp:cNvSpPr/>
      </dsp:nvSpPr>
      <dsp:spPr>
        <a:xfrm>
          <a:off x="0" y="5052080"/>
          <a:ext cx="12192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Revenue &amp; Source of Financing</a:t>
          </a:r>
          <a:endParaRPr lang="id-ID" sz="2700" kern="1200" dirty="0"/>
        </a:p>
      </dsp:txBody>
      <dsp:txXfrm>
        <a:off x="0" y="5052080"/>
        <a:ext cx="12192000" cy="579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1815B-C3AB-4D36-A500-A01DC492C403}">
      <dsp:nvSpPr>
        <dsp:cNvPr id="0" name=""/>
        <dsp:cNvSpPr/>
      </dsp:nvSpPr>
      <dsp:spPr>
        <a:xfrm>
          <a:off x="0" y="7513"/>
          <a:ext cx="12192000" cy="725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Operasional </a:t>
          </a:r>
          <a:r>
            <a:rPr lang="id-ID" sz="3100" kern="1200" dirty="0" smtClean="0">
              <a:sym typeface="Wingdings" panose="05000000000000000000" pitchFamily="2" charset="2"/>
            </a:rPr>
            <a:t> Pelayanan Pasien</a:t>
          </a:r>
          <a:endParaRPr lang="id-ID" sz="3100" kern="1200" dirty="0"/>
        </a:p>
      </dsp:txBody>
      <dsp:txXfrm>
        <a:off x="35411" y="42924"/>
        <a:ext cx="12121178" cy="654577"/>
      </dsp:txXfrm>
    </dsp:sp>
    <dsp:sp modelId="{43088F3A-B46B-4336-B3EF-26EEEEDDAB3B}">
      <dsp:nvSpPr>
        <dsp:cNvPr id="0" name=""/>
        <dsp:cNvSpPr/>
      </dsp:nvSpPr>
      <dsp:spPr>
        <a:xfrm>
          <a:off x="0" y="732913"/>
          <a:ext cx="12192000" cy="2759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Sumber dana yg meliputi :</a:t>
          </a:r>
          <a:endParaRPr lang="id-ID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Hutang jangka pendek tidak berbunga</a:t>
          </a:r>
          <a:endParaRPr lang="id-ID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Hutang jangka pendek berbunga</a:t>
          </a:r>
          <a:endParaRPr lang="id-ID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Hutang jangka menengah</a:t>
          </a:r>
          <a:endParaRPr lang="id-ID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Hutang jangka panjang</a:t>
          </a:r>
          <a:endParaRPr lang="id-ID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Equity</a:t>
          </a:r>
          <a:endParaRPr lang="id-ID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Piutang</a:t>
          </a:r>
          <a:endParaRPr lang="id-ID" sz="2400" kern="1200" dirty="0"/>
        </a:p>
      </dsp:txBody>
      <dsp:txXfrm>
        <a:off x="0" y="732913"/>
        <a:ext cx="12192000" cy="2759309"/>
      </dsp:txXfrm>
    </dsp:sp>
    <dsp:sp modelId="{B7B439B4-5E3D-4CAD-9F62-4AC2DA57CB37}">
      <dsp:nvSpPr>
        <dsp:cNvPr id="0" name=""/>
        <dsp:cNvSpPr/>
      </dsp:nvSpPr>
      <dsp:spPr>
        <a:xfrm>
          <a:off x="0" y="3492223"/>
          <a:ext cx="12192000" cy="725399"/>
        </a:xfrm>
        <a:prstGeom prst="round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Investasi</a:t>
          </a:r>
          <a:endParaRPr lang="id-ID" sz="3100" kern="1200" dirty="0"/>
        </a:p>
      </dsp:txBody>
      <dsp:txXfrm>
        <a:off x="35411" y="3527634"/>
        <a:ext cx="12121178" cy="654577"/>
      </dsp:txXfrm>
    </dsp:sp>
    <dsp:sp modelId="{F00B6866-5EFD-436D-9FC2-3BD01CABCEDF}">
      <dsp:nvSpPr>
        <dsp:cNvPr id="0" name=""/>
        <dsp:cNvSpPr/>
      </dsp:nvSpPr>
      <dsp:spPr>
        <a:xfrm>
          <a:off x="0" y="4217623"/>
          <a:ext cx="12192000" cy="144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Financial leverage : </a:t>
          </a:r>
          <a:r>
            <a:rPr lang="id-ID" sz="2400" b="0" i="0" kern="1200" dirty="0" smtClean="0"/>
            <a:t>penggunaan sumber dana yang memiliki beban tetap dengan harapan bahwa akan memberikan tambahan keuntungan yang lebih besar daripada beban tetapnya sehingga akan meningkatkan keuntungan yang tersedia bagi pemegang saham.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Sumber dana</a:t>
          </a:r>
          <a:endParaRPr lang="id-ID" sz="2400" kern="1200" dirty="0"/>
        </a:p>
      </dsp:txBody>
      <dsp:txXfrm>
        <a:off x="0" y="4217623"/>
        <a:ext cx="12192000" cy="1443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4C19C-E1EF-4746-81CE-2732227FD18E}">
      <dsp:nvSpPr>
        <dsp:cNvPr id="0" name=""/>
        <dsp:cNvSpPr/>
      </dsp:nvSpPr>
      <dsp:spPr>
        <a:xfrm rot="10800000">
          <a:off x="2658397" y="1626"/>
          <a:ext cx="8107680" cy="246495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975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200" kern="1200" dirty="0" smtClean="0"/>
            <a:t>Anggaran Strategis untuk jangka panjang dan menengah</a:t>
          </a:r>
          <a:endParaRPr lang="id-ID" sz="5200" kern="1200" dirty="0"/>
        </a:p>
      </dsp:txBody>
      <dsp:txXfrm rot="10800000">
        <a:off x="3274634" y="1626"/>
        <a:ext cx="7491443" cy="2464950"/>
      </dsp:txXfrm>
    </dsp:sp>
    <dsp:sp modelId="{15594E69-4AF4-45E7-A424-BB93A1FDC8D9}">
      <dsp:nvSpPr>
        <dsp:cNvPr id="0" name=""/>
        <dsp:cNvSpPr/>
      </dsp:nvSpPr>
      <dsp:spPr>
        <a:xfrm>
          <a:off x="1425922" y="1626"/>
          <a:ext cx="2464950" cy="246495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3657D-13B5-4BE2-9355-3B0D0809D06D}">
      <dsp:nvSpPr>
        <dsp:cNvPr id="0" name=""/>
        <dsp:cNvSpPr/>
      </dsp:nvSpPr>
      <dsp:spPr>
        <a:xfrm rot="10800000">
          <a:off x="2658397" y="3202384"/>
          <a:ext cx="8107680" cy="2464950"/>
        </a:xfrm>
        <a:prstGeom prst="homePlate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975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200" kern="1200" dirty="0" smtClean="0"/>
            <a:t>Anggaran taktis untuk jangka pendek</a:t>
          </a:r>
          <a:endParaRPr lang="id-ID" sz="5200" kern="1200" dirty="0"/>
        </a:p>
      </dsp:txBody>
      <dsp:txXfrm rot="10800000">
        <a:off x="3274634" y="3202384"/>
        <a:ext cx="7491443" cy="2464950"/>
      </dsp:txXfrm>
    </dsp:sp>
    <dsp:sp modelId="{9A48365C-C4DD-4550-9208-9B0585EA8802}">
      <dsp:nvSpPr>
        <dsp:cNvPr id="0" name=""/>
        <dsp:cNvSpPr/>
      </dsp:nvSpPr>
      <dsp:spPr>
        <a:xfrm>
          <a:off x="1425922" y="3202384"/>
          <a:ext cx="2464950" cy="2464950"/>
        </a:xfrm>
        <a:prstGeom prst="ellipse">
          <a:avLst/>
        </a:prstGeom>
        <a:solidFill>
          <a:schemeClr val="accent5">
            <a:tint val="50000"/>
            <a:hueOff val="-139680"/>
            <a:satOff val="-2157"/>
            <a:lumOff val="3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A6051-392B-43BD-8ECE-289E83E69B6B}">
      <dsp:nvSpPr>
        <dsp:cNvPr id="0" name=""/>
        <dsp:cNvSpPr/>
      </dsp:nvSpPr>
      <dsp:spPr>
        <a:xfrm>
          <a:off x="0" y="59330"/>
          <a:ext cx="12192000" cy="818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Faktor Internal</a:t>
          </a:r>
          <a:endParaRPr lang="id-ID" sz="3500" kern="1200" dirty="0"/>
        </a:p>
      </dsp:txBody>
      <dsp:txXfrm>
        <a:off x="39980" y="99310"/>
        <a:ext cx="12112040" cy="739039"/>
      </dsp:txXfrm>
    </dsp:sp>
    <dsp:sp modelId="{3B3C885C-81E6-48BA-9FB8-A07A8D00CBB6}">
      <dsp:nvSpPr>
        <dsp:cNvPr id="0" name=""/>
        <dsp:cNvSpPr/>
      </dsp:nvSpPr>
      <dsp:spPr>
        <a:xfrm>
          <a:off x="0" y="878330"/>
          <a:ext cx="12192000" cy="2209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Penjualan jasa pada tahun lalu</a:t>
          </a:r>
          <a:endParaRPr lang="id-ID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Kemampuan dari unit yg tersedia</a:t>
          </a:r>
          <a:endParaRPr lang="id-ID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Keadaan personil (jumlah &amp; kualifikasi)</a:t>
          </a:r>
          <a:endParaRPr lang="id-ID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Modal kerja yg ada</a:t>
          </a:r>
          <a:endParaRPr lang="id-ID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Fasilitas yg dimiliki</a:t>
          </a:r>
          <a:endParaRPr lang="id-ID" sz="2700" kern="1200" dirty="0"/>
        </a:p>
      </dsp:txBody>
      <dsp:txXfrm>
        <a:off x="0" y="878330"/>
        <a:ext cx="12192000" cy="2209725"/>
      </dsp:txXfrm>
    </dsp:sp>
    <dsp:sp modelId="{B2E99806-7453-4729-BDC9-CE1508240704}">
      <dsp:nvSpPr>
        <dsp:cNvPr id="0" name=""/>
        <dsp:cNvSpPr/>
      </dsp:nvSpPr>
      <dsp:spPr>
        <a:xfrm>
          <a:off x="0" y="3088056"/>
          <a:ext cx="12192000" cy="818999"/>
        </a:xfrm>
        <a:prstGeom prst="round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Faktor eksternal </a:t>
          </a:r>
          <a:r>
            <a:rPr lang="id-ID" sz="3500" kern="1200" dirty="0" smtClean="0">
              <a:sym typeface="Wingdings" panose="05000000000000000000" pitchFamily="2" charset="2"/>
            </a:rPr>
            <a:t> yg tidak dapat diatur oleh pengelola RS</a:t>
          </a:r>
          <a:endParaRPr lang="id-ID" sz="3500" kern="1200" dirty="0"/>
        </a:p>
      </dsp:txBody>
      <dsp:txXfrm>
        <a:off x="39980" y="3128036"/>
        <a:ext cx="12112040" cy="739039"/>
      </dsp:txXfrm>
    </dsp:sp>
    <dsp:sp modelId="{D095E515-F3C2-4F97-AD42-64296CCE7853}">
      <dsp:nvSpPr>
        <dsp:cNvPr id="0" name=""/>
        <dsp:cNvSpPr/>
      </dsp:nvSpPr>
      <dsp:spPr>
        <a:xfrm>
          <a:off x="0" y="3907056"/>
          <a:ext cx="12192000" cy="170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Keadaan pesaing</a:t>
          </a:r>
          <a:endParaRPr lang="id-ID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Kecenderungan upaya kesehatan</a:t>
          </a:r>
          <a:endParaRPr lang="id-ID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Penduduk, teknologi keuangan, personil, ketentuan pemerintah &amp; lain2), keadaan perekonomian nasional, penghasilan masyarakat</a:t>
          </a:r>
          <a:endParaRPr lang="id-ID" sz="2700" kern="1200" dirty="0"/>
        </a:p>
      </dsp:txBody>
      <dsp:txXfrm>
        <a:off x="0" y="3907056"/>
        <a:ext cx="12192000" cy="17025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18C71-1B4D-4BAF-9660-650ACFCDD8DC}">
      <dsp:nvSpPr>
        <dsp:cNvPr id="0" name=""/>
        <dsp:cNvSpPr/>
      </dsp:nvSpPr>
      <dsp:spPr>
        <a:xfrm>
          <a:off x="2541508" y="383684"/>
          <a:ext cx="7418070" cy="231814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0158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Appropriation budget </a:t>
          </a:r>
          <a:r>
            <a:rPr lang="id-ID" sz="3100" kern="1200" dirty="0" smtClean="0">
              <a:sym typeface="Wingdings" panose="05000000000000000000" pitchFamily="2" charset="2"/>
            </a:rPr>
            <a:t> anggaran yg memberikan batas2 tertinggi dari biaya yg dapat digunakan guna pelaksanaan program tertentu dlm 1 periode yg ditetapkan</a:t>
          </a:r>
          <a:endParaRPr lang="id-ID" sz="3100" kern="1200" dirty="0"/>
        </a:p>
      </dsp:txBody>
      <dsp:txXfrm>
        <a:off x="2541508" y="383684"/>
        <a:ext cx="7418070" cy="2318146"/>
      </dsp:txXfrm>
    </dsp:sp>
    <dsp:sp modelId="{AC6824BB-7238-4B7B-A0C8-5154586CDD62}">
      <dsp:nvSpPr>
        <dsp:cNvPr id="0" name=""/>
        <dsp:cNvSpPr/>
      </dsp:nvSpPr>
      <dsp:spPr>
        <a:xfrm>
          <a:off x="2232421" y="48841"/>
          <a:ext cx="1622702" cy="243405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C02E9-15B8-45C1-AED7-AFC9F63A167B}">
      <dsp:nvSpPr>
        <dsp:cNvPr id="0" name=""/>
        <dsp:cNvSpPr/>
      </dsp:nvSpPr>
      <dsp:spPr>
        <a:xfrm>
          <a:off x="2541508" y="3301973"/>
          <a:ext cx="7418070" cy="231814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0158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Performance budget </a:t>
          </a:r>
          <a:r>
            <a:rPr lang="id-ID" sz="3100" kern="1200" dirty="0" smtClean="0">
              <a:sym typeface="Wingdings" panose="05000000000000000000" pitchFamily="2" charset="2"/>
            </a:rPr>
            <a:t> anggaran yg penyusunannya didasarkan kepada fungsi &amp; aktivitas RS</a:t>
          </a:r>
          <a:endParaRPr lang="id-ID" sz="3100" kern="1200" dirty="0"/>
        </a:p>
      </dsp:txBody>
      <dsp:txXfrm>
        <a:off x="2541508" y="3301973"/>
        <a:ext cx="7418070" cy="2318146"/>
      </dsp:txXfrm>
    </dsp:sp>
    <dsp:sp modelId="{265DD767-8556-42BB-9428-C8E6B2F4A3D6}">
      <dsp:nvSpPr>
        <dsp:cNvPr id="0" name=""/>
        <dsp:cNvSpPr/>
      </dsp:nvSpPr>
      <dsp:spPr>
        <a:xfrm>
          <a:off x="2232421" y="2967130"/>
          <a:ext cx="1622702" cy="243405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3A62EC2-9403-4E3F-B9EE-AC16CAC60F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89550C-613B-478E-B802-C73E628524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C108-6DA3-45F2-AE7E-50E80854775B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013C7E-277B-477F-B8EF-FBEECB8A1F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496058-9ECC-48B6-8A85-7E3A3E39E8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ED09B-8056-4B81-BB5B-ECA7E0231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A73B2-5605-4CC4-ADC6-622651651079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664B-377C-4B68-AF4E-EBDA64311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4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1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981E6A2-4656-4CFE-9BF4-39D81EE2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047" y="1492624"/>
            <a:ext cx="5647765" cy="2332635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>
            <a:normAutofit/>
          </a:bodyPr>
          <a:lstStyle/>
          <a:p>
            <a:r>
              <a:rPr lang="id-ID" sz="3000" dirty="0" smtClean="0">
                <a:solidFill>
                  <a:schemeClr val="tx1"/>
                </a:solidFill>
              </a:rPr>
              <a:t>Anggaran pembiayaan pada </a:t>
            </a:r>
            <a:br>
              <a:rPr lang="id-ID" sz="3000" dirty="0" smtClean="0">
                <a:solidFill>
                  <a:schemeClr val="tx1"/>
                </a:solidFill>
              </a:rPr>
            </a:br>
            <a:r>
              <a:rPr lang="id-ID" sz="3000" dirty="0" smtClean="0">
                <a:solidFill>
                  <a:schemeClr val="tx1"/>
                </a:solidFill>
              </a:rPr>
              <a:t>manajemen keuangan rumah sakit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5"/>
            <a:ext cx="4486656" cy="702702"/>
          </a:xfrm>
        </p:spPr>
        <p:txBody>
          <a:bodyPr>
            <a:normAutofit/>
          </a:bodyPr>
          <a:lstStyle/>
          <a:p>
            <a:r>
              <a:rPr lang="id-ID" sz="1800" dirty="0" smtClean="0">
                <a:solidFill>
                  <a:schemeClr val="tx1"/>
                </a:solidFill>
              </a:rPr>
              <a:t>Oleh :</a:t>
            </a:r>
            <a:br>
              <a:rPr lang="id-ID" sz="1800" dirty="0" smtClean="0">
                <a:solidFill>
                  <a:schemeClr val="tx1"/>
                </a:solidFill>
              </a:rPr>
            </a:br>
            <a:r>
              <a:rPr lang="id-ID" sz="1800" dirty="0" smtClean="0">
                <a:solidFill>
                  <a:schemeClr val="tx1"/>
                </a:solidFill>
              </a:rPr>
              <a:t>Faik Agiwahyuanto, S.Kep., M.Kes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 descr="Finance trade numbers">
            <a:extLst>
              <a:ext uri="{FF2B5EF4-FFF2-40B4-BE49-F238E27FC236}">
                <a16:creationId xmlns:a16="http://schemas.microsoft.com/office/drawing/2014/main" xmlns="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47" y="461461"/>
            <a:ext cx="10947485" cy="60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9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71" y="184233"/>
            <a:ext cx="11664366" cy="65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7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8720"/>
          </a:xfrm>
        </p:spPr>
        <p:txBody>
          <a:bodyPr>
            <a:normAutofit/>
          </a:bodyPr>
          <a:lstStyle/>
          <a:p>
            <a:r>
              <a:rPr lang="id-ID" sz="4400" dirty="0" smtClean="0"/>
              <a:t>Penyusunan anggaran cash</a:t>
            </a:r>
            <a:endParaRPr lang="id-ID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14" y="1486150"/>
            <a:ext cx="10653712" cy="509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2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37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8720"/>
          </a:xfrm>
        </p:spPr>
        <p:txBody>
          <a:bodyPr>
            <a:noAutofit/>
          </a:bodyPr>
          <a:lstStyle/>
          <a:p>
            <a:r>
              <a:rPr lang="id-ID" sz="6600" dirty="0" smtClean="0"/>
              <a:t>Summary</a:t>
            </a:r>
            <a:endParaRPr lang="id-ID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8720"/>
            <a:ext cx="12192000" cy="566928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Dalam penyusunan budgeting harus memperahatikan selalu kondisi keuangan</a:t>
            </a:r>
          </a:p>
          <a:p>
            <a:r>
              <a:rPr lang="id-ID" sz="3200" dirty="0" smtClean="0"/>
              <a:t>Penyusunan juga memperhatikan mana yg termasuk operasional suatu unit dan investasi</a:t>
            </a:r>
          </a:p>
          <a:p>
            <a:r>
              <a:rPr lang="id-ID" sz="3200" dirty="0" smtClean="0"/>
              <a:t>Harus disusun secara seksama untuk kebutuhan dari apa yg dianggarkan </a:t>
            </a:r>
            <a:r>
              <a:rPr lang="id-ID" sz="3200" dirty="0" smtClean="0">
                <a:sym typeface="Wingdings" panose="05000000000000000000" pitchFamily="2" charset="2"/>
              </a:rPr>
              <a:t> capai juga kondisi yang seimbang antara pendapatan dan pengeluaran.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308411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65" y="978776"/>
            <a:ext cx="4451773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4" name="Picture 3" descr="Hand with pen pointing at financial numbers">
            <a:extLst>
              <a:ext uri="{FF2B5EF4-FFF2-40B4-BE49-F238E27FC236}">
                <a16:creationId xmlns:a16="http://schemas.microsoft.com/office/drawing/2014/main" xmlns="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264" y="2638044"/>
            <a:ext cx="4451773" cy="3101983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>
                <a:solidFill>
                  <a:schemeClr val="bg1"/>
                </a:solidFill>
              </a:rPr>
              <a:t>Faik Agiwahyuanto</a:t>
            </a:r>
          </a:p>
          <a:p>
            <a:pPr marL="0" indent="0">
              <a:buNone/>
            </a:pPr>
            <a:r>
              <a:rPr lang="id-ID" dirty="0" smtClean="0">
                <a:solidFill>
                  <a:schemeClr val="bg1"/>
                </a:solidFill>
              </a:rPr>
              <a:t>Phone : +62-811 27 00925</a:t>
            </a:r>
          </a:p>
          <a:p>
            <a:pPr marL="0" indent="0">
              <a:buNone/>
            </a:pPr>
            <a:r>
              <a:rPr lang="id-ID" dirty="0" smtClean="0">
                <a:solidFill>
                  <a:schemeClr val="bg1"/>
                </a:solidFill>
              </a:rPr>
              <a:t>Email : faik.agiwahyuanto@dsn.dinus.ac.id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Need to know</a:t>
            </a:r>
          </a:p>
        </p:txBody>
      </p:sp>
      <p:pic>
        <p:nvPicPr>
          <p:cNvPr id="4" name="Picture 3" descr="Finance trade numbers">
            <a:extLst>
              <a:ext uri="{FF2B5EF4-FFF2-40B4-BE49-F238E27FC236}">
                <a16:creationId xmlns:a16="http://schemas.microsoft.com/office/drawing/2014/main" xmlns="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xmlns="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44058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8720"/>
          </a:xfrm>
        </p:spPr>
        <p:txBody>
          <a:bodyPr>
            <a:normAutofit/>
          </a:bodyPr>
          <a:lstStyle/>
          <a:p>
            <a:r>
              <a:rPr lang="id-ID" sz="3600" dirty="0" smtClean="0"/>
              <a:t>Overview dari manajemen keuangan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068800"/>
              </p:ext>
            </p:extLst>
          </p:nvPr>
        </p:nvGraphicFramePr>
        <p:xfrm>
          <a:off x="0" y="1189038"/>
          <a:ext cx="12192000" cy="566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29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8720"/>
          </a:xfrm>
        </p:spPr>
        <p:txBody>
          <a:bodyPr>
            <a:normAutofit/>
          </a:bodyPr>
          <a:lstStyle/>
          <a:p>
            <a:r>
              <a:rPr lang="id-ID" sz="4000" dirty="0" smtClean="0"/>
              <a:t>Spesifikasi manajemen keuangan rS</a:t>
            </a:r>
            <a:endParaRPr lang="id-ID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841941"/>
              </p:ext>
            </p:extLst>
          </p:nvPr>
        </p:nvGraphicFramePr>
        <p:xfrm>
          <a:off x="0" y="1189038"/>
          <a:ext cx="12192000" cy="566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1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8720"/>
          </a:xfrm>
        </p:spPr>
        <p:txBody>
          <a:bodyPr>
            <a:normAutofit/>
          </a:bodyPr>
          <a:lstStyle/>
          <a:p>
            <a:r>
              <a:rPr lang="id-ID" sz="4000" dirty="0" smtClean="0"/>
              <a:t>Struktur Pembiayaan</a:t>
            </a:r>
            <a:endParaRPr lang="id-ID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35433"/>
              </p:ext>
            </p:extLst>
          </p:nvPr>
        </p:nvGraphicFramePr>
        <p:xfrm>
          <a:off x="0" y="1189038"/>
          <a:ext cx="12192000" cy="566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76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8720"/>
          </a:xfrm>
        </p:spPr>
        <p:txBody>
          <a:bodyPr>
            <a:normAutofit/>
          </a:bodyPr>
          <a:lstStyle/>
          <a:p>
            <a:r>
              <a:rPr lang="id-ID" sz="4000" dirty="0" smtClean="0"/>
              <a:t>Periode Anggaran (budget) rs</a:t>
            </a:r>
            <a:endParaRPr lang="id-ID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62304"/>
              </p:ext>
            </p:extLst>
          </p:nvPr>
        </p:nvGraphicFramePr>
        <p:xfrm>
          <a:off x="0" y="1189038"/>
          <a:ext cx="12192000" cy="566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07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8720"/>
          </a:xfrm>
        </p:spPr>
        <p:txBody>
          <a:bodyPr>
            <a:normAutofit/>
          </a:bodyPr>
          <a:lstStyle/>
          <a:p>
            <a:r>
              <a:rPr lang="id-ID" sz="4000" dirty="0" smtClean="0"/>
              <a:t>Faktor yg pengaruhi penganggaran</a:t>
            </a:r>
            <a:endParaRPr lang="id-ID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94574"/>
              </p:ext>
            </p:extLst>
          </p:nvPr>
        </p:nvGraphicFramePr>
        <p:xfrm>
          <a:off x="0" y="1189038"/>
          <a:ext cx="12192000" cy="566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930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8720"/>
          </a:xfrm>
        </p:spPr>
        <p:txBody>
          <a:bodyPr>
            <a:normAutofit/>
          </a:bodyPr>
          <a:lstStyle/>
          <a:p>
            <a:r>
              <a:rPr lang="id-ID" sz="4800" dirty="0" smtClean="0"/>
              <a:t>Jenis anggaran</a:t>
            </a:r>
            <a:endParaRPr lang="id-ID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109884"/>
              </p:ext>
            </p:extLst>
          </p:nvPr>
        </p:nvGraphicFramePr>
        <p:xfrm>
          <a:off x="0" y="1189038"/>
          <a:ext cx="12192000" cy="566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58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4371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E38AEF-4E2D-4D00-9707-4356DDB7731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235C91-959C-45D9-B60A-005B894AC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F06AFC-006B-4BB6-8B59-5A9E1B053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Financial design</Template>
  <TotalTime>0</TotalTime>
  <Words>333</Words>
  <Application>Microsoft Office PowerPoint</Application>
  <PresentationFormat>Widescreen</PresentationFormat>
  <Paragraphs>64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Wingdings</vt:lpstr>
      <vt:lpstr>Parcel</vt:lpstr>
      <vt:lpstr>Anggaran pembiayaan pada  manajemen keuangan rumah sakit</vt:lpstr>
      <vt:lpstr>Need to know</vt:lpstr>
      <vt:lpstr>Overview dari manajemen keuangan</vt:lpstr>
      <vt:lpstr>Spesifikasi manajemen keuangan rS</vt:lpstr>
      <vt:lpstr>Struktur Pembiayaan</vt:lpstr>
      <vt:lpstr>Periode Anggaran (budget) rs</vt:lpstr>
      <vt:lpstr>Faktor yg pengaruhi penganggaran</vt:lpstr>
      <vt:lpstr>Jenis anggaran</vt:lpstr>
      <vt:lpstr>PowerPoint Presentation</vt:lpstr>
      <vt:lpstr>PowerPoint Presentation</vt:lpstr>
      <vt:lpstr>PowerPoint Presentation</vt:lpstr>
      <vt:lpstr>PowerPoint Presentation</vt:lpstr>
      <vt:lpstr>Penyusunan anggaran cash</vt:lpstr>
      <vt:lpstr>PowerPoint Presentation</vt:lpstr>
      <vt:lpstr>PowerPoint Presentation</vt:lpstr>
      <vt:lpstr>Summary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2020-05-03T16:12:52Z</dcterms:created>
  <dcterms:modified xsi:type="dcterms:W3CDTF">2020-05-03T22:11:15Z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