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256" r:id="rId2"/>
    <p:sldId id="258" r:id="rId3"/>
    <p:sldId id="287" r:id="rId4"/>
    <p:sldId id="366" r:id="rId5"/>
    <p:sldId id="367" r:id="rId6"/>
    <p:sldId id="368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9" r:id="rId15"/>
    <p:sldId id="370" r:id="rId16"/>
    <p:sldId id="371" r:id="rId17"/>
    <p:sldId id="327" r:id="rId18"/>
    <p:sldId id="354" r:id="rId19"/>
    <p:sldId id="335" r:id="rId20"/>
    <p:sldId id="373" r:id="rId21"/>
    <p:sldId id="272" r:id="rId2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4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CB54BB-326E-4E3D-B0D7-86A46ED9373B}" type="doc">
      <dgm:prSet loTypeId="urn:microsoft.com/office/officeart/2005/8/layout/chevron1" loCatId="process" qsTypeId="urn:microsoft.com/office/officeart/2005/8/quickstyle/simple1" qsCatId="simple" csTypeId="urn:microsoft.com/office/officeart/2005/8/colors/colorful1#2" csCatId="colorful" phldr="1"/>
      <dgm:spPr/>
    </dgm:pt>
    <dgm:pt modelId="{54E98E6B-4CBC-4ACD-BA40-B0246AE334EA}">
      <dgm:prSet phldrT="[Text]" custT="1"/>
      <dgm:spPr>
        <a:solidFill>
          <a:srgbClr val="800000"/>
        </a:solidFill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r>
            <a:rPr lang="id-ID" sz="2400" dirty="0">
              <a:effectLst/>
            </a:rPr>
            <a:t>paket data </a:t>
          </a:r>
          <a:endParaRPr lang="id-ID" sz="2400" dirty="0"/>
        </a:p>
      </dgm:t>
    </dgm:pt>
    <dgm:pt modelId="{5152E66F-F9E3-41FC-89F7-51FD449DCB02}" type="parTrans" cxnId="{41FB0770-B608-49B8-BA62-9CCE5C50F2C0}">
      <dgm:prSet/>
      <dgm:spPr/>
      <dgm:t>
        <a:bodyPr/>
        <a:lstStyle/>
        <a:p>
          <a:endParaRPr lang="id-ID"/>
        </a:p>
      </dgm:t>
    </dgm:pt>
    <dgm:pt modelId="{0856E100-7DC6-438D-883E-09369A36B53B}" type="sibTrans" cxnId="{41FB0770-B608-49B8-BA62-9CCE5C50F2C0}">
      <dgm:prSet/>
      <dgm:spPr/>
      <dgm:t>
        <a:bodyPr/>
        <a:lstStyle/>
        <a:p>
          <a:endParaRPr lang="id-ID"/>
        </a:p>
      </dgm:t>
    </dgm:pt>
    <dgm:pt modelId="{F7AFCCE6-6D95-4100-82B5-F1073CE7515C}">
      <dgm:prSet phldrT="[Text]" custT="1"/>
      <dgm:spPr>
        <a:solidFill>
          <a:srgbClr val="003300"/>
        </a:solidFill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r>
            <a:rPr lang="id-ID" sz="2400" dirty="0">
              <a:effectLst/>
            </a:rPr>
            <a:t>byte</a:t>
          </a:r>
          <a:endParaRPr lang="id-ID" sz="2400" dirty="0"/>
        </a:p>
      </dgm:t>
    </dgm:pt>
    <dgm:pt modelId="{5E42B479-321A-4099-821C-EC5F7818AF22}" type="parTrans" cxnId="{7DA23C51-977C-4D66-A3FE-45DA6C468A1F}">
      <dgm:prSet/>
      <dgm:spPr/>
      <dgm:t>
        <a:bodyPr/>
        <a:lstStyle/>
        <a:p>
          <a:endParaRPr lang="id-ID"/>
        </a:p>
      </dgm:t>
    </dgm:pt>
    <dgm:pt modelId="{4378CF16-4A0C-44DA-B113-4E560E5871A7}" type="sibTrans" cxnId="{7DA23C51-977C-4D66-A3FE-45DA6C468A1F}">
      <dgm:prSet/>
      <dgm:spPr/>
      <dgm:t>
        <a:bodyPr/>
        <a:lstStyle/>
        <a:p>
          <a:endParaRPr lang="id-ID"/>
        </a:p>
      </dgm:t>
    </dgm:pt>
    <dgm:pt modelId="{67B97346-C0A9-4A20-B909-43CB3E4A47C2}">
      <dgm:prSet phldrT="[Text]" custT="1"/>
      <dgm:spPr>
        <a:solidFill>
          <a:srgbClr val="3366CC"/>
        </a:solidFill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r>
            <a:rPr lang="id-ID" sz="2400" dirty="0">
              <a:effectLst/>
            </a:rPr>
            <a:t>frame</a:t>
          </a:r>
          <a:endParaRPr lang="id-ID" sz="2400" dirty="0"/>
        </a:p>
      </dgm:t>
    </dgm:pt>
    <dgm:pt modelId="{0E0DB57E-18FF-44AF-BEA1-00856C718A1C}" type="parTrans" cxnId="{400719B7-0961-48C4-925C-7E6726A4CB29}">
      <dgm:prSet/>
      <dgm:spPr/>
      <dgm:t>
        <a:bodyPr/>
        <a:lstStyle/>
        <a:p>
          <a:endParaRPr lang="id-ID"/>
        </a:p>
      </dgm:t>
    </dgm:pt>
    <dgm:pt modelId="{5E22CBC6-8297-4A75-9F95-9F4724839CEE}" type="sibTrans" cxnId="{400719B7-0961-48C4-925C-7E6726A4CB29}">
      <dgm:prSet/>
      <dgm:spPr/>
      <dgm:t>
        <a:bodyPr/>
        <a:lstStyle/>
        <a:p>
          <a:endParaRPr lang="id-ID"/>
        </a:p>
      </dgm:t>
    </dgm:pt>
    <dgm:pt modelId="{FEB23AA4-C4CA-445B-BBD4-2C3635132DE9}" type="pres">
      <dgm:prSet presAssocID="{B5CB54BB-326E-4E3D-B0D7-86A46ED9373B}" presName="Name0" presStyleCnt="0">
        <dgm:presLayoutVars>
          <dgm:dir/>
          <dgm:animLvl val="lvl"/>
          <dgm:resizeHandles val="exact"/>
        </dgm:presLayoutVars>
      </dgm:prSet>
      <dgm:spPr/>
    </dgm:pt>
    <dgm:pt modelId="{42AA9257-1AC8-43B0-B163-0BAEBC51B6E3}" type="pres">
      <dgm:prSet presAssocID="{54E98E6B-4CBC-4ACD-BA40-B0246AE334EA}" presName="parTxOnly" presStyleLbl="node1" presStyleIdx="0" presStyleCnt="3" custLinFactNeighborX="-820" custLinFactNeighborY="4857">
        <dgm:presLayoutVars>
          <dgm:chMax val="0"/>
          <dgm:chPref val="0"/>
          <dgm:bulletEnabled val="1"/>
        </dgm:presLayoutVars>
      </dgm:prSet>
      <dgm:spPr/>
    </dgm:pt>
    <dgm:pt modelId="{92F95C78-AB4B-4FD3-ACEA-AC774A714947}" type="pres">
      <dgm:prSet presAssocID="{0856E100-7DC6-438D-883E-09369A36B53B}" presName="parTxOnlySpace" presStyleCnt="0"/>
      <dgm:spPr/>
    </dgm:pt>
    <dgm:pt modelId="{6563097B-C579-4DD9-BF5B-ACA5C9B4AD4A}" type="pres">
      <dgm:prSet presAssocID="{F7AFCCE6-6D95-4100-82B5-F1073CE7515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6B4ECAD-E479-40FA-8DD8-970F65FF3906}" type="pres">
      <dgm:prSet presAssocID="{4378CF16-4A0C-44DA-B113-4E560E5871A7}" presName="parTxOnlySpace" presStyleCnt="0"/>
      <dgm:spPr/>
    </dgm:pt>
    <dgm:pt modelId="{2DDCAE16-6F32-4F0A-ADB7-DD3968F9670F}" type="pres">
      <dgm:prSet presAssocID="{67B97346-C0A9-4A20-B909-43CB3E4A47C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41D2E0E-1644-4646-8740-12807EC16093}" type="presOf" srcId="{F7AFCCE6-6D95-4100-82B5-F1073CE7515C}" destId="{6563097B-C579-4DD9-BF5B-ACA5C9B4AD4A}" srcOrd="0" destOrd="0" presId="urn:microsoft.com/office/officeart/2005/8/layout/chevron1"/>
    <dgm:cxn modelId="{5B5D4B49-8747-47E9-9A05-579FEBD887B4}" type="presOf" srcId="{67B97346-C0A9-4A20-B909-43CB3E4A47C2}" destId="{2DDCAE16-6F32-4F0A-ADB7-DD3968F9670F}" srcOrd="0" destOrd="0" presId="urn:microsoft.com/office/officeart/2005/8/layout/chevron1"/>
    <dgm:cxn modelId="{41FB0770-B608-49B8-BA62-9CCE5C50F2C0}" srcId="{B5CB54BB-326E-4E3D-B0D7-86A46ED9373B}" destId="{54E98E6B-4CBC-4ACD-BA40-B0246AE334EA}" srcOrd="0" destOrd="0" parTransId="{5152E66F-F9E3-41FC-89F7-51FD449DCB02}" sibTransId="{0856E100-7DC6-438D-883E-09369A36B53B}"/>
    <dgm:cxn modelId="{7DA23C51-977C-4D66-A3FE-45DA6C468A1F}" srcId="{B5CB54BB-326E-4E3D-B0D7-86A46ED9373B}" destId="{F7AFCCE6-6D95-4100-82B5-F1073CE7515C}" srcOrd="1" destOrd="0" parTransId="{5E42B479-321A-4099-821C-EC5F7818AF22}" sibTransId="{4378CF16-4A0C-44DA-B113-4E560E5871A7}"/>
    <dgm:cxn modelId="{2A560091-4A45-4E67-92B8-33B8E018E5A9}" type="presOf" srcId="{B5CB54BB-326E-4E3D-B0D7-86A46ED9373B}" destId="{FEB23AA4-C4CA-445B-BBD4-2C3635132DE9}" srcOrd="0" destOrd="0" presId="urn:microsoft.com/office/officeart/2005/8/layout/chevron1"/>
    <dgm:cxn modelId="{400719B7-0961-48C4-925C-7E6726A4CB29}" srcId="{B5CB54BB-326E-4E3D-B0D7-86A46ED9373B}" destId="{67B97346-C0A9-4A20-B909-43CB3E4A47C2}" srcOrd="2" destOrd="0" parTransId="{0E0DB57E-18FF-44AF-BEA1-00856C718A1C}" sibTransId="{5E22CBC6-8297-4A75-9F95-9F4724839CEE}"/>
    <dgm:cxn modelId="{4CCA3FD0-3DEB-400B-A09E-0365776A04C3}" type="presOf" srcId="{54E98E6B-4CBC-4ACD-BA40-B0246AE334EA}" destId="{42AA9257-1AC8-43B0-B163-0BAEBC51B6E3}" srcOrd="0" destOrd="0" presId="urn:microsoft.com/office/officeart/2005/8/layout/chevron1"/>
    <dgm:cxn modelId="{EACD6B81-9CB7-4409-B2EB-2FF4B6EBEB83}" type="presParOf" srcId="{FEB23AA4-C4CA-445B-BBD4-2C3635132DE9}" destId="{42AA9257-1AC8-43B0-B163-0BAEBC51B6E3}" srcOrd="0" destOrd="0" presId="urn:microsoft.com/office/officeart/2005/8/layout/chevron1"/>
    <dgm:cxn modelId="{2D2F7669-B09B-4531-BE83-513F2987407E}" type="presParOf" srcId="{FEB23AA4-C4CA-445B-BBD4-2C3635132DE9}" destId="{92F95C78-AB4B-4FD3-ACEA-AC774A714947}" srcOrd="1" destOrd="0" presId="urn:microsoft.com/office/officeart/2005/8/layout/chevron1"/>
    <dgm:cxn modelId="{7A5B66B3-CF34-4987-AE02-BABB91EB3015}" type="presParOf" srcId="{FEB23AA4-C4CA-445B-BBD4-2C3635132DE9}" destId="{6563097B-C579-4DD9-BF5B-ACA5C9B4AD4A}" srcOrd="2" destOrd="0" presId="urn:microsoft.com/office/officeart/2005/8/layout/chevron1"/>
    <dgm:cxn modelId="{4264F18B-9044-4153-AFCA-29C4488C00E0}" type="presParOf" srcId="{FEB23AA4-C4CA-445B-BBD4-2C3635132DE9}" destId="{36B4ECAD-E479-40FA-8DD8-970F65FF3906}" srcOrd="3" destOrd="0" presId="urn:microsoft.com/office/officeart/2005/8/layout/chevron1"/>
    <dgm:cxn modelId="{0C3D4E9C-4431-42E6-A44B-212AFA11A030}" type="presParOf" srcId="{FEB23AA4-C4CA-445B-BBD4-2C3635132DE9}" destId="{2DDCAE16-6F32-4F0A-ADB7-DD3968F9670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A9257-1AC8-43B0-B163-0BAEBC51B6E3}">
      <dsp:nvSpPr>
        <dsp:cNvPr id="0" name=""/>
        <dsp:cNvSpPr/>
      </dsp:nvSpPr>
      <dsp:spPr>
        <a:xfrm>
          <a:off x="1" y="571500"/>
          <a:ext cx="2175867" cy="870346"/>
        </a:xfrm>
        <a:prstGeom prst="chevron">
          <a:avLst/>
        </a:prstGeom>
        <a:solidFill>
          <a:srgbClr val="8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>
              <a:effectLst/>
            </a:rPr>
            <a:t>paket data </a:t>
          </a:r>
          <a:endParaRPr lang="id-ID" sz="2400" kern="1200" dirty="0"/>
        </a:p>
      </dsp:txBody>
      <dsp:txXfrm>
        <a:off x="435174" y="571500"/>
        <a:ext cx="1305521" cy="870346"/>
      </dsp:txXfrm>
    </dsp:sp>
    <dsp:sp modelId="{6563097B-C579-4DD9-BF5B-ACA5C9B4AD4A}">
      <dsp:nvSpPr>
        <dsp:cNvPr id="0" name=""/>
        <dsp:cNvSpPr/>
      </dsp:nvSpPr>
      <dsp:spPr>
        <a:xfrm>
          <a:off x="1960066" y="529227"/>
          <a:ext cx="2175867" cy="870346"/>
        </a:xfrm>
        <a:prstGeom prst="chevron">
          <a:avLst/>
        </a:prstGeom>
        <a:solidFill>
          <a:srgbClr val="0033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>
              <a:effectLst/>
            </a:rPr>
            <a:t>byte</a:t>
          </a:r>
          <a:endParaRPr lang="id-ID" sz="2400" kern="1200" dirty="0"/>
        </a:p>
      </dsp:txBody>
      <dsp:txXfrm>
        <a:off x="2395239" y="529227"/>
        <a:ext cx="1305521" cy="870346"/>
      </dsp:txXfrm>
    </dsp:sp>
    <dsp:sp modelId="{2DDCAE16-6F32-4F0A-ADB7-DD3968F9670F}">
      <dsp:nvSpPr>
        <dsp:cNvPr id="0" name=""/>
        <dsp:cNvSpPr/>
      </dsp:nvSpPr>
      <dsp:spPr>
        <a:xfrm>
          <a:off x="3918346" y="529227"/>
          <a:ext cx="2175867" cy="870346"/>
        </a:xfrm>
        <a:prstGeom prst="chevron">
          <a:avLst/>
        </a:prstGeom>
        <a:solidFill>
          <a:srgbClr val="3366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>
              <a:effectLst/>
            </a:rPr>
            <a:t>frame</a:t>
          </a:r>
          <a:endParaRPr lang="id-ID" sz="2400" kern="1200" dirty="0"/>
        </a:p>
      </dsp:txBody>
      <dsp:txXfrm>
        <a:off x="4353519" y="529227"/>
        <a:ext cx="1305521" cy="870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l="-9000" r="-5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043816E-CCAC-46C3-9319-3E0B6470433E}" type="datetimeFigureOut">
              <a:rPr lang="id-ID" smtClean="0"/>
              <a:t>18/03/2020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DCC796-F639-423D-BD6A-957C1D0C8C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9343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816E-CCAC-46C3-9319-3E0B6470433E}" type="datetimeFigureOut">
              <a:rPr lang="id-ID" smtClean="0"/>
              <a:t>18/03/2020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CC796-F639-423D-BD6A-957C1D0C8C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8672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C043816E-CCAC-46C3-9319-3E0B6470433E}" type="datetimeFigureOut">
              <a:rPr lang="id-ID" smtClean="0"/>
              <a:t>18/03/2020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94DCC796-F639-423D-BD6A-957C1D0C8C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354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816E-CCAC-46C3-9319-3E0B6470433E}" type="datetimeFigureOut">
              <a:rPr lang="id-ID" smtClean="0"/>
              <a:t>18/03/2020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DCC796-F639-423D-BD6A-957C1D0C8CB4}" type="slidenum">
              <a:rPr lang="id-ID" smtClean="0"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54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816E-CCAC-46C3-9319-3E0B6470433E}" type="datetimeFigureOut">
              <a:rPr lang="id-ID" smtClean="0"/>
              <a:t>18/03/2020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4DCC796-F639-423D-BD6A-957C1D0C8CB4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2114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043816E-CCAC-46C3-9319-3E0B6470433E}" type="datetimeFigureOut">
              <a:rPr lang="id-ID" smtClean="0"/>
              <a:t>18/03/2020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4DCC796-F639-423D-BD6A-957C1D0C8CB4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3723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043816E-CCAC-46C3-9319-3E0B6470433E}" type="datetimeFigureOut">
              <a:rPr lang="id-ID" smtClean="0"/>
              <a:t>18/03/2020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4DCC796-F639-423D-BD6A-957C1D0C8CB4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d-ID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159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816E-CCAC-46C3-9319-3E0B6470433E}" type="datetimeFigureOut">
              <a:rPr lang="id-ID" smtClean="0"/>
              <a:t>18/03/2020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DCC796-F639-423D-BD6A-957C1D0C8C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892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816E-CCAC-46C3-9319-3E0B6470433E}" type="datetimeFigureOut">
              <a:rPr lang="id-ID" smtClean="0"/>
              <a:t>18/03/2020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DCC796-F639-423D-BD6A-957C1D0C8C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45820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816E-CCAC-46C3-9319-3E0B6470433E}" type="datetimeFigureOut">
              <a:rPr lang="id-ID" smtClean="0"/>
              <a:t>18/03/2020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DCC796-F639-423D-BD6A-957C1D0C8CB4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sm_glob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5" y="1755649"/>
            <a:ext cx="2153743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83637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C043816E-CCAC-46C3-9319-3E0B6470433E}" type="datetimeFigureOut">
              <a:rPr lang="id-ID" smtClean="0"/>
              <a:t>18/03/2020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4DCC796-F639-423D-BD6A-957C1D0C8CB4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C043816E-CCAC-46C3-9319-3E0B6470433E}" type="datetimeFigureOut">
              <a:rPr lang="id-ID" smtClean="0"/>
              <a:t>18/03/2020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94DCC796-F639-423D-BD6A-957C1D0C8C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902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0D3DD-F183-4B05-8A5F-BEEB5D116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7664" y="5028600"/>
            <a:ext cx="5977389" cy="869870"/>
          </a:xfrm>
        </p:spPr>
        <p:txBody>
          <a:bodyPr>
            <a:normAutofit fontScale="90000"/>
          </a:bodyPr>
          <a:lstStyle/>
          <a:p>
            <a:pPr algn="r"/>
            <a:r>
              <a:rPr lang="id-ID" dirty="0"/>
              <a:t>INFRASTRUKTUR TEKNOLOGI informasi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CBD732-7206-43D1-9C78-00134BB41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8453" y="2495033"/>
            <a:ext cx="9626600" cy="1342676"/>
          </a:xfrm>
        </p:spPr>
        <p:txBody>
          <a:bodyPr>
            <a:noAutofit/>
          </a:bodyPr>
          <a:lstStyle/>
          <a:p>
            <a:pPr algn="r"/>
            <a:endParaRPr lang="en-US" sz="4000" dirty="0">
              <a:solidFill>
                <a:srgbClr val="002060"/>
              </a:solidFill>
            </a:endParaRPr>
          </a:p>
          <a:p>
            <a:pPr algn="r"/>
            <a:endParaRPr lang="en-US" sz="4000" dirty="0">
              <a:solidFill>
                <a:srgbClr val="002060"/>
              </a:solidFill>
            </a:endParaRPr>
          </a:p>
          <a:p>
            <a:pPr algn="r"/>
            <a:r>
              <a:rPr lang="en-US" sz="4000" dirty="0">
                <a:solidFill>
                  <a:srgbClr val="002060"/>
                </a:solidFill>
              </a:rPr>
              <a:t>Data Link Layer</a:t>
            </a:r>
            <a:endParaRPr lang="id-ID" sz="4000" dirty="0">
              <a:solidFill>
                <a:srgbClr val="002060"/>
              </a:solidFill>
            </a:endParaRPr>
          </a:p>
        </p:txBody>
      </p:sp>
      <p:pic>
        <p:nvPicPr>
          <p:cNvPr id="5" name="Picture 4" descr="Image result for computer networking">
            <a:extLst>
              <a:ext uri="{FF2B5EF4-FFF2-40B4-BE49-F238E27FC236}">
                <a16:creationId xmlns:a16="http://schemas.microsoft.com/office/drawing/2014/main" id="{F97B1F95-5BC1-453C-BB9C-1441BADEE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447" y="534338"/>
            <a:ext cx="3099954" cy="196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723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87036"/>
            <a:ext cx="10871200" cy="990600"/>
          </a:xfrm>
        </p:spPr>
        <p:txBody>
          <a:bodyPr/>
          <a:lstStyle/>
          <a:p>
            <a:r>
              <a:rPr lang="id-ID" dirty="0">
                <a:solidFill>
                  <a:schemeClr val="tx1"/>
                </a:solidFill>
                <a:effectLst/>
              </a:rPr>
              <a:t>Fungsi dari Data Link Layer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864" y="1953490"/>
            <a:ext cx="10871200" cy="414250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Tx/>
            </a:pPr>
            <a:r>
              <a:rPr lang="id-ID" dirty="0">
                <a:solidFill>
                  <a:srgbClr val="003366"/>
                </a:solidFill>
                <a:effectLst/>
                <a:latin typeface="Bahnschrift" panose="020B0502040204020203" pitchFamily="34" charset="0"/>
              </a:rPr>
              <a:t>Mendeteksi kesalahan pengiriman dan penerimaan paket data dan melakukan proses pengkoreksian</a:t>
            </a:r>
          </a:p>
          <a:p>
            <a:pPr marL="803275" lvl="1" indent="-436563">
              <a:spcBef>
                <a:spcPts val="0"/>
              </a:spcBef>
              <a:spcAft>
                <a:spcPts val="1200"/>
              </a:spcAft>
              <a:buClrTx/>
            </a:pPr>
            <a:r>
              <a:rPr lang="id-ID" dirty="0">
                <a:solidFill>
                  <a:schemeClr val="tx1"/>
                </a:solidFill>
                <a:effectLst/>
              </a:rPr>
              <a:t>Data link layer akan mendeteksi apabila terjadi kesalahan pengiriman data yang melalui lapisannya, dan kemudian melakukan koreksi secara otomatis, sehingga paket data tetap akan ditransmisikan tanpa kesalahan sedikitpun.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00891"/>
            <a:ext cx="10871200" cy="990600"/>
          </a:xfrm>
        </p:spPr>
        <p:txBody>
          <a:bodyPr/>
          <a:lstStyle/>
          <a:p>
            <a:r>
              <a:rPr lang="id-ID" dirty="0">
                <a:solidFill>
                  <a:schemeClr val="tx1"/>
                </a:solidFill>
                <a:effectLst/>
              </a:rPr>
              <a:t>Fungsi dari Data Link Layer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Tx/>
            </a:pPr>
            <a:r>
              <a:rPr lang="id-ID" dirty="0">
                <a:solidFill>
                  <a:srgbClr val="003366"/>
                </a:solidFill>
                <a:effectLst/>
                <a:latin typeface="Bahnschrift" panose="020B0502040204020203" pitchFamily="34" charset="0"/>
              </a:rPr>
              <a:t>Menggabungkan paket data ke dalam byte, dan menggabungkan byte ke dalam frame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</a:pPr>
            <a:r>
              <a:rPr lang="id-ID" dirty="0">
                <a:solidFill>
                  <a:schemeClr val="tx1"/>
                </a:solidFill>
                <a:effectLst/>
              </a:rPr>
              <a:t>Merupakan kelanjutan dari fungsi grouping yang dilakukan oleh data link layer.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</a:pPr>
            <a:r>
              <a:rPr lang="id-ID" dirty="0">
                <a:solidFill>
                  <a:schemeClr val="tx1"/>
                </a:solidFill>
                <a:effectLst/>
              </a:rPr>
              <a:t>Data link layer mengabungkan bentuk – bentuk paket data menjadi kesatuan yang utuh, mulai dari paket data menjadi bentuk byte, hingga menggabungkan byte – byte yang ada menjadi sebuah bentuk frame.</a:t>
            </a:r>
          </a:p>
          <a:p>
            <a:pPr>
              <a:spcBef>
                <a:spcPts val="0"/>
              </a:spcBef>
              <a:spcAft>
                <a:spcPts val="1200"/>
              </a:spcAft>
              <a:buClrTx/>
            </a:pPr>
            <a:endParaRPr lang="id-ID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167042" y="4714884"/>
          <a:ext cx="6096000" cy="19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chemeClr val="tx1"/>
                </a:solidFill>
                <a:effectLst/>
              </a:rPr>
              <a:t>Sub Layer Pada Lapisan Data Link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6944" y="1731814"/>
            <a:ext cx="9254837" cy="3206029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id-ID" sz="3200" dirty="0">
                <a:solidFill>
                  <a:schemeClr val="tx1"/>
                </a:solidFill>
                <a:effectLst/>
              </a:rPr>
              <a:t>Lapisan data link terdiri dari dua sub layer, yaitu :</a:t>
            </a:r>
          </a:p>
          <a:p>
            <a:pPr marL="457200" lvl="1" indent="-457200"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  <a:tabLst>
                <a:tab pos="1260475" algn="l"/>
              </a:tabLst>
            </a:pPr>
            <a:r>
              <a:rPr lang="id-ID" sz="3200" i="1" dirty="0">
                <a:solidFill>
                  <a:srgbClr val="7030A0"/>
                </a:solidFill>
                <a:effectLst/>
              </a:rPr>
              <a:t>Logical Link Control (LLC)</a:t>
            </a:r>
          </a:p>
          <a:p>
            <a:pPr marL="900113" lvl="3" indent="-457200">
              <a:spcBef>
                <a:spcPts val="0"/>
              </a:spcBef>
              <a:spcAft>
                <a:spcPts val="1200"/>
              </a:spcAft>
              <a:buClrTx/>
            </a:pPr>
            <a:r>
              <a:rPr lang="id-ID" sz="2800" dirty="0">
                <a:solidFill>
                  <a:schemeClr val="tx1"/>
                </a:solidFill>
                <a:effectLst/>
              </a:rPr>
              <a:t>Berfungsi </a:t>
            </a:r>
            <a:r>
              <a:rPr lang="id-ID" sz="2800" dirty="0">
                <a:solidFill>
                  <a:srgbClr val="C00000"/>
                </a:solidFill>
                <a:effectLst/>
              </a:rPr>
              <a:t>memeriksa kesalahan </a:t>
            </a:r>
            <a:r>
              <a:rPr lang="id-ID" sz="2800" dirty="0">
                <a:solidFill>
                  <a:schemeClr val="tx1"/>
                </a:solidFill>
                <a:effectLst/>
              </a:rPr>
              <a:t>dan </a:t>
            </a:r>
            <a:r>
              <a:rPr lang="id-ID" sz="2800" dirty="0">
                <a:solidFill>
                  <a:srgbClr val="C00000"/>
                </a:solidFill>
                <a:effectLst/>
              </a:rPr>
              <a:t>menangani transmisi </a:t>
            </a:r>
            <a:r>
              <a:rPr lang="id-ID" sz="2800" dirty="0">
                <a:solidFill>
                  <a:schemeClr val="tx1"/>
                </a:solidFill>
                <a:effectLst/>
              </a:rPr>
              <a:t>frame.</a:t>
            </a:r>
            <a:endParaRPr lang="id-ID" sz="2800" i="1" dirty="0">
              <a:solidFill>
                <a:schemeClr val="tx1"/>
              </a:solidFill>
              <a:effectLst/>
            </a:endParaRPr>
          </a:p>
          <a:p>
            <a:pPr marL="457200" lvl="1" indent="-457200"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</a:pPr>
            <a:r>
              <a:rPr lang="id-ID" sz="3200" i="1" dirty="0">
                <a:solidFill>
                  <a:srgbClr val="7030A0"/>
                </a:solidFill>
                <a:effectLst/>
              </a:rPr>
              <a:t>Medium Access Control (MAC)</a:t>
            </a:r>
          </a:p>
          <a:p>
            <a:pPr marL="900113" lvl="3" indent="-457200">
              <a:spcBef>
                <a:spcPts val="0"/>
              </a:spcBef>
              <a:spcAft>
                <a:spcPts val="1200"/>
              </a:spcAft>
              <a:buClrTx/>
            </a:pPr>
            <a:r>
              <a:rPr lang="id-ID" sz="2800" dirty="0">
                <a:solidFill>
                  <a:schemeClr val="tx1"/>
                </a:solidFill>
                <a:effectLst/>
              </a:rPr>
              <a:t>Berfungsi </a:t>
            </a:r>
            <a:r>
              <a:rPr lang="id-ID" sz="2800" dirty="0">
                <a:solidFill>
                  <a:srgbClr val="C00000"/>
                </a:solidFill>
                <a:effectLst/>
              </a:rPr>
              <a:t>mengambil dan melepaskan data dari dan ke kabel</a:t>
            </a:r>
            <a:r>
              <a:rPr lang="id-ID" sz="2800" dirty="0">
                <a:solidFill>
                  <a:schemeClr val="tx1"/>
                </a:solidFill>
                <a:effectLst/>
              </a:rPr>
              <a:t>, </a:t>
            </a:r>
            <a:r>
              <a:rPr lang="id-ID" sz="2800" dirty="0">
                <a:solidFill>
                  <a:srgbClr val="C00000"/>
                </a:solidFill>
                <a:effectLst/>
              </a:rPr>
              <a:t>menentukan protokol </a:t>
            </a:r>
            <a:r>
              <a:rPr lang="id-ID" sz="2800" dirty="0">
                <a:solidFill>
                  <a:schemeClr val="tx1"/>
                </a:solidFill>
                <a:effectLst/>
              </a:rPr>
              <a:t>untuk akses ke kabel yang di share di dalam LAN.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5AC63FF-2544-49F0-8A6F-5A1778056F22}"/>
              </a:ext>
            </a:extLst>
          </p:cNvPr>
          <p:cNvGrpSpPr/>
          <p:nvPr/>
        </p:nvGrpSpPr>
        <p:grpSpPr>
          <a:xfrm>
            <a:off x="479683" y="2915079"/>
            <a:ext cx="5436734" cy="3590932"/>
            <a:chOff x="479683" y="2915079"/>
            <a:chExt cx="5436734" cy="3590932"/>
          </a:xfrm>
        </p:grpSpPr>
        <p:pic>
          <p:nvPicPr>
            <p:cNvPr id="4" name="Picture 12" descr="frame08.jpg">
              <a:extLst>
                <a:ext uri="{FF2B5EF4-FFF2-40B4-BE49-F238E27FC236}">
                  <a16:creationId xmlns:a16="http://schemas.microsoft.com/office/drawing/2014/main" id="{BFC02314-10FD-4CC8-9A15-59CE41E5A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683" y="2915079"/>
              <a:ext cx="1862262" cy="3590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2CAF75-DF04-46FF-BD6A-499A8E3701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864" t="63238" r="26818" b="20188"/>
            <a:stretch/>
          </p:blipFill>
          <p:spPr>
            <a:xfrm>
              <a:off x="2341945" y="5153891"/>
              <a:ext cx="3574472" cy="113607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chemeClr val="tx1"/>
                </a:solidFill>
                <a:effectLst/>
              </a:rPr>
              <a:t>Layanan Data Link Layer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864" y="1939636"/>
            <a:ext cx="10871200" cy="4156364"/>
          </a:xfrm>
        </p:spPr>
        <p:txBody>
          <a:bodyPr>
            <a:normAutofit/>
          </a:bodyPr>
          <a:lstStyle/>
          <a:p>
            <a:r>
              <a:rPr lang="en-ID" dirty="0" err="1"/>
              <a:t>Layanan</a:t>
            </a:r>
            <a:r>
              <a:rPr lang="en-ID" dirty="0"/>
              <a:t> </a:t>
            </a:r>
            <a:r>
              <a:rPr lang="en-ID" i="1" dirty="0"/>
              <a:t>Unacknowledged Connectionless</a:t>
            </a:r>
            <a:endParaRPr lang="en-ID" dirty="0"/>
          </a:p>
          <a:p>
            <a:r>
              <a:rPr lang="en-ID" dirty="0" err="1"/>
              <a:t>Layanan</a:t>
            </a:r>
            <a:r>
              <a:rPr lang="en-ID" dirty="0"/>
              <a:t> </a:t>
            </a:r>
            <a:r>
              <a:rPr lang="en-ID" i="1" dirty="0"/>
              <a:t>Acknowledged Connectionless</a:t>
            </a:r>
            <a:endParaRPr lang="en-ID" dirty="0"/>
          </a:p>
          <a:p>
            <a:r>
              <a:rPr lang="en-ID" dirty="0" err="1"/>
              <a:t>Layanan</a:t>
            </a:r>
            <a:r>
              <a:rPr lang="en-ID" dirty="0"/>
              <a:t> </a:t>
            </a:r>
            <a:r>
              <a:rPr lang="en-ID" i="1" dirty="0"/>
              <a:t>Acknowledged Connection Oriented</a:t>
            </a:r>
            <a:endParaRPr lang="en-ID" dirty="0"/>
          </a:p>
          <a:p>
            <a:pPr>
              <a:buClrTx/>
            </a:pPr>
            <a:endParaRPr lang="id-ID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Layanan </a:t>
            </a:r>
            <a:r>
              <a:rPr lang="id-ID" i="1" dirty="0" err="1"/>
              <a:t>Unacknowledged</a:t>
            </a:r>
            <a:r>
              <a:rPr lang="id-ID" i="1" dirty="0"/>
              <a:t> </a:t>
            </a:r>
            <a:r>
              <a:rPr lang="id-ID" i="1" dirty="0" err="1"/>
              <a:t>Connectionless</a:t>
            </a:r>
            <a:r>
              <a:rPr lang="id-ID" i="1" dirty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864" y="1814945"/>
            <a:ext cx="10871200" cy="2078182"/>
          </a:xfrm>
        </p:spPr>
        <p:txBody>
          <a:bodyPr>
            <a:normAutofit/>
          </a:bodyPr>
          <a:lstStyle/>
          <a:p>
            <a:pPr marL="623888" lvl="1" indent="-457200">
              <a:buClrTx/>
            </a:pPr>
            <a:r>
              <a:rPr lang="id-ID" sz="2400" dirty="0"/>
              <a:t>Yaitu dimana mesin sumber </a:t>
            </a:r>
            <a:r>
              <a:rPr lang="id-ID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mengirimkan sejumlah </a:t>
            </a:r>
            <a:r>
              <a:rPr lang="id-ID" sz="2400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frame</a:t>
            </a:r>
            <a:r>
              <a:rPr lang="id-ID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id-ID" sz="2400" dirty="0"/>
              <a:t>ke mesin yang dituju </a:t>
            </a:r>
            <a:r>
              <a:rPr lang="en-US" sz="24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tanpa</a:t>
            </a:r>
            <a:r>
              <a:rPr lang="id-ID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memberikan </a:t>
            </a:r>
            <a:r>
              <a:rPr lang="id-ID" sz="2400" i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acknowledgment</a:t>
            </a:r>
            <a:r>
              <a:rPr lang="id-ID" sz="2400" dirty="0"/>
              <a:t> </a:t>
            </a:r>
            <a:r>
              <a:rPr lang="en-US" sz="2400" dirty="0"/>
              <a:t> </a:t>
            </a:r>
            <a:r>
              <a:rPr lang="id-ID" sz="2400" dirty="0"/>
              <a:t>bagi </a:t>
            </a:r>
            <a:r>
              <a:rPr lang="en-US" sz="2400" dirty="0" err="1"/>
              <a:t>penerima</a:t>
            </a:r>
            <a:r>
              <a:rPr lang="id-ID" sz="2400" dirty="0"/>
              <a:t> frame-frame tersebut. </a:t>
            </a:r>
            <a:endParaRPr lang="en-US" sz="2400" dirty="0"/>
          </a:p>
          <a:p>
            <a:pPr marL="623888" lvl="1" indent="-457200">
              <a:buClrTx/>
            </a:pPr>
            <a:r>
              <a:rPr lang="id-ID" sz="2400" dirty="0"/>
              <a:t>Tidak ada koneksi yang dibuat baik sebelum atau sesudah dikirimkannya frame.</a:t>
            </a:r>
          </a:p>
          <a:p>
            <a:pPr>
              <a:buClrTx/>
            </a:pPr>
            <a:endParaRPr lang="id-ID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DA2D72-EB83-4359-801B-A9BE570C8A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95" t="39995" r="29091" b="16145"/>
          <a:stretch/>
        </p:blipFill>
        <p:spPr>
          <a:xfrm>
            <a:off x="2736273" y="3622964"/>
            <a:ext cx="6719454" cy="300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84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Layanan </a:t>
            </a:r>
            <a:r>
              <a:rPr lang="id-ID" i="1" dirty="0" err="1"/>
              <a:t>Acknowledged</a:t>
            </a:r>
            <a:r>
              <a:rPr lang="id-ID" i="1" dirty="0"/>
              <a:t> </a:t>
            </a:r>
            <a:r>
              <a:rPr lang="id-ID" i="1" dirty="0" err="1"/>
              <a:t>Connectionless</a:t>
            </a:r>
            <a:r>
              <a:rPr lang="id-ID" i="1" dirty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864" y="1600200"/>
            <a:ext cx="10871200" cy="1828800"/>
          </a:xfrm>
        </p:spPr>
        <p:txBody>
          <a:bodyPr>
            <a:normAutofit/>
          </a:bodyPr>
          <a:lstStyle/>
          <a:p>
            <a:pPr lvl="1">
              <a:buClrTx/>
            </a:pPr>
            <a:r>
              <a:rPr lang="id-ID" sz="2400" dirty="0"/>
              <a:t>Layanan ini</a:t>
            </a:r>
            <a:r>
              <a:rPr lang="en-US" sz="2400" dirty="0"/>
              <a:t> juga</a:t>
            </a:r>
            <a:r>
              <a:rPr lang="id-ID" sz="2400" dirty="0"/>
              <a:t> tidak menggunakan koneksi, akan tetapi setiap </a:t>
            </a:r>
            <a:r>
              <a:rPr lang="id-ID" sz="2400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frame </a:t>
            </a:r>
            <a:r>
              <a:rPr lang="id-ID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dikirimkan </a:t>
            </a:r>
            <a:r>
              <a:rPr lang="id-ID" sz="2400" dirty="0"/>
              <a:t>secara </a:t>
            </a:r>
            <a:r>
              <a:rPr lang="id-ID" sz="2400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independent</a:t>
            </a:r>
            <a:r>
              <a:rPr lang="id-ID" sz="2400" dirty="0">
                <a:latin typeface="Arial Rounded MT Bold" panose="020F0704030504030204" pitchFamily="34" charset="0"/>
              </a:rPr>
              <a:t> </a:t>
            </a:r>
            <a:r>
              <a:rPr lang="id-ID" sz="2400" dirty="0"/>
              <a:t>dan secara </a:t>
            </a:r>
            <a:r>
              <a:rPr lang="id-ID" sz="2400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acknowledgment</a:t>
            </a:r>
            <a:r>
              <a:rPr lang="id-ID" sz="2400" dirty="0"/>
              <a:t>. </a:t>
            </a:r>
          </a:p>
          <a:p>
            <a:pPr lvl="1">
              <a:buClrTx/>
            </a:pPr>
            <a:r>
              <a:rPr lang="id-ID" sz="2400" dirty="0"/>
              <a:t>Dalam hal ini, si pengirim akan mengetahui apakah frame yang dikirimkan ke mesin tujuan telah diterima dengan baik atau tidak.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AF4036-D582-4540-A590-EC108F2EDB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95" t="41410" r="29772" b="16347"/>
          <a:stretch/>
        </p:blipFill>
        <p:spPr>
          <a:xfrm>
            <a:off x="3061855" y="3429000"/>
            <a:ext cx="6636327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52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Layanan </a:t>
            </a:r>
            <a:r>
              <a:rPr lang="id-ID" i="1" dirty="0" err="1"/>
              <a:t>Acknowledged</a:t>
            </a:r>
            <a:r>
              <a:rPr lang="id-ID" i="1" dirty="0"/>
              <a:t> </a:t>
            </a:r>
            <a:r>
              <a:rPr lang="id-ID" i="1" dirty="0" err="1"/>
              <a:t>Connection</a:t>
            </a:r>
            <a:r>
              <a:rPr lang="id-ID" i="1" dirty="0"/>
              <a:t> </a:t>
            </a:r>
            <a:r>
              <a:rPr lang="id-ID" i="1" dirty="0" err="1"/>
              <a:t>Oriented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864" y="1600200"/>
            <a:ext cx="10871200" cy="3692236"/>
          </a:xfrm>
        </p:spPr>
        <p:txBody>
          <a:bodyPr>
            <a:normAutofit/>
          </a:bodyPr>
          <a:lstStyle/>
          <a:p>
            <a:pPr lvl="1">
              <a:buClrTx/>
            </a:pPr>
            <a:r>
              <a:rPr lang="id-ID" sz="2400" dirty="0"/>
              <a:t>Dengan layanan ini, mesin sumber dan tujuan membuat koneksi sebelum memindahkan datanya. </a:t>
            </a:r>
          </a:p>
          <a:p>
            <a:pPr lvl="1">
              <a:buClrTx/>
            </a:pPr>
            <a:r>
              <a:rPr lang="id-ID" sz="2400" dirty="0"/>
              <a:t>Setiap frame yang dikirim tentu saja diterima. </a:t>
            </a:r>
          </a:p>
          <a:p>
            <a:pPr lvl="1">
              <a:buClrTx/>
            </a:pPr>
            <a:r>
              <a:rPr lang="id-ID" sz="2400" dirty="0"/>
              <a:t>Layanan ini menjamin bahwa setiap frame yang diterima benar-benar hanya sekali dan semua frame diterima dalam urutan yang benar. </a:t>
            </a:r>
          </a:p>
          <a:p>
            <a:pPr lvl="1">
              <a:buClrTx/>
            </a:pPr>
            <a:r>
              <a:rPr lang="id-ID" sz="2400" dirty="0"/>
              <a:t>Layanan ini juga menyediakan proses-proses network layer dengan ekivalen aliran bit reliabel.</a:t>
            </a:r>
          </a:p>
          <a:p>
            <a:pPr>
              <a:buClrTx/>
            </a:pPr>
            <a:endParaRPr lang="id-ID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C4FEB-CC4D-40A5-83B6-D2D3AD5033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68" t="42219" r="29319" b="17761"/>
          <a:stretch/>
        </p:blipFill>
        <p:spPr>
          <a:xfrm>
            <a:off x="5112328" y="4094018"/>
            <a:ext cx="671945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43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>
            <a:extLst>
              <a:ext uri="{FF2B5EF4-FFF2-40B4-BE49-F238E27FC236}">
                <a16:creationId xmlns:a16="http://schemas.microsoft.com/office/drawing/2014/main" id="{D5D95E77-378A-4630-8356-0E96D16FDD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>
                <a:solidFill>
                  <a:schemeClr val="tx1"/>
                </a:solidFill>
                <a:effectLst/>
              </a:rPr>
              <a:t>Connecting Upper-Layer Services to the Media</a:t>
            </a:r>
          </a:p>
        </p:txBody>
      </p:sp>
      <p:sp>
        <p:nvSpPr>
          <p:cNvPr id="519171" name="Rectangle 3">
            <a:extLst>
              <a:ext uri="{FF2B5EF4-FFF2-40B4-BE49-F238E27FC236}">
                <a16:creationId xmlns:a16="http://schemas.microsoft.com/office/drawing/2014/main" id="{76857899-472F-4DE2-A1EC-7F455FB4A2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66844" y="1428736"/>
            <a:ext cx="8839200" cy="1143000"/>
          </a:xfrm>
        </p:spPr>
        <p:txBody>
          <a:bodyPr/>
          <a:lstStyle/>
          <a:p>
            <a:pPr eaLnBrk="1" hangingPunct="1">
              <a:buClrTx/>
              <a:buFont typeface="Tahoma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ffectLst/>
              </a:rPr>
              <a:t>Data Link Layer </a:t>
            </a:r>
            <a:r>
              <a:rPr lang="en-US" dirty="0" err="1">
                <a:solidFill>
                  <a:schemeClr val="tx1"/>
                </a:solidFill>
                <a:effectLst/>
              </a:rPr>
              <a:t>mempersiapkan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paket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dari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perangkat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lunak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i="1" dirty="0">
                <a:solidFill>
                  <a:schemeClr val="tx1"/>
                </a:solidFill>
                <a:effectLst/>
              </a:rPr>
              <a:t>upper layer </a:t>
            </a:r>
            <a:r>
              <a:rPr lang="en-US" dirty="0" err="1">
                <a:solidFill>
                  <a:schemeClr val="tx1"/>
                </a:solidFill>
                <a:effectLst/>
              </a:rPr>
              <a:t>untuk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transmisi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melalui</a:t>
            </a:r>
            <a:r>
              <a:rPr lang="en-US" dirty="0">
                <a:solidFill>
                  <a:schemeClr val="tx1"/>
                </a:solidFill>
                <a:effectLst/>
              </a:rPr>
              <a:t> media </a:t>
            </a:r>
            <a:r>
              <a:rPr lang="en-US" dirty="0" err="1">
                <a:solidFill>
                  <a:schemeClr val="tx1"/>
                </a:solidFill>
                <a:effectLst/>
              </a:rPr>
              <a:t>fisik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pic>
        <p:nvPicPr>
          <p:cNvPr id="14340" name="Picture 10" descr="frame00.jpg">
            <a:extLst>
              <a:ext uri="{FF2B5EF4-FFF2-40B4-BE49-F238E27FC236}">
                <a16:creationId xmlns:a16="http://schemas.microsoft.com/office/drawing/2014/main" id="{E2E39B34-BA5B-43B0-B8A6-DA24A947F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60" y="2857497"/>
            <a:ext cx="4210064" cy="362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>
            <a:extLst>
              <a:ext uri="{FF2B5EF4-FFF2-40B4-BE49-F238E27FC236}">
                <a16:creationId xmlns:a16="http://schemas.microsoft.com/office/drawing/2014/main" id="{20B4F2C7-9D65-4D6E-A14A-A3FECC24F8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>
                <a:solidFill>
                  <a:schemeClr val="tx1"/>
                </a:solidFill>
                <a:effectLst/>
              </a:rPr>
              <a:t>Connecting Upper-Layer Services to the Media</a:t>
            </a:r>
          </a:p>
        </p:txBody>
      </p:sp>
      <p:pic>
        <p:nvPicPr>
          <p:cNvPr id="7" name="Picture 6" descr="frame03.jpg">
            <a:extLst>
              <a:ext uri="{FF2B5EF4-FFF2-40B4-BE49-F238E27FC236}">
                <a16:creationId xmlns:a16="http://schemas.microsoft.com/office/drawing/2014/main" id="{2323BAB3-350C-483F-971B-A822319D5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94" y="1571612"/>
            <a:ext cx="1436084" cy="14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rame04.jpg">
            <a:extLst>
              <a:ext uri="{FF2B5EF4-FFF2-40B4-BE49-F238E27FC236}">
                <a16:creationId xmlns:a16="http://schemas.microsoft.com/office/drawing/2014/main" id="{1382B26F-D5BE-49BC-A29F-444B645E0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36" y="1857365"/>
            <a:ext cx="2185990" cy="140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frame06.jpg">
            <a:extLst>
              <a:ext uri="{FF2B5EF4-FFF2-40B4-BE49-F238E27FC236}">
                <a16:creationId xmlns:a16="http://schemas.microsoft.com/office/drawing/2014/main" id="{15EF4BD3-D16D-4872-B986-110595F82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37" y="5072075"/>
            <a:ext cx="1890497" cy="13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frame07.jpg">
            <a:extLst>
              <a:ext uri="{FF2B5EF4-FFF2-40B4-BE49-F238E27FC236}">
                <a16:creationId xmlns:a16="http://schemas.microsoft.com/office/drawing/2014/main" id="{8CCAA49B-3B6E-4D23-B279-F8DC59200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37" y="3429000"/>
            <a:ext cx="1838323" cy="151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frame05.jpg">
            <a:extLst>
              <a:ext uri="{FF2B5EF4-FFF2-40B4-BE49-F238E27FC236}">
                <a16:creationId xmlns:a16="http://schemas.microsoft.com/office/drawing/2014/main" id="{1A559745-8755-4647-8346-9E68C02522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4" y="3214687"/>
            <a:ext cx="277570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2" descr="frame08.jpg">
            <a:extLst>
              <a:ext uri="{FF2B5EF4-FFF2-40B4-BE49-F238E27FC236}">
                <a16:creationId xmlns:a16="http://schemas.microsoft.com/office/drawing/2014/main" id="{0FCE6334-D816-4AD3-B763-2EFEA5046D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20" y="2143116"/>
            <a:ext cx="1862262" cy="359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FDD21E-3166-487B-A39F-57043EE8D803}"/>
              </a:ext>
            </a:extLst>
          </p:cNvPr>
          <p:cNvSpPr txBox="1"/>
          <p:nvPr/>
        </p:nvSpPr>
        <p:spPr>
          <a:xfrm>
            <a:off x="6453190" y="5143513"/>
            <a:ext cx="5234874" cy="954107"/>
          </a:xfrm>
          <a:prstGeom prst="rect">
            <a:avLst/>
          </a:prstGeom>
          <a:solidFill>
            <a:srgbClr val="003366"/>
          </a:solidFill>
          <a:ln w="381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i="1" dirty="0">
                <a:solidFill>
                  <a:srgbClr val="FFFF00"/>
                </a:solidFill>
              </a:rPr>
              <a:t>Network devices have both a hardware and software component.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>
            <a:extLst>
              <a:ext uri="{FF2B5EF4-FFF2-40B4-BE49-F238E27FC236}">
                <a16:creationId xmlns:a16="http://schemas.microsoft.com/office/drawing/2014/main" id="{1B90D10A-8F5C-4017-B8EC-E567543906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>
                <a:solidFill>
                  <a:schemeClr val="tx1"/>
                </a:solidFill>
                <a:effectLst/>
              </a:rPr>
              <a:t>Logical Topology </a:t>
            </a:r>
            <a:r>
              <a:rPr lang="en-US" i="1" dirty="0" err="1">
                <a:solidFill>
                  <a:schemeClr val="tx1"/>
                </a:solidFill>
                <a:effectLst/>
              </a:rPr>
              <a:t>vs</a:t>
            </a:r>
            <a:r>
              <a:rPr lang="en-US" i="1" dirty="0">
                <a:solidFill>
                  <a:schemeClr val="tx1"/>
                </a:solidFill>
                <a:effectLst/>
              </a:rPr>
              <a:t> Physical Topology</a:t>
            </a:r>
          </a:p>
        </p:txBody>
      </p:sp>
      <p:sp>
        <p:nvSpPr>
          <p:cNvPr id="519171" name="Rectangle 3">
            <a:extLst>
              <a:ext uri="{FF2B5EF4-FFF2-40B4-BE49-F238E27FC236}">
                <a16:creationId xmlns:a16="http://schemas.microsoft.com/office/drawing/2014/main" id="{5736A69B-3573-46BB-8200-308E37339C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6863" y="1571612"/>
            <a:ext cx="11181173" cy="50577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Tx/>
              <a:defRPr/>
            </a:pPr>
            <a:r>
              <a:rPr lang="en-ID" sz="3200" i="1" dirty="0">
                <a:solidFill>
                  <a:srgbClr val="C00000"/>
                </a:solidFill>
                <a:latin typeface="Bahnschrift" panose="020B0502040204020203" pitchFamily="34" charset="0"/>
              </a:rPr>
              <a:t> Logical Topology</a:t>
            </a:r>
          </a:p>
          <a:p>
            <a:pPr marL="900113" lvl="1" indent="-360363">
              <a:spcBef>
                <a:spcPts val="0"/>
              </a:spcBef>
              <a:spcAft>
                <a:spcPts val="1200"/>
              </a:spcAft>
              <a:buClrTx/>
              <a:defRPr/>
            </a:pPr>
            <a:r>
              <a:rPr lang="en-ID" sz="2900" dirty="0" err="1"/>
              <a:t>Topologi</a:t>
            </a:r>
            <a:r>
              <a:rPr lang="en-ID" sz="2900" dirty="0"/>
              <a:t> </a:t>
            </a:r>
            <a:r>
              <a:rPr lang="en-ID" sz="2900" dirty="0" err="1"/>
              <a:t>Logik</a:t>
            </a:r>
            <a:r>
              <a:rPr lang="en-ID" sz="2900" dirty="0"/>
              <a:t> </a:t>
            </a:r>
            <a:r>
              <a:rPr lang="en-ID" sz="2900" dirty="0" err="1"/>
              <a:t>adalah</a:t>
            </a:r>
            <a:r>
              <a:rPr lang="en-ID" sz="2900" dirty="0"/>
              <a:t> </a:t>
            </a:r>
            <a:r>
              <a:rPr lang="en-ID" sz="2900" dirty="0" err="1"/>
              <a:t>gambaran</a:t>
            </a:r>
            <a:r>
              <a:rPr lang="en-ID" sz="2900" dirty="0"/>
              <a:t> </a:t>
            </a:r>
            <a:r>
              <a:rPr lang="en-ID" sz="2900" dirty="0" err="1"/>
              <a:t>hubungan</a:t>
            </a:r>
            <a:r>
              <a:rPr lang="en-ID" sz="2900" dirty="0"/>
              <a:t> </a:t>
            </a:r>
            <a:r>
              <a:rPr lang="en-ID" sz="2900" dirty="0" err="1"/>
              <a:t>secara</a:t>
            </a:r>
            <a:r>
              <a:rPr lang="en-ID" sz="2900" dirty="0"/>
              <a:t> </a:t>
            </a:r>
            <a:r>
              <a:rPr lang="en-ID" sz="2900" dirty="0" err="1"/>
              <a:t>logika</a:t>
            </a:r>
            <a:r>
              <a:rPr lang="en-ID" sz="2900" dirty="0"/>
              <a:t> yang </a:t>
            </a:r>
            <a:r>
              <a:rPr lang="en-ID" sz="2900" dirty="0" err="1"/>
              <a:t>terjadi</a:t>
            </a:r>
            <a:r>
              <a:rPr lang="en-ID" sz="2900" dirty="0"/>
              <a:t> </a:t>
            </a:r>
            <a:r>
              <a:rPr lang="en-ID" sz="2900" dirty="0" err="1"/>
              <a:t>antar</a:t>
            </a:r>
            <a:r>
              <a:rPr lang="en-ID" sz="2900" dirty="0"/>
              <a:t> </a:t>
            </a:r>
            <a:r>
              <a:rPr lang="en-ID" sz="2900" dirty="0" err="1"/>
              <a:t>masing-masing</a:t>
            </a:r>
            <a:r>
              <a:rPr lang="en-ID" sz="2900" dirty="0"/>
              <a:t> </a:t>
            </a:r>
            <a:r>
              <a:rPr lang="en-ID" sz="2900" dirty="0" err="1"/>
              <a:t>komputer</a:t>
            </a:r>
            <a:r>
              <a:rPr lang="en-ID" sz="2900" dirty="0"/>
              <a:t> </a:t>
            </a:r>
            <a:r>
              <a:rPr lang="en-ID" sz="2900" dirty="0" err="1"/>
              <a:t>dalam</a:t>
            </a:r>
            <a:r>
              <a:rPr lang="en-ID" sz="2900" dirty="0"/>
              <a:t> </a:t>
            </a:r>
            <a:r>
              <a:rPr lang="en-ID" sz="2900" dirty="0" err="1"/>
              <a:t>jaringan</a:t>
            </a:r>
            <a:r>
              <a:rPr lang="en-ID" sz="2900" dirty="0"/>
              <a:t>.</a:t>
            </a:r>
            <a:endParaRPr lang="en-ID" sz="3300" dirty="0"/>
          </a:p>
          <a:p>
            <a:pPr marL="900113" lvl="1" indent="-360363">
              <a:spcBef>
                <a:spcPts val="0"/>
              </a:spcBef>
              <a:spcAft>
                <a:spcPts val="1200"/>
              </a:spcAft>
              <a:buClrTx/>
              <a:defRPr/>
            </a:pPr>
            <a:r>
              <a:rPr lang="en-ID" sz="3200" dirty="0" err="1"/>
              <a:t>Jenis-jenis</a:t>
            </a:r>
            <a:r>
              <a:rPr lang="en-ID" sz="3200" dirty="0"/>
              <a:t> </a:t>
            </a:r>
            <a:r>
              <a:rPr lang="en-ID" sz="3200" dirty="0" err="1"/>
              <a:t>Topologi</a:t>
            </a:r>
            <a:r>
              <a:rPr lang="en-ID" sz="3200" dirty="0"/>
              <a:t> Logic :</a:t>
            </a:r>
          </a:p>
          <a:p>
            <a:pPr marL="1441450" lvl="2" indent="-395288">
              <a:spcBef>
                <a:spcPts val="0"/>
              </a:spcBef>
              <a:spcAft>
                <a:spcPts val="1200"/>
              </a:spcAft>
              <a:buClrTx/>
              <a:defRPr/>
            </a:pPr>
            <a:r>
              <a:rPr lang="en-ID" sz="2600" dirty="0"/>
              <a:t>Ethernet, Token Ring, Local Talk, FDDI (</a:t>
            </a:r>
            <a:r>
              <a:rPr lang="en-ID" sz="2600" i="1" dirty="0" err="1"/>
              <a:t>Fiber</a:t>
            </a:r>
            <a:r>
              <a:rPr lang="en-ID" sz="2600" i="1" dirty="0"/>
              <a:t> Distributed Data Interface</a:t>
            </a:r>
            <a:r>
              <a:rPr lang="en-ID" sz="2600" dirty="0"/>
              <a:t>), dan ATM (</a:t>
            </a:r>
            <a:r>
              <a:rPr lang="en-ID" sz="2600" i="1" dirty="0"/>
              <a:t>Asynchronous Transfer Mode</a:t>
            </a:r>
            <a:r>
              <a:rPr lang="en-ID" sz="2600" dirty="0"/>
              <a:t>).</a:t>
            </a:r>
            <a:br>
              <a:rPr lang="en-ID" sz="2600" dirty="0"/>
            </a:br>
            <a:br>
              <a:rPr lang="en-ID" sz="2600" dirty="0"/>
            </a:br>
            <a:endParaRPr lang="en-ID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1FF0F-A261-4556-9A32-7EBC59D76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id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8D052-213C-4EA2-A426-F265F8A2E32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  <a:p>
            <a:r>
              <a:rPr lang="en-US" dirty="0" err="1"/>
              <a:t>Protokol</a:t>
            </a:r>
            <a:r>
              <a:rPr lang="en-US" dirty="0"/>
              <a:t> </a:t>
            </a:r>
            <a:r>
              <a:rPr lang="en-US" dirty="0" err="1"/>
              <a:t>Jaringan</a:t>
            </a:r>
            <a:endParaRPr lang="en-US" dirty="0"/>
          </a:p>
          <a:p>
            <a:r>
              <a:rPr lang="en-US" dirty="0"/>
              <a:t>Physical Layer</a:t>
            </a:r>
          </a:p>
          <a:p>
            <a:r>
              <a:rPr lang="en-US" b="1" dirty="0">
                <a:solidFill>
                  <a:srgbClr val="FF0000"/>
                </a:solidFill>
              </a:rPr>
              <a:t>Data Link Layer</a:t>
            </a:r>
          </a:p>
          <a:p>
            <a:r>
              <a:rPr lang="en-US" dirty="0" err="1"/>
              <a:t>Konsep</a:t>
            </a:r>
            <a:r>
              <a:rPr lang="en-US" dirty="0"/>
              <a:t> Lan</a:t>
            </a:r>
          </a:p>
          <a:p>
            <a:r>
              <a:rPr lang="en-US" dirty="0"/>
              <a:t>Network Layer</a:t>
            </a:r>
            <a:endParaRPr lang="id-ID" dirty="0"/>
          </a:p>
          <a:p>
            <a:endParaRPr lang="id-ID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D6216E-6C3C-43F7-9F23-4A4FA1A85304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err="1"/>
              <a:t>Ip</a:t>
            </a:r>
            <a:r>
              <a:rPr lang="en-US" dirty="0"/>
              <a:t> Address</a:t>
            </a:r>
          </a:p>
          <a:p>
            <a:r>
              <a:rPr lang="en-US" dirty="0"/>
              <a:t>Subnetting</a:t>
            </a:r>
          </a:p>
          <a:p>
            <a:r>
              <a:rPr lang="en-US" dirty="0" err="1"/>
              <a:t>Ip</a:t>
            </a:r>
            <a:r>
              <a:rPr lang="en-US" dirty="0"/>
              <a:t> Version 6</a:t>
            </a:r>
          </a:p>
          <a:p>
            <a:r>
              <a:rPr lang="en-US" dirty="0" err="1"/>
              <a:t>Konsep</a:t>
            </a:r>
            <a:r>
              <a:rPr lang="en-US" dirty="0"/>
              <a:t> Routing</a:t>
            </a:r>
          </a:p>
          <a:p>
            <a:r>
              <a:rPr lang="en-US" dirty="0"/>
              <a:t>Transport Layer</a:t>
            </a:r>
          </a:p>
          <a:p>
            <a:r>
              <a:rPr lang="en-US" dirty="0"/>
              <a:t>Session, Presentation, Application Layer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7975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>
            <a:extLst>
              <a:ext uri="{FF2B5EF4-FFF2-40B4-BE49-F238E27FC236}">
                <a16:creationId xmlns:a16="http://schemas.microsoft.com/office/drawing/2014/main" id="{1B90D10A-8F5C-4017-B8EC-E567543906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>
                <a:solidFill>
                  <a:schemeClr val="tx1"/>
                </a:solidFill>
                <a:effectLst/>
              </a:rPr>
              <a:t>Logical Topology </a:t>
            </a:r>
            <a:r>
              <a:rPr lang="en-US" i="1" dirty="0" err="1">
                <a:solidFill>
                  <a:schemeClr val="tx1"/>
                </a:solidFill>
                <a:effectLst/>
              </a:rPr>
              <a:t>vs</a:t>
            </a:r>
            <a:r>
              <a:rPr lang="en-US" i="1" dirty="0">
                <a:solidFill>
                  <a:schemeClr val="tx1"/>
                </a:solidFill>
                <a:effectLst/>
              </a:rPr>
              <a:t> Physical Topology</a:t>
            </a:r>
          </a:p>
        </p:txBody>
      </p:sp>
      <p:sp>
        <p:nvSpPr>
          <p:cNvPr id="519171" name="Rectangle 3">
            <a:extLst>
              <a:ext uri="{FF2B5EF4-FFF2-40B4-BE49-F238E27FC236}">
                <a16:creationId xmlns:a16="http://schemas.microsoft.com/office/drawing/2014/main" id="{5736A69B-3573-46BB-8200-308E37339C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6863" y="1571612"/>
            <a:ext cx="11181173" cy="505778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Tx/>
              <a:defRPr/>
            </a:pPr>
            <a:r>
              <a:rPr lang="en-ID" sz="3200" i="1" dirty="0">
                <a:solidFill>
                  <a:srgbClr val="C00000"/>
                </a:solidFill>
                <a:latin typeface="Bahnschrift" panose="020B0502040204020203" pitchFamily="34" charset="0"/>
              </a:rPr>
              <a:t> Physical  Topology</a:t>
            </a:r>
          </a:p>
          <a:p>
            <a:pPr marL="900113" lvl="1" indent="-360363">
              <a:spcBef>
                <a:spcPts val="0"/>
              </a:spcBef>
              <a:spcAft>
                <a:spcPts val="1200"/>
              </a:spcAft>
              <a:buClrTx/>
              <a:defRPr/>
            </a:pPr>
            <a:r>
              <a:rPr lang="en-ID" sz="2900" dirty="0" err="1"/>
              <a:t>Topologi</a:t>
            </a:r>
            <a:r>
              <a:rPr lang="en-ID" sz="2900" dirty="0"/>
              <a:t> </a:t>
            </a:r>
            <a:r>
              <a:rPr lang="en-ID" sz="2900" dirty="0" err="1"/>
              <a:t>Fisik</a:t>
            </a:r>
            <a:r>
              <a:rPr lang="en-ID" sz="2900" dirty="0"/>
              <a:t> </a:t>
            </a:r>
            <a:r>
              <a:rPr lang="en-ID" sz="2900" dirty="0" err="1"/>
              <a:t>adalah</a:t>
            </a:r>
            <a:r>
              <a:rPr lang="en-ID" sz="2900" dirty="0"/>
              <a:t> </a:t>
            </a:r>
            <a:r>
              <a:rPr lang="en-ID" sz="2900" dirty="0" err="1"/>
              <a:t>suatu</a:t>
            </a:r>
            <a:r>
              <a:rPr lang="en-ID" sz="2900" dirty="0"/>
              <a:t> </a:t>
            </a:r>
            <a:r>
              <a:rPr lang="en-ID" sz="2900" dirty="0" err="1"/>
              <a:t>konsep</a:t>
            </a:r>
            <a:r>
              <a:rPr lang="en-ID" sz="2900" dirty="0"/>
              <a:t> </a:t>
            </a:r>
            <a:r>
              <a:rPr lang="en-ID" sz="2900" dirty="0" err="1"/>
              <a:t>atau</a:t>
            </a:r>
            <a:r>
              <a:rPr lang="en-ID" sz="2900" dirty="0"/>
              <a:t> </a:t>
            </a:r>
            <a:r>
              <a:rPr lang="en-ID" sz="2900" dirty="0" err="1"/>
              <a:t>metode</a:t>
            </a:r>
            <a:r>
              <a:rPr lang="en-ID" sz="2900" dirty="0"/>
              <a:t> yang </a:t>
            </a:r>
            <a:r>
              <a:rPr lang="en-ID" sz="2900" dirty="0" err="1"/>
              <a:t>digunakan</a:t>
            </a:r>
            <a:r>
              <a:rPr lang="en-ID" sz="2900" dirty="0"/>
              <a:t> </a:t>
            </a:r>
            <a:r>
              <a:rPr lang="en-ID" sz="2900" dirty="0" err="1"/>
              <a:t>untuk</a:t>
            </a:r>
            <a:r>
              <a:rPr lang="en-ID" sz="2900" dirty="0"/>
              <a:t> </a:t>
            </a:r>
            <a:r>
              <a:rPr lang="en-ID" sz="2900" dirty="0" err="1"/>
              <a:t>menghubungkan</a:t>
            </a:r>
            <a:r>
              <a:rPr lang="en-ID" sz="2900" dirty="0"/>
              <a:t> workstation (</a:t>
            </a:r>
            <a:r>
              <a:rPr lang="en-ID" sz="2900" dirty="0" err="1"/>
              <a:t>komputer</a:t>
            </a:r>
            <a:r>
              <a:rPr lang="en-ID" sz="2900" dirty="0"/>
              <a:t>) yang </a:t>
            </a:r>
            <a:r>
              <a:rPr lang="en-ID" sz="2900" dirty="0" err="1"/>
              <a:t>satu</a:t>
            </a:r>
            <a:r>
              <a:rPr lang="en-ID" sz="2900" dirty="0"/>
              <a:t> </a:t>
            </a:r>
            <a:r>
              <a:rPr lang="en-ID" sz="2900" dirty="0" err="1"/>
              <a:t>dengan</a:t>
            </a:r>
            <a:r>
              <a:rPr lang="en-ID" sz="2900" dirty="0"/>
              <a:t> </a:t>
            </a:r>
            <a:r>
              <a:rPr lang="en-ID" sz="2900" dirty="0" err="1"/>
              <a:t>lainnya</a:t>
            </a:r>
            <a:r>
              <a:rPr lang="en-ID" sz="2900" dirty="0"/>
              <a:t> di </a:t>
            </a:r>
            <a:r>
              <a:rPr lang="en-ID" sz="2900" dirty="0" err="1"/>
              <a:t>dalam</a:t>
            </a:r>
            <a:r>
              <a:rPr lang="en-ID" sz="2900" dirty="0"/>
              <a:t> </a:t>
            </a:r>
            <a:r>
              <a:rPr lang="en-ID" sz="2900" dirty="0" err="1"/>
              <a:t>suatu</a:t>
            </a:r>
            <a:r>
              <a:rPr lang="en-ID" sz="2900" dirty="0"/>
              <a:t> </a:t>
            </a:r>
            <a:r>
              <a:rPr lang="en-ID" sz="2900" dirty="0" err="1"/>
              <a:t>jaringan</a:t>
            </a:r>
            <a:r>
              <a:rPr lang="en-ID" sz="2900" dirty="0"/>
              <a:t>.</a:t>
            </a:r>
          </a:p>
          <a:p>
            <a:pPr marL="900113" lvl="1" indent="-360363">
              <a:spcBef>
                <a:spcPts val="0"/>
              </a:spcBef>
              <a:spcAft>
                <a:spcPts val="1200"/>
              </a:spcAft>
              <a:buClrTx/>
              <a:defRPr/>
            </a:pPr>
            <a:r>
              <a:rPr lang="en-ID" sz="3200" dirty="0" err="1"/>
              <a:t>Jenis-jenis</a:t>
            </a:r>
            <a:r>
              <a:rPr lang="en-ID" sz="3200" dirty="0"/>
              <a:t> </a:t>
            </a:r>
            <a:r>
              <a:rPr lang="en-ID" sz="3200" dirty="0" err="1"/>
              <a:t>Topologi</a:t>
            </a:r>
            <a:r>
              <a:rPr lang="en-ID" sz="3200" dirty="0"/>
              <a:t> </a:t>
            </a:r>
            <a:r>
              <a:rPr lang="en-ID" sz="3200" dirty="0" err="1"/>
              <a:t>Fisik</a:t>
            </a:r>
            <a:r>
              <a:rPr lang="en-ID" sz="3200" dirty="0"/>
              <a:t> :</a:t>
            </a:r>
          </a:p>
          <a:p>
            <a:pPr marL="1441450" lvl="2" indent="-395288">
              <a:spcBef>
                <a:spcPts val="0"/>
              </a:spcBef>
              <a:spcAft>
                <a:spcPts val="1200"/>
              </a:spcAft>
              <a:buClrTx/>
              <a:defRPr/>
            </a:pPr>
            <a:r>
              <a:rPr lang="en-ID" dirty="0" err="1"/>
              <a:t>Topologi</a:t>
            </a:r>
            <a:r>
              <a:rPr lang="en-ID" dirty="0"/>
              <a:t> Bus</a:t>
            </a:r>
          </a:p>
          <a:p>
            <a:pPr marL="1441450" lvl="2" indent="-395288">
              <a:spcBef>
                <a:spcPts val="0"/>
              </a:spcBef>
              <a:spcAft>
                <a:spcPts val="1200"/>
              </a:spcAft>
              <a:buClrTx/>
              <a:defRPr/>
            </a:pPr>
            <a:r>
              <a:rPr lang="en-ID" dirty="0" err="1"/>
              <a:t>Topologi</a:t>
            </a:r>
            <a:r>
              <a:rPr lang="en-ID" dirty="0"/>
              <a:t> Star</a:t>
            </a:r>
          </a:p>
          <a:p>
            <a:pPr marL="1441450" lvl="2" indent="-395288">
              <a:spcBef>
                <a:spcPts val="0"/>
              </a:spcBef>
              <a:spcAft>
                <a:spcPts val="1200"/>
              </a:spcAft>
              <a:buClrTx/>
              <a:defRPr/>
            </a:pPr>
            <a:r>
              <a:rPr lang="en-ID" dirty="0" err="1"/>
              <a:t>Topologi</a:t>
            </a:r>
            <a:r>
              <a:rPr lang="en-ID" dirty="0"/>
              <a:t> Ring </a:t>
            </a:r>
          </a:p>
          <a:p>
            <a:pPr marL="1441450" lvl="2" indent="-395288">
              <a:spcBef>
                <a:spcPts val="0"/>
              </a:spcBef>
              <a:spcAft>
                <a:spcPts val="1200"/>
              </a:spcAft>
              <a:buClrTx/>
              <a:defRPr/>
            </a:pPr>
            <a:r>
              <a:rPr lang="en-ID" dirty="0" err="1"/>
              <a:t>Topologi</a:t>
            </a:r>
            <a:r>
              <a:rPr lang="en-ID" dirty="0"/>
              <a:t> Hierarchical/Tree </a:t>
            </a:r>
          </a:p>
          <a:p>
            <a:pPr marL="1441450" lvl="2" indent="-395288">
              <a:spcBef>
                <a:spcPts val="0"/>
              </a:spcBef>
              <a:spcAft>
                <a:spcPts val="1200"/>
              </a:spcAft>
              <a:buClrTx/>
              <a:defRPr/>
            </a:pPr>
            <a:r>
              <a:rPr lang="en-ID" dirty="0" err="1"/>
              <a:t>Topologi</a:t>
            </a:r>
            <a:r>
              <a:rPr lang="en-ID" dirty="0"/>
              <a:t> Extended Star</a:t>
            </a:r>
          </a:p>
          <a:p>
            <a:pPr marL="1441450" lvl="2" indent="-395288">
              <a:spcBef>
                <a:spcPts val="0"/>
              </a:spcBef>
              <a:spcAft>
                <a:spcPts val="1200"/>
              </a:spcAft>
              <a:buClrTx/>
              <a:defRPr/>
            </a:pPr>
            <a:r>
              <a:rPr lang="en-ID" dirty="0" err="1"/>
              <a:t>Topologi</a:t>
            </a:r>
            <a:r>
              <a:rPr lang="en-ID" dirty="0"/>
              <a:t> Mesh</a:t>
            </a:r>
          </a:p>
          <a:p>
            <a:pPr marL="1441450" lvl="2" indent="-395288">
              <a:spcBef>
                <a:spcPts val="0"/>
              </a:spcBef>
              <a:spcAft>
                <a:spcPts val="1200"/>
              </a:spcAft>
              <a:buClrTx/>
              <a:defRPr/>
            </a:pPr>
            <a:r>
              <a:rPr lang="en-ID" dirty="0" err="1"/>
              <a:t>Topologi</a:t>
            </a:r>
            <a:r>
              <a:rPr lang="en-ID" dirty="0"/>
              <a:t> Hybrid</a:t>
            </a:r>
            <a:endParaRPr lang="en-ID" sz="3000" dirty="0"/>
          </a:p>
        </p:txBody>
      </p:sp>
    </p:spTree>
    <p:extLst>
      <p:ext uri="{BB962C8B-B14F-4D97-AF65-F5344CB8AC3E}">
        <p14:creationId xmlns:p14="http://schemas.microsoft.com/office/powerpoint/2010/main" val="2717525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sil gambar untuk thanks blue colour">
            <a:extLst>
              <a:ext uri="{FF2B5EF4-FFF2-40B4-BE49-F238E27FC236}">
                <a16:creationId xmlns:a16="http://schemas.microsoft.com/office/drawing/2014/main" id="{FBDD7F4A-5A99-4D0B-8E08-3CA64F8B8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487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4142-DB36-4F8C-B827-C310D43F4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391" y="0"/>
            <a:ext cx="7886700" cy="1325563"/>
          </a:xfrm>
        </p:spPr>
        <p:txBody>
          <a:bodyPr/>
          <a:lstStyle/>
          <a:p>
            <a:r>
              <a:rPr lang="en-US" dirty="0"/>
              <a:t>Text Book</a:t>
            </a:r>
            <a:endParaRPr lang="id-ID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B563F7F-F7C6-490F-B768-DEC8B68B825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322" y="1891921"/>
            <a:ext cx="2965427" cy="4336538"/>
          </a:xfrm>
        </p:spPr>
      </p:pic>
      <p:pic>
        <p:nvPicPr>
          <p:cNvPr id="1026" name="Picture 2" descr="Gambar terkait">
            <a:extLst>
              <a:ext uri="{FF2B5EF4-FFF2-40B4-BE49-F238E27FC236}">
                <a16:creationId xmlns:a16="http://schemas.microsoft.com/office/drawing/2014/main" id="{00BC2580-00D3-434B-BA8A-28BF8F123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741" y="1891921"/>
            <a:ext cx="2965427" cy="391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2DE251-EEA2-4B71-96DC-055F63984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91" y="1891921"/>
            <a:ext cx="3255195" cy="391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64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DE603-CC00-4569-8F5C-B5E16ED54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Keterbatasan</a:t>
            </a:r>
            <a:r>
              <a:rPr lang="en-US" dirty="0"/>
              <a:t> Layer </a:t>
            </a:r>
            <a:r>
              <a:rPr lang="en-US" dirty="0" err="1"/>
              <a:t>Fisik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248DB-6C7F-4BF8-BF74-9BB705179F2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ID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ID" dirty="0"/>
              <a:t>Layer 1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berhubungan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>
                <a:solidFill>
                  <a:srgbClr val="0070C0"/>
                </a:solidFill>
                <a:latin typeface="Arial Rounded MT Bold" panose="020F0704030504030204" pitchFamily="34" charset="0"/>
              </a:rPr>
              <a:t>media, </a:t>
            </a:r>
            <a:r>
              <a:rPr lang="en-ID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sinyal</a:t>
            </a:r>
            <a:r>
              <a:rPr lang="en-ID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/>
              <a:t>dan</a:t>
            </a:r>
            <a:r>
              <a:rPr lang="en-ID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bit stream </a:t>
            </a:r>
            <a:r>
              <a:rPr lang="en-ID" dirty="0"/>
              <a:t>yang </a:t>
            </a:r>
            <a:r>
              <a:rPr lang="en-ID" dirty="0" err="1"/>
              <a:t>merambat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media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ID" dirty="0"/>
              <a:t>Layer 1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berkomunikasi</a:t>
            </a:r>
            <a:r>
              <a:rPr lang="en-ID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layer </a:t>
            </a:r>
            <a:r>
              <a:rPr lang="en-ID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diatasnya</a:t>
            </a:r>
            <a:endParaRPr lang="en-ID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ID" dirty="0"/>
              <a:t>Layer 1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mengidentifikasi</a:t>
            </a:r>
            <a:r>
              <a:rPr lang="en-ID" b="1" i="1" dirty="0"/>
              <a:t> </a:t>
            </a:r>
            <a:r>
              <a:rPr lang="en-ID" dirty="0"/>
              <a:t>computer </a:t>
            </a:r>
            <a:r>
              <a:rPr lang="en-ID" dirty="0" err="1"/>
              <a:t>tujuan</a:t>
            </a:r>
            <a:endParaRPr lang="en-ID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ID" dirty="0"/>
              <a:t>Layer 1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mendeskripsikan</a:t>
            </a:r>
            <a:r>
              <a:rPr lang="en-ID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bit stream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ID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ID" dirty="0" err="1"/>
              <a:t>Diperlukan</a:t>
            </a:r>
            <a:r>
              <a:rPr lang="en-ID" dirty="0"/>
              <a:t> </a:t>
            </a:r>
            <a:r>
              <a:rPr lang="en-ID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layer yang </a:t>
            </a:r>
            <a:r>
              <a:rPr lang="en-ID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lebih</a:t>
            </a:r>
            <a:r>
              <a:rPr lang="en-ID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atas</a:t>
            </a:r>
            <a:r>
              <a:rPr lang="en-ID" b="1" i="1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membantu</a:t>
            </a:r>
            <a:r>
              <a:rPr lang="en-ID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layer 1 </a:t>
            </a:r>
            <a:r>
              <a:rPr lang="en-ID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mengidentifikasi</a:t>
            </a:r>
            <a:r>
              <a:rPr lang="en-ID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computer</a:t>
            </a:r>
            <a:r>
              <a:rPr lang="en-ID" b="1" i="1" dirty="0"/>
              <a:t> </a:t>
            </a:r>
            <a:r>
              <a:rPr lang="en-ID" dirty="0"/>
              <a:t>yang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berkomunikasi</a:t>
            </a:r>
            <a:endParaRPr lang="en-ID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ID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75632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chemeClr val="tx1"/>
                </a:solidFill>
                <a:effectLst/>
              </a:rPr>
              <a:t>Data Link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864" y="1600200"/>
            <a:ext cx="11042627" cy="502920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ID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ID" dirty="0"/>
              <a:t>Bit stream oleh layer 2  </a:t>
            </a:r>
            <a:r>
              <a:rPr lang="en-ID" dirty="0" err="1"/>
              <a:t>dikelompokkan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>
                <a:solidFill>
                  <a:srgbClr val="C00000"/>
                </a:solidFill>
                <a:latin typeface="Arial Rounded MT Bold" panose="020F0704030504030204" pitchFamily="34" charset="0"/>
              </a:rPr>
              <a:t>frame</a:t>
            </a:r>
            <a:r>
              <a:rPr lang="en-ID" dirty="0"/>
              <a:t> dan </a:t>
            </a:r>
            <a:r>
              <a:rPr lang="en-ID" dirty="0" err="1"/>
              <a:t>dibaca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mengetahui</a:t>
            </a:r>
            <a:r>
              <a:rPr lang="en-ID" dirty="0"/>
              <a:t> </a:t>
            </a:r>
            <a:r>
              <a:rPr lang="en-ID" dirty="0" err="1"/>
              <a:t>alamat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data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ditransfer</a:t>
            </a:r>
            <a:r>
              <a:rPr lang="en-ID" dirty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ID" dirty="0"/>
              <a:t>Data Link Layer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id-ID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tugas utama </a:t>
            </a:r>
            <a:r>
              <a:rPr lang="id-ID" dirty="0"/>
              <a:t>untuk </a:t>
            </a:r>
            <a:r>
              <a:rPr lang="id-ID" dirty="0">
                <a:solidFill>
                  <a:srgbClr val="C00000"/>
                </a:solidFill>
                <a:latin typeface="Arial Rounded MT Bold" pitchFamily="34" charset="0"/>
              </a:rPr>
              <a:t>menyediakan </a:t>
            </a:r>
            <a:r>
              <a:rPr lang="id-ID" dirty="0"/>
              <a:t>sebuah </a:t>
            </a:r>
            <a:r>
              <a:rPr lang="id-ID" dirty="0">
                <a:solidFill>
                  <a:srgbClr val="C00000"/>
                </a:solidFill>
                <a:latin typeface="Arial Rounded MT Bold" pitchFamily="34" charset="0"/>
              </a:rPr>
              <a:t>prosedur pengiriman data antar jaringan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pengalamatan</a:t>
            </a:r>
            <a:r>
              <a:rPr lang="en-ID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secara</a:t>
            </a:r>
            <a:r>
              <a:rPr lang="en-ID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fisik</a:t>
            </a:r>
            <a:r>
              <a:rPr lang="en-ID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/>
              <a:t>/ </a:t>
            </a:r>
            <a:r>
              <a:rPr lang="en-ID" i="1" dirty="0"/>
              <a:t>Hardware Addressing</a:t>
            </a:r>
            <a:r>
              <a:rPr lang="en-ID" dirty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id-ID" dirty="0"/>
              <a:t>Setiap paket data yang akan </a:t>
            </a:r>
            <a:r>
              <a:rPr lang="id-ID" dirty="0">
                <a:solidFill>
                  <a:srgbClr val="C00000"/>
                </a:solidFill>
                <a:latin typeface="Arial Rounded MT Bold" panose="020F0704030504030204" pitchFamily="34" charset="0"/>
              </a:rPr>
              <a:t>ditransmisikan</a:t>
            </a:r>
            <a:r>
              <a:rPr lang="id-ID" dirty="0"/>
              <a:t> ataupun akan </a:t>
            </a:r>
            <a:r>
              <a:rPr lang="id-ID" dirty="0">
                <a:solidFill>
                  <a:srgbClr val="C00000"/>
                </a:solidFill>
                <a:latin typeface="Arial Rounded MT Bold" panose="020F0704030504030204" pitchFamily="34" charset="0"/>
              </a:rPr>
              <a:t>diterima</a:t>
            </a:r>
            <a:r>
              <a:rPr lang="id-ID" dirty="0"/>
              <a:t> oleh </a:t>
            </a:r>
            <a:r>
              <a:rPr lang="id-ID" dirty="0" err="1"/>
              <a:t>user</a:t>
            </a:r>
            <a:r>
              <a:rPr lang="id-ID" dirty="0"/>
              <a:t>, akan </a:t>
            </a:r>
            <a:r>
              <a:rPr lang="id-ID" dirty="0">
                <a:solidFill>
                  <a:srgbClr val="C00000"/>
                </a:solidFill>
                <a:latin typeface="Arial Rounded MT Bold" panose="020F0704030504030204" pitchFamily="34" charset="0"/>
              </a:rPr>
              <a:t>diproses</a:t>
            </a:r>
            <a:r>
              <a:rPr lang="id-ID" dirty="0"/>
              <a:t>, sehingga memungkinkan untuk dilanjutkan ke layer berikutnya, yaitu </a:t>
            </a:r>
            <a:r>
              <a:rPr lang="id-ID" dirty="0">
                <a:solidFill>
                  <a:srgbClr val="003366"/>
                </a:solidFill>
              </a:rPr>
              <a:t>layer </a:t>
            </a:r>
            <a:r>
              <a:rPr lang="id-ID" dirty="0" err="1">
                <a:solidFill>
                  <a:srgbClr val="003366"/>
                </a:solidFill>
              </a:rPr>
              <a:t>network</a:t>
            </a:r>
            <a:r>
              <a:rPr lang="id-ID" dirty="0">
                <a:solidFill>
                  <a:srgbClr val="003366"/>
                </a:solidFill>
              </a:rPr>
              <a:t> </a:t>
            </a:r>
            <a:r>
              <a:rPr lang="id-ID" dirty="0"/>
              <a:t>atau</a:t>
            </a:r>
            <a:r>
              <a:rPr lang="id-ID" dirty="0">
                <a:solidFill>
                  <a:srgbClr val="003366"/>
                </a:solidFill>
              </a:rPr>
              <a:t> layer </a:t>
            </a:r>
            <a:r>
              <a:rPr lang="id-ID" dirty="0" err="1">
                <a:solidFill>
                  <a:srgbClr val="003366"/>
                </a:solidFill>
              </a:rPr>
              <a:t>physical</a:t>
            </a:r>
            <a:r>
              <a:rPr lang="id-ID" dirty="0">
                <a:solidFill>
                  <a:srgbClr val="003366"/>
                </a:solidFill>
              </a:rPr>
              <a:t>. </a:t>
            </a:r>
            <a:r>
              <a:rPr lang="id-ID" dirty="0"/>
              <a:t> 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0439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9D268-583C-4A46-9AE9-DACAD76B1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 err="1"/>
              <a:t>Pengalamatan</a:t>
            </a:r>
            <a:r>
              <a:rPr lang="en-ID" dirty="0"/>
              <a:t> </a:t>
            </a:r>
            <a:r>
              <a:rPr lang="en-ID" dirty="0" err="1"/>
              <a:t>Pisik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F28DD-0C7A-4016-A967-CD2970047EA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5029200"/>
          </a:xfrm>
        </p:spPr>
        <p:txBody>
          <a:bodyPr>
            <a:normAutofit/>
          </a:bodyPr>
          <a:lstStyle/>
          <a:p>
            <a:r>
              <a:rPr lang="en-ID" dirty="0" err="1"/>
              <a:t>Komunikasi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kedua</a:t>
            </a:r>
            <a:r>
              <a:rPr lang="en-ID" dirty="0"/>
              <a:t> host/computer yang </a:t>
            </a:r>
            <a:r>
              <a:rPr lang="en-ID" dirty="0" err="1"/>
              <a:t>berkomunikasi</a:t>
            </a:r>
            <a:r>
              <a:rPr lang="en-ID" dirty="0"/>
              <a:t> </a:t>
            </a:r>
            <a:r>
              <a:rPr lang="en-ID" dirty="0" err="1"/>
              <a:t>tahu</a:t>
            </a:r>
            <a:r>
              <a:rPr lang="en-ID" dirty="0"/>
              <a:t> </a:t>
            </a:r>
            <a:r>
              <a:rPr lang="en-ID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alamat</a:t>
            </a:r>
            <a:r>
              <a:rPr lang="en-ID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fisik</a:t>
            </a:r>
            <a:r>
              <a:rPr lang="en-ID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/>
              <a:t>masing-masing</a:t>
            </a:r>
            <a:r>
              <a:rPr lang="en-ID" dirty="0"/>
              <a:t>.</a:t>
            </a:r>
          </a:p>
          <a:p>
            <a:r>
              <a:rPr lang="en-ID" dirty="0" err="1"/>
              <a:t>Pengalamatan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 </a:t>
            </a:r>
            <a:r>
              <a:rPr lang="en-ID" dirty="0" err="1"/>
              <a:t>biasa</a:t>
            </a:r>
            <a:r>
              <a:rPr lang="en-ID" dirty="0"/>
              <a:t> </a:t>
            </a:r>
            <a:r>
              <a:rPr lang="en-ID" dirty="0" err="1"/>
              <a:t>disebut</a:t>
            </a:r>
            <a:r>
              <a:rPr lang="en-ID" dirty="0"/>
              <a:t> </a:t>
            </a:r>
            <a:r>
              <a:rPr lang="en-ID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MAC Address </a:t>
            </a:r>
            <a:r>
              <a:rPr lang="en-ID" i="1" dirty="0">
                <a:solidFill>
                  <a:srgbClr val="C00000"/>
                </a:solidFill>
              </a:rPr>
              <a:t>.</a:t>
            </a:r>
            <a:endParaRPr lang="en-ID" dirty="0"/>
          </a:p>
          <a:p>
            <a:r>
              <a:rPr lang="en-US" dirty="0"/>
              <a:t>MAC Address (</a:t>
            </a:r>
            <a:r>
              <a:rPr lang="en-US" i="1" dirty="0"/>
              <a:t>Media Access Control address</a:t>
            </a:r>
            <a:r>
              <a:rPr lang="en-US" dirty="0"/>
              <a:t>) </a:t>
            </a:r>
            <a:r>
              <a:rPr lang="id-ID" dirty="0"/>
              <a:t>adalah alamat fisik suatu </a:t>
            </a:r>
            <a:r>
              <a:rPr lang="id-ID" dirty="0" err="1"/>
              <a:t>interface</a:t>
            </a:r>
            <a:r>
              <a:rPr lang="id-ID" dirty="0"/>
              <a:t> jaringan (</a:t>
            </a:r>
            <a:r>
              <a:rPr lang="id-ID" dirty="0" err="1"/>
              <a:t>ethernet</a:t>
            </a:r>
            <a:r>
              <a:rPr lang="id-ID" dirty="0"/>
              <a:t> </a:t>
            </a:r>
            <a:r>
              <a:rPr lang="id-ID" dirty="0" err="1"/>
              <a:t>card</a:t>
            </a:r>
            <a:r>
              <a:rPr lang="id-ID" dirty="0"/>
              <a:t> pada komputer, </a:t>
            </a:r>
            <a:r>
              <a:rPr lang="id-ID" dirty="0" err="1"/>
              <a:t>interface</a:t>
            </a:r>
            <a:r>
              <a:rPr lang="id-ID" dirty="0"/>
              <a:t>/</a:t>
            </a:r>
            <a:r>
              <a:rPr lang="id-ID" dirty="0" err="1"/>
              <a:t>port</a:t>
            </a:r>
            <a:r>
              <a:rPr lang="id-ID" dirty="0"/>
              <a:t> pada </a:t>
            </a:r>
            <a:r>
              <a:rPr lang="id-ID" dirty="0" err="1"/>
              <a:t>router</a:t>
            </a:r>
            <a:r>
              <a:rPr lang="id-ID" dirty="0"/>
              <a:t>, dan </a:t>
            </a:r>
            <a:r>
              <a:rPr lang="id-ID" dirty="0" err="1"/>
              <a:t>node</a:t>
            </a:r>
            <a:r>
              <a:rPr lang="id-ID" dirty="0"/>
              <a:t> jaringan lain) yang bersifat unik  dan berfungsi sebagai identitas perangkat tersebut</a:t>
            </a:r>
            <a:r>
              <a:rPr lang="en-US" dirty="0"/>
              <a:t>.</a:t>
            </a:r>
          </a:p>
          <a:p>
            <a:r>
              <a:rPr lang="id-ID" dirty="0"/>
              <a:t>Secara umum MAC </a:t>
            </a:r>
            <a:r>
              <a:rPr lang="id-ID" dirty="0" err="1"/>
              <a:t>Address</a:t>
            </a:r>
            <a:r>
              <a:rPr lang="id-ID" dirty="0"/>
              <a:t> dibuat dan diberikan oleh pabrik pembuat NIC (</a:t>
            </a:r>
            <a:r>
              <a:rPr lang="id-ID" i="1" dirty="0"/>
              <a:t>Network </a:t>
            </a:r>
            <a:r>
              <a:rPr lang="id-ID" i="1" dirty="0" err="1"/>
              <a:t>Interface</a:t>
            </a:r>
            <a:r>
              <a:rPr lang="id-ID" i="1" dirty="0"/>
              <a:t> </a:t>
            </a:r>
            <a:r>
              <a:rPr lang="id-ID" i="1" dirty="0" err="1"/>
              <a:t>Card</a:t>
            </a:r>
            <a:r>
              <a:rPr lang="id-ID" dirty="0"/>
              <a:t>) dan disimpan secara permanen pada ROM (</a:t>
            </a:r>
            <a:r>
              <a:rPr lang="id-ID" i="1" dirty="0" err="1"/>
              <a:t>Read</a:t>
            </a:r>
            <a:r>
              <a:rPr lang="id-ID" i="1" dirty="0"/>
              <a:t> Only </a:t>
            </a:r>
            <a:r>
              <a:rPr lang="id-ID" i="1" dirty="0" err="1"/>
              <a:t>Memory</a:t>
            </a:r>
            <a:r>
              <a:rPr lang="id-ID" dirty="0"/>
              <a:t>) perangkat tersebut. </a:t>
            </a:r>
          </a:p>
          <a:p>
            <a:endParaRPr lang="id-ID" dirty="0"/>
          </a:p>
          <a:p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38212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chemeClr val="tx1"/>
                </a:solidFill>
                <a:effectLst/>
              </a:rPr>
              <a:t>Fungsi dari Data Link Layer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974" y="2001109"/>
            <a:ext cx="10829089" cy="4905388"/>
          </a:xfrm>
        </p:spPr>
        <p:txBody>
          <a:bodyPr/>
          <a:lstStyle/>
          <a:p>
            <a:pPr>
              <a:buClrTx/>
            </a:pPr>
            <a:r>
              <a:rPr lang="id-ID" dirty="0">
                <a:solidFill>
                  <a:schemeClr val="tx1"/>
                </a:solidFill>
                <a:effectLst/>
              </a:rPr>
              <a:t>Melakukan proses grouping secara logic</a:t>
            </a:r>
          </a:p>
          <a:p>
            <a:pPr>
              <a:buClrTx/>
            </a:pPr>
            <a:r>
              <a:rPr lang="id-ID" dirty="0">
                <a:solidFill>
                  <a:schemeClr val="tx1"/>
                </a:solidFill>
                <a:effectLst/>
              </a:rPr>
              <a:t>Menyediakan akses ke dalam media menggunakan MAC </a:t>
            </a:r>
            <a:r>
              <a:rPr lang="id-ID" dirty="0" err="1">
                <a:solidFill>
                  <a:schemeClr val="tx1"/>
                </a:solidFill>
                <a:effectLst/>
              </a:rPr>
              <a:t>Address</a:t>
            </a:r>
            <a:r>
              <a:rPr lang="id-ID" dirty="0">
                <a:solidFill>
                  <a:schemeClr val="tx1"/>
                </a:solidFill>
                <a:effectLst/>
              </a:rPr>
              <a:t> </a:t>
            </a:r>
          </a:p>
          <a:p>
            <a:pPr>
              <a:buClrTx/>
            </a:pPr>
            <a:r>
              <a:rPr lang="id-ID" dirty="0">
                <a:solidFill>
                  <a:schemeClr val="tx1"/>
                </a:solidFill>
                <a:effectLst/>
              </a:rPr>
              <a:t>Mendeteksi kesalahan pengiriman dan penerimaan paket data dan melakukan proses pengkoreksian</a:t>
            </a:r>
          </a:p>
          <a:p>
            <a:pPr>
              <a:buClrTx/>
            </a:pPr>
            <a:r>
              <a:rPr lang="id-ID" dirty="0">
                <a:solidFill>
                  <a:schemeClr val="tx1"/>
                </a:solidFill>
                <a:effectLst/>
              </a:rPr>
              <a:t>Menggabungkan paket data ke dalam byte, dan menggabungkan byte ke dalam frame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66700"/>
            <a:ext cx="10871200" cy="990600"/>
          </a:xfrm>
        </p:spPr>
        <p:txBody>
          <a:bodyPr/>
          <a:lstStyle/>
          <a:p>
            <a:r>
              <a:rPr lang="id-ID" dirty="0">
                <a:solidFill>
                  <a:schemeClr val="tx1"/>
                </a:solidFill>
                <a:effectLst/>
              </a:rPr>
              <a:t>Fungsi dari Data Link Layer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Tx/>
            </a:pPr>
            <a:r>
              <a:rPr lang="id-ID" dirty="0">
                <a:solidFill>
                  <a:srgbClr val="003366"/>
                </a:solidFill>
                <a:effectLst/>
                <a:latin typeface="Bahnschrift" panose="020B0502040204020203" pitchFamily="34" charset="0"/>
              </a:rPr>
              <a:t>Melakukan proses grouping secara logic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</a:pPr>
            <a:r>
              <a:rPr lang="id-ID" dirty="0">
                <a:solidFill>
                  <a:schemeClr val="tx1"/>
                </a:solidFill>
                <a:effectLst/>
              </a:rPr>
              <a:t>Proses grouping merupakan proses penyatuan dari beberapa paket data ke dalam satu kesatuan paket data yang utuh.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</a:pPr>
            <a:r>
              <a:rPr lang="id-ID" dirty="0">
                <a:solidFill>
                  <a:schemeClr val="tx1"/>
                </a:solidFill>
                <a:effectLst/>
              </a:rPr>
              <a:t>Ketika paket data mulai berjalan melewati lapisan – lapisan OSI layer, maka paket data tersebut akan terpecah – pecah menjadi beberapa bagian kecil.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</a:pPr>
            <a:r>
              <a:rPr lang="id-ID" dirty="0">
                <a:solidFill>
                  <a:schemeClr val="tx1"/>
                </a:solidFill>
                <a:effectLst/>
              </a:rPr>
              <a:t>Tugas dari data link layer adalah melakukan proses grouping atau </a:t>
            </a:r>
            <a:r>
              <a:rPr lang="id-ID" dirty="0">
                <a:solidFill>
                  <a:srgbClr val="C00000"/>
                </a:solidFill>
                <a:effectLst/>
                <a:latin typeface="Arial Rounded MT Bold" pitchFamily="34" charset="0"/>
              </a:rPr>
              <a:t>penggabungan kembali </a:t>
            </a:r>
            <a:r>
              <a:rPr lang="id-ID" dirty="0">
                <a:solidFill>
                  <a:schemeClr val="tx1"/>
                </a:solidFill>
                <a:effectLst/>
              </a:rPr>
              <a:t>pecahan paket – paket data tersebut menjadi utuh kembali.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chemeClr val="tx1"/>
                </a:solidFill>
                <a:effectLst/>
              </a:rPr>
              <a:t>Fungsi dari Data Link Layer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863" y="2119744"/>
            <a:ext cx="11195027" cy="464127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Tx/>
            </a:pPr>
            <a:r>
              <a:rPr lang="id-ID" sz="2800" dirty="0">
                <a:solidFill>
                  <a:srgbClr val="003366"/>
                </a:solidFill>
                <a:latin typeface="Bahnschrift" panose="020B0502040204020203" pitchFamily="34" charset="0"/>
              </a:rPr>
              <a:t>Menyediakan akses ke dalam media menggunakan MAC Address</a:t>
            </a:r>
          </a:p>
          <a:p>
            <a:pPr marL="720725" lvl="1" indent="-354013">
              <a:spcBef>
                <a:spcPts val="0"/>
              </a:spcBef>
              <a:spcAft>
                <a:spcPts val="1200"/>
              </a:spcAft>
              <a:buClrTx/>
            </a:pPr>
            <a:r>
              <a:rPr lang="id-ID" dirty="0"/>
              <a:t>Dalam lapisan data </a:t>
            </a:r>
            <a:r>
              <a:rPr lang="id-ID" dirty="0" err="1"/>
              <a:t>link</a:t>
            </a:r>
            <a:r>
              <a:rPr lang="id-ID" dirty="0"/>
              <a:t> layer, terdapat sebuah alamat fisik yang </a:t>
            </a:r>
            <a:r>
              <a:rPr lang="en-US" dirty="0"/>
              <a:t>di</a:t>
            </a:r>
            <a:r>
              <a:rPr lang="id-ID" dirty="0"/>
              <a:t> kenal dengan nama MAC Address. </a:t>
            </a:r>
          </a:p>
          <a:p>
            <a:pPr marL="720725" lvl="1" indent="-354013">
              <a:spcBef>
                <a:spcPts val="0"/>
              </a:spcBef>
              <a:spcAft>
                <a:spcPts val="1200"/>
              </a:spcAft>
              <a:buClrTx/>
            </a:pPr>
            <a:r>
              <a:rPr lang="id-ID" dirty="0"/>
              <a:t>MAC address juga biasa disebut </a:t>
            </a:r>
            <a:r>
              <a:rPr lang="id-ID" i="1" dirty="0"/>
              <a:t>Ethernet Hardware Address (EHA)</a:t>
            </a:r>
            <a:r>
              <a:rPr lang="id-ID" dirty="0"/>
              <a:t>, </a:t>
            </a:r>
            <a:r>
              <a:rPr lang="id-ID" i="1" dirty="0"/>
              <a:t>Hardware Addres</a:t>
            </a:r>
            <a:r>
              <a:rPr lang="id-ID" dirty="0"/>
              <a:t>, atau </a:t>
            </a:r>
            <a:r>
              <a:rPr lang="id-ID" i="1" dirty="0"/>
              <a:t>Physical Address</a:t>
            </a:r>
            <a:r>
              <a:rPr lang="id-ID" dirty="0"/>
              <a:t>.</a:t>
            </a:r>
          </a:p>
          <a:p>
            <a:pPr marL="720725" lvl="1" indent="-354013">
              <a:spcBef>
                <a:spcPts val="0"/>
              </a:spcBef>
              <a:spcAft>
                <a:spcPts val="1200"/>
              </a:spcAft>
              <a:buClrTx/>
            </a:pPr>
            <a:r>
              <a:rPr lang="id-ID" dirty="0"/>
              <a:t>Dengan adanya data link layer, maka setiap proses transmisi yang ada bisa memiliki akses terhadap MAC Address yang sudah ada secara fisik.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</TotalTime>
  <Words>923</Words>
  <Application>Microsoft Office PowerPoint</Application>
  <PresentationFormat>Widescreen</PresentationFormat>
  <Paragraphs>103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 Rounded MT Bold</vt:lpstr>
      <vt:lpstr>Bahnschrift</vt:lpstr>
      <vt:lpstr>Tahoma</vt:lpstr>
      <vt:lpstr>Tw Cen MT</vt:lpstr>
      <vt:lpstr>Wingdings</vt:lpstr>
      <vt:lpstr>Wingdings 2</vt:lpstr>
      <vt:lpstr>Student presentation</vt:lpstr>
      <vt:lpstr>INFRASTRUKTUR TEKNOLOGI informasi</vt:lpstr>
      <vt:lpstr>Overview</vt:lpstr>
      <vt:lpstr>Text Book</vt:lpstr>
      <vt:lpstr>Keterbatasan Layer Fisik</vt:lpstr>
      <vt:lpstr>Data Link Layer</vt:lpstr>
      <vt:lpstr>Pengalamatan Pisik</vt:lpstr>
      <vt:lpstr>Fungsi dari Data Link Layer</vt:lpstr>
      <vt:lpstr>Fungsi dari Data Link Layer</vt:lpstr>
      <vt:lpstr>Fungsi dari Data Link Layer</vt:lpstr>
      <vt:lpstr>Fungsi dari Data Link Layer</vt:lpstr>
      <vt:lpstr>Fungsi dari Data Link Layer</vt:lpstr>
      <vt:lpstr>Sub Layer Pada Lapisan Data Link</vt:lpstr>
      <vt:lpstr>Layanan Data Link Layer</vt:lpstr>
      <vt:lpstr>Layanan Unacknowledged Connectionless </vt:lpstr>
      <vt:lpstr>Layanan Acknowledged Connectionless </vt:lpstr>
      <vt:lpstr>Layanan Acknowledged Connection Oriented</vt:lpstr>
      <vt:lpstr>Connecting Upper-Layer Services to the Media</vt:lpstr>
      <vt:lpstr>Connecting Upper-Layer Services to the Media</vt:lpstr>
      <vt:lpstr>Logical Topology vs Physical Topology</vt:lpstr>
      <vt:lpstr>Logical Topology vs Physical Topology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Jaringan komputer</dc:title>
  <dc:creator>rama</dc:creator>
  <cp:lastModifiedBy>USER</cp:lastModifiedBy>
  <cp:revision>45</cp:revision>
  <dcterms:created xsi:type="dcterms:W3CDTF">2017-09-07T06:31:21Z</dcterms:created>
  <dcterms:modified xsi:type="dcterms:W3CDTF">2020-03-18T00:51:24Z</dcterms:modified>
</cp:coreProperties>
</file>