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84" r:id="rId4"/>
    <p:sldId id="260" r:id="rId5"/>
    <p:sldId id="261" r:id="rId6"/>
    <p:sldId id="327" r:id="rId7"/>
    <p:sldId id="286" r:id="rId8"/>
    <p:sldId id="328" r:id="rId9"/>
    <p:sldId id="329" r:id="rId10"/>
    <p:sldId id="331" r:id="rId11"/>
    <p:sldId id="330" r:id="rId12"/>
    <p:sldId id="325" r:id="rId13"/>
    <p:sldId id="332" r:id="rId14"/>
    <p:sldId id="333" r:id="rId15"/>
    <p:sldId id="334" r:id="rId16"/>
    <p:sldId id="337" r:id="rId17"/>
    <p:sldId id="336" r:id="rId18"/>
    <p:sldId id="335" r:id="rId19"/>
    <p:sldId id="338" r:id="rId20"/>
    <p:sldId id="339" r:id="rId21"/>
    <p:sldId id="287" r:id="rId22"/>
    <p:sldId id="340" r:id="rId23"/>
    <p:sldId id="341" r:id="rId24"/>
    <p:sldId id="342" r:id="rId25"/>
    <p:sldId id="343" r:id="rId26"/>
    <p:sldId id="324" r:id="rId27"/>
  </p:sldIdLst>
  <p:sldSz cx="9144000" cy="5143500" type="screen16x9"/>
  <p:notesSz cx="6858000" cy="9144000"/>
  <p:embeddedFontLst>
    <p:embeddedFont>
      <p:font typeface="Lato Light" panose="020B0604020202020204" charset="0"/>
      <p:regular r:id="rId29"/>
      <p:bold r:id="rId30"/>
      <p:italic r:id="rId31"/>
      <p:boldItalic r:id="rId32"/>
    </p:embeddedFont>
    <p:embeddedFont>
      <p:font typeface="Barlow SemiBold" panose="020B060402020202020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Barlow Light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97FCBF-41AF-4587-BC9B-E0728040760D}">
  <a:tblStyle styleId="{EA97FCBF-41AF-4587-BC9B-E072804076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1723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32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67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16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566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0857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39151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7036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85474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81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"/>
          <p:cNvSpPr/>
          <p:nvPr/>
        </p:nvSpPr>
        <p:spPr>
          <a:xfrm>
            <a:off x="322375" y="4489799"/>
            <a:ext cx="7524000" cy="3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10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27" name="Google Shape;427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31" name="Google Shape;431;p10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448" name="Google Shape;448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0"/>
          <p:cNvSpPr txBox="1">
            <a:spLocks noGrp="1"/>
          </p:cNvSpPr>
          <p:nvPr>
            <p:ph type="body" idx="1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52" name="Google Shape;452;p1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6172216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Elastisitas</a:t>
            </a:r>
            <a:r>
              <a:rPr lang="en-US" dirty="0" smtClean="0"/>
              <a:t>: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Google Shape;521;p14"/>
          <p:cNvSpPr txBox="1">
            <a:spLocks/>
          </p:cNvSpPr>
          <p:nvPr/>
        </p:nvSpPr>
        <p:spPr>
          <a:xfrm>
            <a:off x="714348" y="3643320"/>
            <a:ext cx="6017892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tabLst/>
              <a:defRPr/>
            </a:pPr>
            <a:r>
              <a:rPr lang="en-US" sz="240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TIM PENGAMPU EKONOMI MANAJERIAL</a:t>
            </a:r>
            <a:endParaRPr kumimoji="0" lang="id-ID" sz="2400" b="0" i="0" u="none" strike="noStrike" kern="0" cap="none" spc="0" normalizeH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4" name="Google Shape;521;p14"/>
          <p:cNvSpPr txBox="1">
            <a:spLocks/>
          </p:cNvSpPr>
          <p:nvPr/>
        </p:nvSpPr>
        <p:spPr>
          <a:xfrm>
            <a:off x="6143636" y="0"/>
            <a:ext cx="464347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tabLst/>
              <a:defRPr/>
            </a:pPr>
            <a:r>
              <a:rPr kumimoji="0" lang="id-ID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Pertemuan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kumimoji="0" lang="id-ID" sz="2400" b="0" i="0" u="none" strike="noStrike" kern="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Penentu Permintaan</a:t>
            </a:r>
            <a:r>
              <a:rPr lang="en-US" dirty="0" smtClean="0"/>
              <a:t> (2)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683948" y="1314336"/>
            <a:ext cx="442162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Persamaan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</a:rPr>
              <a:t>elastistas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</a:rPr>
              <a:t>permintaan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(Arch Elasticity):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0123" y="1888898"/>
                <a:ext cx="4643387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itu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sendiri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3" y="1888898"/>
                <a:ext cx="4643387" cy="539187"/>
              </a:xfrm>
              <a:prstGeom prst="rect">
                <a:avLst/>
              </a:prstGeom>
              <a:blipFill>
                <a:blip r:embed="rId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917" y="2633284"/>
                <a:ext cx="2300502" cy="89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17" y="2633284"/>
                <a:ext cx="2300502" cy="897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50123" y="1832642"/>
            <a:ext cx="4802274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0123" y="2616708"/>
            <a:ext cx="4802274" cy="9132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24128" y="1524351"/>
            <a:ext cx="3240360" cy="92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Definisi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Arch Elasticity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  <a:p>
            <a:pPr algn="ctr"/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derajat kepekaan perubahan harga di antara 2 kejadian perubahan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permintaan (</a:t>
            </a:r>
            <a:r>
              <a:rPr lang="it-IT" dirty="0">
                <a:solidFill>
                  <a:schemeClr val="tx1"/>
                </a:solidFill>
                <a:latin typeface="Tahoma" pitchFamily="34" charset="0"/>
              </a:rPr>
              <a:t>lastisitas di antara 2 </a:t>
            </a:r>
            <a:r>
              <a:rPr lang="it-IT" dirty="0" smtClean="0">
                <a:solidFill>
                  <a:schemeClr val="tx1"/>
                </a:solidFill>
                <a:latin typeface="Tahoma" pitchFamily="34" charset="0"/>
              </a:rPr>
              <a:t>titik)</a:t>
            </a:r>
            <a:endParaRPr lang="en-US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00" y="2607788"/>
            <a:ext cx="1944216" cy="379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Rumus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titik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tengah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4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96" y="64943"/>
            <a:ext cx="7843200" cy="6537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Elastisitas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Sepanjang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Kurva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Permintaan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5" name="Google Shape;551;p18"/>
          <p:cNvSpPr txBox="1">
            <a:spLocks/>
          </p:cNvSpPr>
          <p:nvPr/>
        </p:nvSpPr>
        <p:spPr>
          <a:xfrm>
            <a:off x="618613" y="686054"/>
            <a:ext cx="7856381" cy="611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Barlow Light"/>
              <a:buNone/>
            </a:pP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kurva</a:t>
            </a:r>
            <a:r>
              <a:rPr lang="en-US" sz="1400" dirty="0" smtClean="0"/>
              <a:t> </a:t>
            </a:r>
            <a:r>
              <a:rPr lang="en-US" sz="1400" dirty="0" err="1" smtClean="0"/>
              <a:t>permintaan</a:t>
            </a:r>
            <a:r>
              <a:rPr lang="en-US" sz="1400" dirty="0" smtClean="0"/>
              <a:t>, </a:t>
            </a:r>
            <a:r>
              <a:rPr lang="en-US" sz="1400" dirty="0" err="1" smtClean="0"/>
              <a:t>tingkat</a:t>
            </a:r>
            <a:r>
              <a:rPr lang="en-US" sz="1400" dirty="0" smtClean="0"/>
              <a:t> </a:t>
            </a:r>
            <a:r>
              <a:rPr lang="en-US" sz="1400" dirty="0" err="1" smtClean="0"/>
              <a:t>elastisitasnya</a:t>
            </a:r>
            <a:r>
              <a:rPr lang="en-US" sz="1400" dirty="0" smtClean="0"/>
              <a:t>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menunjukkan</a:t>
            </a:r>
            <a:r>
              <a:rPr lang="en-US" sz="1400" dirty="0" smtClean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</a:t>
            </a:r>
            <a:r>
              <a:rPr lang="en-US" sz="1400" dirty="0" err="1" smtClean="0"/>
              <a:t>tingkatan</a:t>
            </a:r>
            <a:r>
              <a:rPr lang="en-US" sz="1400" dirty="0" smtClean="0"/>
              <a:t> </a:t>
            </a:r>
            <a:r>
              <a:rPr lang="en-US" sz="1400" dirty="0" err="1" smtClean="0"/>
              <a:t>harga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mempengaruhi</a:t>
            </a:r>
            <a:r>
              <a:rPr lang="en-US" sz="1400" dirty="0" smtClean="0"/>
              <a:t> </a:t>
            </a:r>
            <a:r>
              <a:rPr lang="en-US" sz="1400" dirty="0" err="1" smtClean="0"/>
              <a:t>perubahan</a:t>
            </a:r>
            <a:r>
              <a:rPr lang="en-US" sz="1400" dirty="0" smtClean="0"/>
              <a:t> </a:t>
            </a:r>
            <a:r>
              <a:rPr lang="en-US" sz="1400" dirty="0" err="1" smtClean="0"/>
              <a:t>kuantitas</a:t>
            </a:r>
            <a:r>
              <a:rPr lang="en-US" sz="1400" dirty="0" smtClean="0"/>
              <a:t> </a:t>
            </a:r>
            <a:r>
              <a:rPr lang="en-US" sz="1400" dirty="0" err="1" smtClean="0"/>
              <a:t>barang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diminta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</a:t>
            </a:r>
            <a:endParaRPr lang="id-ID" sz="1400" dirty="0"/>
          </a:p>
        </p:txBody>
      </p:sp>
      <p:sp>
        <p:nvSpPr>
          <p:cNvPr id="6" name="Google Shape;551;p18"/>
          <p:cNvSpPr txBox="1">
            <a:spLocks/>
          </p:cNvSpPr>
          <p:nvPr/>
        </p:nvSpPr>
        <p:spPr>
          <a:xfrm>
            <a:off x="755576" y="1353472"/>
            <a:ext cx="4824536" cy="11545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Barlow Light"/>
              <a:buNone/>
            </a:pPr>
            <a:r>
              <a:rPr lang="en-US" sz="1400" dirty="0" err="1" smtClean="0"/>
              <a:t>Kurva</a:t>
            </a:r>
            <a:r>
              <a:rPr lang="en-US" sz="1400" dirty="0" smtClean="0"/>
              <a:t> </a:t>
            </a:r>
            <a:r>
              <a:rPr lang="en-US" sz="1400" dirty="0" err="1" smtClean="0"/>
              <a:t>Permintaan</a:t>
            </a:r>
            <a:r>
              <a:rPr lang="en-US" sz="1400" dirty="0" smtClean="0"/>
              <a:t> </a:t>
            </a:r>
            <a:r>
              <a:rPr lang="en-US" sz="1400" dirty="0" err="1" smtClean="0"/>
              <a:t>Buah</a:t>
            </a:r>
            <a:r>
              <a:rPr lang="en-US" sz="1400" dirty="0" smtClean="0"/>
              <a:t> Manggis:</a:t>
            </a:r>
          </a:p>
          <a:p>
            <a:pPr marL="285750" indent="-198438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harga</a:t>
            </a:r>
            <a:r>
              <a:rPr lang="en-US" sz="1400" dirty="0" smtClean="0"/>
              <a:t> </a:t>
            </a:r>
            <a:r>
              <a:rPr lang="en-US" sz="1400" dirty="0" err="1" smtClean="0"/>
              <a:t>berubah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Rp</a:t>
            </a:r>
            <a:r>
              <a:rPr lang="en-US" sz="1400" dirty="0" smtClean="0"/>
              <a:t> 1.000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Rp</a:t>
            </a:r>
            <a:r>
              <a:rPr lang="en-US" sz="1400" dirty="0" smtClean="0"/>
              <a:t> 800 (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1)</a:t>
            </a:r>
          </a:p>
          <a:p>
            <a:pPr marL="285750" indent="-198438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800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600 </a:t>
            </a:r>
            <a:r>
              <a:rPr lang="en-US" sz="1400" dirty="0"/>
              <a:t>(</a:t>
            </a:r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smtClean="0"/>
              <a:t>2) </a:t>
            </a:r>
            <a:endParaRPr lang="id-ID" sz="1400" dirty="0"/>
          </a:p>
          <a:p>
            <a:pPr marL="285750" indent="-198438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600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400 (</a:t>
            </a:r>
            <a:r>
              <a:rPr lang="en-US" sz="1400" dirty="0" err="1"/>
              <a:t>keadaan</a:t>
            </a:r>
            <a:r>
              <a:rPr lang="en-US" sz="1400" dirty="0"/>
              <a:t> </a:t>
            </a:r>
            <a:r>
              <a:rPr lang="en-US" sz="1400" dirty="0" smtClean="0"/>
              <a:t>3) </a:t>
            </a:r>
            <a:endParaRPr lang="id-ID" sz="1400" dirty="0"/>
          </a:p>
          <a:p>
            <a:pPr marL="285750" indent="-198438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berubah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400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</a:t>
            </a:r>
            <a:r>
              <a:rPr lang="en-US" sz="1400" dirty="0" smtClean="0"/>
              <a:t>200 (</a:t>
            </a:r>
            <a:r>
              <a:rPr lang="en-US" sz="1400" dirty="0" err="1" smtClean="0"/>
              <a:t>keadaan</a:t>
            </a:r>
            <a:r>
              <a:rPr lang="en-US" sz="1400" dirty="0" smtClean="0"/>
              <a:t> 4) </a:t>
            </a:r>
            <a:endParaRPr lang="id-ID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97890"/>
              </p:ext>
            </p:extLst>
          </p:nvPr>
        </p:nvGraphicFramePr>
        <p:xfrm>
          <a:off x="604885" y="2598138"/>
          <a:ext cx="2256473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493">
                  <a:extLst>
                    <a:ext uri="{9D8B030D-6E8A-4147-A177-3AD203B41FA5}">
                      <a16:colId xmlns="" xmlns:a16="http://schemas.microsoft.com/office/drawing/2014/main" val="2099796612"/>
                    </a:ext>
                  </a:extLst>
                </a:gridCol>
                <a:gridCol w="1617980">
                  <a:extLst>
                    <a:ext uri="{9D8B030D-6E8A-4147-A177-3AD203B41FA5}">
                      <a16:colId xmlns="" xmlns:a16="http://schemas.microsoft.com/office/drawing/2014/main" val="3688450172"/>
                    </a:ext>
                  </a:extLst>
                </a:gridCol>
              </a:tblGrid>
              <a:tr h="2651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Harga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Jumlah</a:t>
                      </a:r>
                      <a:r>
                        <a:rPr lang="en-US" sz="1200" dirty="0" smtClean="0"/>
                        <a:t> yang </a:t>
                      </a:r>
                      <a:r>
                        <a:rPr lang="en-US" sz="1200" dirty="0" err="1" smtClean="0"/>
                        <a:t>diminta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5525613"/>
                  </a:ext>
                </a:extLst>
              </a:tr>
              <a:tr h="2519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0769341"/>
                  </a:ext>
                </a:extLst>
              </a:tr>
              <a:tr h="2519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848967"/>
                  </a:ext>
                </a:extLst>
              </a:tr>
              <a:tr h="2519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337086"/>
                  </a:ext>
                </a:extLst>
              </a:tr>
              <a:tr h="2519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1473950"/>
                  </a:ext>
                </a:extLst>
              </a:tr>
              <a:tr h="2519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10.000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3929653"/>
                  </a:ext>
                </a:extLst>
              </a:tr>
            </a:tbl>
          </a:graphicData>
        </a:graphic>
      </p:graphicFrame>
      <p:sp>
        <p:nvSpPr>
          <p:cNvPr id="9" name="Google Shape;551;p18"/>
          <p:cNvSpPr txBox="1">
            <a:spLocks/>
          </p:cNvSpPr>
          <p:nvPr/>
        </p:nvSpPr>
        <p:spPr>
          <a:xfrm>
            <a:off x="2841942" y="3014663"/>
            <a:ext cx="756084" cy="115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Barlow Light"/>
              <a:buNone/>
            </a:pPr>
            <a:r>
              <a:rPr lang="en-US" sz="1400" dirty="0" smtClean="0">
                <a:latin typeface="+mj-lt"/>
              </a:rPr>
              <a:t>1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Barlow Light"/>
              <a:buNone/>
            </a:pPr>
            <a:r>
              <a:rPr lang="en-US" sz="1400" dirty="0" smtClean="0">
                <a:latin typeface="+mj-lt"/>
              </a:rPr>
              <a:t>2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Barlow Light"/>
              <a:buNone/>
            </a:pPr>
            <a:r>
              <a:rPr lang="en-US" sz="1400" dirty="0" smtClean="0">
                <a:latin typeface="+mj-lt"/>
              </a:rPr>
              <a:t>3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Barlow Light"/>
              <a:buNone/>
            </a:pPr>
            <a:r>
              <a:rPr lang="en-US" sz="1400" dirty="0" smtClean="0">
                <a:latin typeface="+mj-lt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61358" y="2633109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latin typeface="Arial Body"/>
              </a:rPr>
              <a:t>Keadaan</a:t>
            </a:r>
            <a:endParaRPr lang="en-US" sz="1200" dirty="0">
              <a:latin typeface="Arial Body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2359366" y="2999822"/>
            <a:ext cx="45719" cy="24056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2359365" y="3300818"/>
            <a:ext cx="45719" cy="24056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2359366" y="3582222"/>
            <a:ext cx="45719" cy="24056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2359365" y="3883218"/>
            <a:ext cx="45719" cy="24056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45245" y="2867622"/>
                <a:ext cx="1778500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2.000/3.000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200/900</m:t>
                        </m:r>
                      </m:den>
                    </m:f>
                  </m:oMath>
                </a14:m>
                <a:r>
                  <a:rPr lang="en-US" dirty="0" smtClean="0"/>
                  <a:t> = 3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45" y="2867622"/>
                <a:ext cx="1778500" cy="433196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45245" y="3212975"/>
                <a:ext cx="192757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2.000/5.000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200/700</m:t>
                        </m:r>
                      </m:den>
                    </m:f>
                  </m:oMath>
                </a14:m>
                <a:r>
                  <a:rPr lang="en-US" dirty="0" smtClean="0"/>
                  <a:t> = 1,4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45" y="3212975"/>
                <a:ext cx="1927579" cy="433196"/>
              </a:xfrm>
              <a:prstGeom prst="rect">
                <a:avLst/>
              </a:prstGeom>
              <a:blipFill>
                <a:blip r:embed="rId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45245" y="3561827"/>
                <a:ext cx="2026965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2.000/7.000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200/500</m:t>
                        </m:r>
                      </m:den>
                    </m:f>
                  </m:oMath>
                </a14:m>
                <a:r>
                  <a:rPr lang="en-US" dirty="0" smtClean="0"/>
                  <a:t> = 0,71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45" y="3561827"/>
                <a:ext cx="2026965" cy="433196"/>
              </a:xfrm>
              <a:prstGeom prst="rect">
                <a:avLst/>
              </a:prstGeom>
              <a:blipFill>
                <a:blip r:embed="rId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845245" y="3907180"/>
                <a:ext cx="2031133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2.000/5.000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200/700</m:t>
                        </m:r>
                      </m:den>
                    </m:f>
                  </m:oMath>
                </a14:m>
                <a:r>
                  <a:rPr lang="en-US" dirty="0" smtClean="0"/>
                  <a:t> = 0,33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245" y="3907180"/>
                <a:ext cx="2031133" cy="433196"/>
              </a:xfrm>
              <a:prstGeom prst="rect">
                <a:avLst/>
              </a:prstGeom>
              <a:blipFill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960084" y="2656260"/>
            <a:ext cx="1548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latin typeface="Arial Body"/>
              </a:rPr>
              <a:t>Koefisien</a:t>
            </a:r>
            <a:r>
              <a:rPr lang="en-US" sz="1200" dirty="0" smtClean="0">
                <a:latin typeface="Arial Body"/>
              </a:rPr>
              <a:t> </a:t>
            </a:r>
            <a:r>
              <a:rPr lang="en-US" sz="1200" dirty="0" err="1" smtClean="0">
                <a:latin typeface="Arial Body"/>
              </a:rPr>
              <a:t>Elastisitas</a:t>
            </a:r>
            <a:endParaRPr lang="en-US" sz="1200" dirty="0">
              <a:latin typeface="Arial Body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72210" y="1419622"/>
            <a:ext cx="0" cy="1580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70964" y="2983106"/>
            <a:ext cx="2229428" cy="84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0964" y="1563638"/>
            <a:ext cx="1965621" cy="143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101017" y="1714972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89618" y="2219025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18905" y="1953433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64288" y="2493490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24328" y="2777961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024273" y="1642317"/>
                <a:ext cx="1944216" cy="2733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= 3 (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Tahoma" pitchFamily="34" charset="0"/>
                  </a:rPr>
                  <a:t>keadaan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1)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3" y="1642317"/>
                <a:ext cx="1944216" cy="273376"/>
              </a:xfrm>
              <a:prstGeom prst="rect">
                <a:avLst/>
              </a:prstGeom>
              <a:blipFill>
                <a:blip r:embed="rId6"/>
                <a:stretch>
                  <a:fillRect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454909" y="1894477"/>
                <a:ext cx="1944216" cy="2733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= 1,4 (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Tahoma" pitchFamily="34" charset="0"/>
                  </a:rPr>
                  <a:t>keadaan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09" y="1894477"/>
                <a:ext cx="1944216" cy="273376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323181" y="2471078"/>
                <a:ext cx="1944216" cy="2733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= 0,33 (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Tahoma" pitchFamily="34" charset="0"/>
                  </a:rPr>
                  <a:t>keadaan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4)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181" y="2471078"/>
                <a:ext cx="1944216" cy="273376"/>
              </a:xfrm>
              <a:prstGeom prst="rect">
                <a:avLst/>
              </a:prstGeom>
              <a:blipFill>
                <a:blip r:embed="rId8"/>
                <a:stretch>
                  <a:fillRect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789618" y="2169309"/>
                <a:ext cx="1944216" cy="2733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𝐸𝑑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= 3 (</a:t>
                </a:r>
                <a:r>
                  <a:rPr lang="en-US" sz="1200" dirty="0" err="1" smtClean="0">
                    <a:solidFill>
                      <a:schemeClr val="tx1"/>
                    </a:solidFill>
                    <a:latin typeface="Tahoma" pitchFamily="34" charset="0"/>
                  </a:rPr>
                  <a:t>keadaan</a:t>
                </a:r>
                <a:r>
                  <a:rPr lang="en-US" sz="1200" dirty="0" smtClean="0">
                    <a:solidFill>
                      <a:schemeClr val="tx1"/>
                    </a:solidFill>
                    <a:latin typeface="Tahoma" pitchFamily="34" charset="0"/>
                  </a:rPr>
                  <a:t> 3)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618" y="2169309"/>
                <a:ext cx="1944216" cy="273376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509571" y="1617523"/>
                <a:ext cx="422081" cy="211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571" y="1617523"/>
                <a:ext cx="422081" cy="211680"/>
              </a:xfrm>
              <a:prstGeom prst="rect">
                <a:avLst/>
              </a:prstGeom>
              <a:blipFill>
                <a:blip r:embed="rId10"/>
                <a:stretch>
                  <a:fillRect l="-8696"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508906" y="1878532"/>
                <a:ext cx="422081" cy="211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906" y="1878532"/>
                <a:ext cx="422081" cy="211680"/>
              </a:xfrm>
              <a:prstGeom prst="rect">
                <a:avLst/>
              </a:prstGeom>
              <a:blipFill>
                <a:blip r:embed="rId11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00975" y="2148839"/>
                <a:ext cx="422081" cy="211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75" y="2148839"/>
                <a:ext cx="422081" cy="211680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500974" y="2383451"/>
                <a:ext cx="422081" cy="211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74" y="2383451"/>
                <a:ext cx="422081" cy="211680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500973" y="2615272"/>
                <a:ext cx="422081" cy="211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973" y="2615272"/>
                <a:ext cx="422081" cy="211680"/>
              </a:xfrm>
              <a:prstGeom prst="rect">
                <a:avLst/>
              </a:prstGeom>
              <a:blipFill>
                <a:blip r:embed="rId14"/>
                <a:stretch>
                  <a:fillRect b="-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961984" y="3026794"/>
            <a:ext cx="422081" cy="21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9872" y="3034346"/>
            <a:ext cx="422081" cy="21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itchFamily="34" charset="0"/>
              </a:rPr>
              <a:t>4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10663" y="3039798"/>
            <a:ext cx="422081" cy="21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037374" y="3034346"/>
            <a:ext cx="422081" cy="21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34227" y="3034346"/>
            <a:ext cx="422081" cy="21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itchFamily="34" charset="0"/>
              </a:rPr>
              <a:t>6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89976" y="3449539"/>
            <a:ext cx="3002504" cy="41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Bahwa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pada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kurva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bagian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yang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tinggi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nilai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koefisien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elastisitasnya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ahoma" pitchFamily="34" charset="0"/>
              </a:rPr>
              <a:t>tinggi</a:t>
            </a:r>
            <a:endParaRPr lang="en-US" sz="12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1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 </a:t>
            </a:r>
            <a:endParaRPr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068354"/>
                  </p:ext>
                </p:extLst>
              </p:nvPr>
            </p:nvGraphicFramePr>
            <p:xfrm>
              <a:off x="107504" y="1242060"/>
              <a:ext cx="8784976" cy="3901440"/>
            </p:xfrm>
            <a:graphic>
              <a:graphicData uri="http://schemas.openxmlformats.org/drawingml/2006/table">
                <a:tbl>
                  <a:tblPr firstRow="1" bandRow="1">
                    <a:tableStyleId>{EA97FCBF-41AF-4587-BC9B-E0728040760D}</a:tableStyleId>
                  </a:tblPr>
                  <a:tblGrid>
                    <a:gridCol w="408305">
                      <a:extLst>
                        <a:ext uri="{9D8B030D-6E8A-4147-A177-3AD203B41FA5}">
                          <a16:colId xmlns="" xmlns:a16="http://schemas.microsoft.com/office/drawing/2014/main" val="2047209492"/>
                        </a:ext>
                      </a:extLst>
                    </a:gridCol>
                    <a:gridCol w="1078862">
                      <a:extLst>
                        <a:ext uri="{9D8B030D-6E8A-4147-A177-3AD203B41FA5}">
                          <a16:colId xmlns="" xmlns:a16="http://schemas.microsoft.com/office/drawing/2014/main" val="3881166410"/>
                        </a:ext>
                      </a:extLst>
                    </a:gridCol>
                    <a:gridCol w="673073">
                      <a:extLst>
                        <a:ext uri="{9D8B030D-6E8A-4147-A177-3AD203B41FA5}">
                          <a16:colId xmlns="" xmlns:a16="http://schemas.microsoft.com/office/drawing/2014/main" val="1182082708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="" xmlns:a16="http://schemas.microsoft.com/office/drawing/2014/main" val="580655097"/>
                        </a:ext>
                      </a:extLst>
                    </a:gridCol>
                    <a:gridCol w="3977989">
                      <a:extLst>
                        <a:ext uri="{9D8B030D-6E8A-4147-A177-3AD203B41FA5}">
                          <a16:colId xmlns="" xmlns:a16="http://schemas.microsoft.com/office/drawing/2014/main" val="3533775694"/>
                        </a:ext>
                      </a:extLst>
                    </a:gridCol>
                    <a:gridCol w="1350603">
                      <a:extLst>
                        <a:ext uri="{9D8B030D-6E8A-4147-A177-3AD203B41FA5}">
                          <a16:colId xmlns="" xmlns:a16="http://schemas.microsoft.com/office/drawing/2014/main" val="14672712"/>
                        </a:ext>
                      </a:extLst>
                    </a:gridCol>
                  </a:tblGrid>
                  <a:tr h="28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/>
                            <a:t>No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Jenis</a:t>
                          </a:r>
                          <a:r>
                            <a:rPr lang="en-US" sz="1100" b="1" dirty="0" smtClean="0"/>
                            <a:t> </a:t>
                          </a:r>
                          <a:r>
                            <a:rPr lang="en-US" sz="1100" b="1" dirty="0" err="1" smtClean="0"/>
                            <a:t>Elastisitas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Rumus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Logika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Definisi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782029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elastis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 &gt;</a:t>
                          </a:r>
                          <a:r>
                            <a:rPr lang="en-US" sz="1100" baseline="0" dirty="0" smtClean="0"/>
                            <a:t> 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Qd &gt; </a:t>
                          </a: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Arial"/>
                              <a:cs typeface="Arial"/>
                              <a:sym typeface="Arial"/>
                            </a:rPr>
                            <a:t>P</a:t>
                          </a:r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endParaRPr lang="en-US" sz="11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  <a:p>
                          <a:pPr algn="ctr"/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mengalami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dengan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melebihi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Kebutuhan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mewah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0491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2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Inelastis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 &lt; 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Qd &lt; </a:t>
                          </a: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 </a:t>
                          </a:r>
                          <a:endParaRPr lang="en-US" sz="11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Apabila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kurang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peka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terhadap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. </a:t>
                          </a:r>
                          <a:r>
                            <a:rPr lang="en-US" altLang="en-US" sz="1100" dirty="0" err="1" smtClean="0"/>
                            <a:t>Dalam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hal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ini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lebih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besar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dari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.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Kebutuhan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pokok</a:t>
                          </a:r>
                          <a:endParaRPr lang="en-US" alt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79694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3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Uniter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</a:t>
                          </a:r>
                          <a:r>
                            <a:rPr lang="en-US" sz="1100" baseline="0" dirty="0" smtClean="0"/>
                            <a:t> = 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Qd = </a:t>
                          </a: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 </a:t>
                          </a:r>
                          <a:endParaRPr lang="en-US" sz="11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tersebut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dalam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suatu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tertentu</a:t>
                          </a:r>
                          <a:r>
                            <a:rPr lang="en-US" altLang="en-US" sz="1100" dirty="0" smtClean="0"/>
                            <a:t>,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diikuti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dengan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tersebut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dalam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sama</a:t>
                          </a:r>
                          <a:endParaRPr lang="en-US" alt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Kebutuhan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sekunder</a:t>
                          </a:r>
                          <a:endParaRPr lang="en-US" alt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51885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4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elastis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sempurna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E =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∼</m:t>
                              </m:r>
                            </m:oMath>
                          </a14:m>
                          <a:endParaRPr lang="en-US" sz="11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Qd, </a:t>
                          </a: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 = 0</a:t>
                          </a:r>
                          <a:endParaRPr lang="en-US" sz="11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100" dirty="0" err="1" smtClean="0"/>
                            <a:t>Pada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suatu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tertentu</a:t>
                          </a:r>
                          <a:r>
                            <a:rPr lang="en-US" altLang="en-US" sz="1100" dirty="0" smtClean="0"/>
                            <a:t>, </a:t>
                          </a:r>
                          <a:r>
                            <a:rPr lang="en-US" altLang="en-US" sz="1100" dirty="0" err="1" smtClean="0"/>
                            <a:t>pasar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sanggup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membeli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semua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ada</a:t>
                          </a:r>
                          <a:r>
                            <a:rPr lang="en-US" altLang="en-US" sz="1100" dirty="0" smtClean="0"/>
                            <a:t> di </a:t>
                          </a:r>
                          <a:r>
                            <a:rPr lang="en-US" altLang="en-US" sz="1100" dirty="0" err="1" smtClean="0"/>
                            <a:t>pasar</a:t>
                          </a:r>
                          <a:r>
                            <a:rPr lang="en-US" altLang="en-US" sz="1100" dirty="0" smtClean="0"/>
                            <a:t>, </a:t>
                          </a:r>
                          <a:r>
                            <a:rPr lang="en-US" altLang="en-US" sz="1100" dirty="0" err="1" smtClean="0"/>
                            <a:t>berapapun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banyaknya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dipasarkan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oleh</a:t>
                          </a:r>
                          <a:r>
                            <a:rPr lang="en-US" altLang="en-US" sz="1100" dirty="0" smtClean="0"/>
                            <a:t> para </a:t>
                          </a:r>
                          <a:r>
                            <a:rPr lang="en-US" altLang="en-US" sz="1100" dirty="0" err="1" smtClean="0"/>
                            <a:t>penjual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pada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tersebut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semuanya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dapat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terbeli</a:t>
                          </a:r>
                          <a:r>
                            <a:rPr lang="en-US" altLang="en-US" sz="1100" dirty="0" smtClean="0"/>
                            <a:t>.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Kebutuhan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dunia</a:t>
                          </a:r>
                          <a:r>
                            <a:rPr lang="en-US" sz="1100" dirty="0" smtClean="0"/>
                            <a:t> (</a:t>
                          </a:r>
                          <a:r>
                            <a:rPr lang="en-US" sz="1100" dirty="0" err="1" smtClean="0"/>
                            <a:t>gandum</a:t>
                          </a:r>
                          <a:r>
                            <a:rPr lang="en-US" sz="1100" dirty="0" smtClean="0"/>
                            <a:t>, </a:t>
                          </a:r>
                          <a:r>
                            <a:rPr lang="en-US" sz="1100" dirty="0" err="1" smtClean="0"/>
                            <a:t>minyak</a:t>
                          </a:r>
                          <a:r>
                            <a:rPr lang="en-US" sz="1100" dirty="0" smtClean="0"/>
                            <a:t>)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37690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5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inelastis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sempurna</a:t>
                          </a:r>
                          <a:endParaRPr 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 = 0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Q</a:t>
                          </a:r>
                          <a:r>
                            <a:rPr lang="en-US" sz="11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d = 0,</a:t>
                          </a:r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 </a:t>
                          </a:r>
                          <a:r>
                            <a:rPr lang="en-US" sz="1100" dirty="0" smtClean="0"/>
                            <a:t>%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u="none" strike="noStrike" cap="non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1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Arial"/>
                              <a:ea typeface="Arial"/>
                              <a:cs typeface="Arial"/>
                              <a:sym typeface="Arial"/>
                            </a:rPr>
                            <a:t>P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suatu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tidak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merubah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Kebutuhan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tanah</a:t>
                          </a:r>
                          <a:r>
                            <a:rPr lang="en-US" sz="1100" dirty="0" smtClean="0"/>
                            <a:t>, air </a:t>
                          </a:r>
                          <a:r>
                            <a:rPr lang="en-US" sz="1100" dirty="0" err="1" smtClean="0"/>
                            <a:t>minum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21705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0068354"/>
                  </p:ext>
                </p:extLst>
              </p:nvPr>
            </p:nvGraphicFramePr>
            <p:xfrm>
              <a:off x="107504" y="1242060"/>
              <a:ext cx="8784976" cy="3901440"/>
            </p:xfrm>
            <a:graphic>
              <a:graphicData uri="http://schemas.openxmlformats.org/drawingml/2006/table">
                <a:tbl>
                  <a:tblPr firstRow="1" bandRow="1">
                    <a:tableStyleId>{EA97FCBF-41AF-4587-BC9B-E0728040760D}</a:tableStyleId>
                  </a:tblPr>
                  <a:tblGrid>
                    <a:gridCol w="408305">
                      <a:extLst>
                        <a:ext uri="{9D8B030D-6E8A-4147-A177-3AD203B41FA5}">
                          <a16:colId xmlns:a16="http://schemas.microsoft.com/office/drawing/2014/main" val="2047209492"/>
                        </a:ext>
                      </a:extLst>
                    </a:gridCol>
                    <a:gridCol w="1078862">
                      <a:extLst>
                        <a:ext uri="{9D8B030D-6E8A-4147-A177-3AD203B41FA5}">
                          <a16:colId xmlns:a16="http://schemas.microsoft.com/office/drawing/2014/main" val="3881166410"/>
                        </a:ext>
                      </a:extLst>
                    </a:gridCol>
                    <a:gridCol w="673073">
                      <a:extLst>
                        <a:ext uri="{9D8B030D-6E8A-4147-A177-3AD203B41FA5}">
                          <a16:colId xmlns:a16="http://schemas.microsoft.com/office/drawing/2014/main" val="1182082708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580655097"/>
                        </a:ext>
                      </a:extLst>
                    </a:gridCol>
                    <a:gridCol w="3977989">
                      <a:extLst>
                        <a:ext uri="{9D8B030D-6E8A-4147-A177-3AD203B41FA5}">
                          <a16:colId xmlns:a16="http://schemas.microsoft.com/office/drawing/2014/main" val="3533775694"/>
                        </a:ext>
                      </a:extLst>
                    </a:gridCol>
                    <a:gridCol w="1350603">
                      <a:extLst>
                        <a:ext uri="{9D8B030D-6E8A-4147-A177-3AD203B41FA5}">
                          <a16:colId xmlns:a16="http://schemas.microsoft.com/office/drawing/2014/main" val="1467271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smtClean="0"/>
                            <a:t>No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Jenis</a:t>
                          </a:r>
                          <a:r>
                            <a:rPr lang="en-US" sz="1100" b="1" dirty="0" smtClean="0"/>
                            <a:t> </a:t>
                          </a:r>
                          <a:r>
                            <a:rPr lang="en-US" sz="1100" b="1" dirty="0" err="1" smtClean="0"/>
                            <a:t>Elastisitas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Rumus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Logika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 err="1" smtClean="0"/>
                            <a:t>Definisi</a:t>
                          </a:r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100" b="1" dirty="0"/>
                        </a:p>
                      </a:txBody>
                      <a:tcPr anchor="ctr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8202930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elastis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 &gt;</a:t>
                          </a:r>
                          <a:r>
                            <a:rPr lang="en-US" sz="1100" baseline="0" dirty="0" smtClean="0"/>
                            <a:t> 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7925" t="-72449" r="-413679" b="-48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mengalami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dengan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melebihi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Kebutuhan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mewah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9196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2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Inelastis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 &lt; 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7925" t="-135200" r="-413679" b="-28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Apabila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kurang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peka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terhadap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. </a:t>
                          </a:r>
                          <a:r>
                            <a:rPr lang="en-US" altLang="en-US" sz="1100" dirty="0" err="1" smtClean="0"/>
                            <a:t>Dalam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hal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ini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lebih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besar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dari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.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Kebutuhan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pokok</a:t>
                          </a:r>
                          <a:endParaRPr lang="en-US" alt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96945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3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Uniter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</a:t>
                          </a:r>
                          <a:r>
                            <a:rPr lang="en-US" sz="1100" baseline="0" dirty="0" smtClean="0"/>
                            <a:t> = 1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7925" t="-235200" r="-413679" b="-18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tersebut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dalam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suatu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tertentu</a:t>
                          </a:r>
                          <a:r>
                            <a:rPr lang="en-US" altLang="en-US" sz="1100" dirty="0" smtClean="0"/>
                            <a:t>,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diikuti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dengan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tersebut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dalam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persentase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sama</a:t>
                          </a:r>
                          <a:endParaRPr lang="en-US" alt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altLang="en-US" sz="1100" dirty="0" err="1" smtClean="0"/>
                            <a:t>Kebutuhan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sekunder</a:t>
                          </a:r>
                          <a:endParaRPr lang="en-US" alt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188514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4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elastis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sempurna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0721" t="-335200" r="-981081" b="-8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7925" t="-335200" r="-413679" b="-8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100" dirty="0" err="1" smtClean="0"/>
                            <a:t>Pada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suatu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tertentu</a:t>
                          </a:r>
                          <a:r>
                            <a:rPr lang="en-US" altLang="en-US" sz="1100" dirty="0" smtClean="0"/>
                            <a:t>, </a:t>
                          </a:r>
                          <a:r>
                            <a:rPr lang="en-US" altLang="en-US" sz="1100" dirty="0" err="1" smtClean="0"/>
                            <a:t>pasar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sanggup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membeli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semua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ada</a:t>
                          </a:r>
                          <a:r>
                            <a:rPr lang="en-US" altLang="en-US" sz="1100" dirty="0" smtClean="0"/>
                            <a:t> di </a:t>
                          </a:r>
                          <a:r>
                            <a:rPr lang="en-US" altLang="en-US" sz="1100" dirty="0" err="1" smtClean="0"/>
                            <a:t>pasar</a:t>
                          </a:r>
                          <a:r>
                            <a:rPr lang="en-US" altLang="en-US" sz="1100" dirty="0" smtClean="0"/>
                            <a:t>, </a:t>
                          </a:r>
                          <a:r>
                            <a:rPr lang="en-US" altLang="en-US" sz="1100" dirty="0" err="1" smtClean="0"/>
                            <a:t>berapapun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banyaknya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dipasarkan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oleh</a:t>
                          </a:r>
                          <a:r>
                            <a:rPr lang="en-US" altLang="en-US" sz="1100" dirty="0" smtClean="0"/>
                            <a:t> para </a:t>
                          </a:r>
                          <a:r>
                            <a:rPr lang="en-US" altLang="en-US" sz="1100" dirty="0" err="1" smtClean="0"/>
                            <a:t>penjual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pada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tersebut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semuanya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dapat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terbeli</a:t>
                          </a:r>
                          <a:r>
                            <a:rPr lang="en-US" altLang="en-US" sz="1100" dirty="0" smtClean="0"/>
                            <a:t>.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Kebutuhan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dunia</a:t>
                          </a:r>
                          <a:r>
                            <a:rPr lang="en-US" sz="1100" dirty="0" smtClean="0"/>
                            <a:t> (</a:t>
                          </a:r>
                          <a:r>
                            <a:rPr lang="en-US" sz="1100" dirty="0" err="1" smtClean="0"/>
                            <a:t>gandum</a:t>
                          </a:r>
                          <a:r>
                            <a:rPr lang="en-US" sz="1100" dirty="0" smtClean="0"/>
                            <a:t>, </a:t>
                          </a:r>
                          <a:r>
                            <a:rPr lang="en-US" sz="1100" dirty="0" err="1" smtClean="0"/>
                            <a:t>minyak</a:t>
                          </a:r>
                          <a:r>
                            <a:rPr lang="en-US" sz="1100" dirty="0" smtClean="0"/>
                            <a:t>)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7690759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5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00" dirty="0" err="1" smtClean="0"/>
                            <a:t>Permintaan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inelastis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sempurna</a:t>
                          </a:r>
                          <a:endParaRPr lang="en-US" sz="1100" dirty="0" smtClean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/>
                            <a:t>E = 0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7925" t="-555102" r="-413679" b="-6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100" dirty="0" err="1" smtClean="0"/>
                            <a:t>Perubahan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harga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suatu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tidak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akan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merubah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jumlah</a:t>
                          </a:r>
                          <a:r>
                            <a:rPr lang="en-US" altLang="en-US" sz="1100" dirty="0" smtClean="0"/>
                            <a:t> </a:t>
                          </a:r>
                          <a:r>
                            <a:rPr lang="en-US" altLang="en-US" sz="1100" dirty="0" err="1" smtClean="0"/>
                            <a:t>komoditas</a:t>
                          </a:r>
                          <a:r>
                            <a:rPr lang="en-US" altLang="en-US" sz="1100" dirty="0" smtClean="0"/>
                            <a:t> yang </a:t>
                          </a:r>
                          <a:r>
                            <a:rPr lang="en-US" altLang="en-US" sz="1100" dirty="0" err="1" smtClean="0"/>
                            <a:t>diminta</a:t>
                          </a:r>
                          <a:r>
                            <a:rPr lang="en-US" altLang="en-US" sz="1100" dirty="0" smtClean="0"/>
                            <a:t> 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/>
                            <a:t>Kebutuhan</a:t>
                          </a:r>
                          <a:r>
                            <a:rPr lang="en-US" sz="1100" dirty="0" smtClean="0"/>
                            <a:t> </a:t>
                          </a:r>
                          <a:r>
                            <a:rPr lang="en-US" sz="1100" dirty="0" err="1" smtClean="0"/>
                            <a:t>tanah</a:t>
                          </a:r>
                          <a:r>
                            <a:rPr lang="en-US" sz="1100" dirty="0" smtClean="0"/>
                            <a:t>, air </a:t>
                          </a:r>
                          <a:r>
                            <a:rPr lang="en-US" sz="1100" dirty="0" err="1" smtClean="0"/>
                            <a:t>minum</a:t>
                          </a:r>
                          <a:endParaRPr lang="en-US" sz="11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70591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00643"/>
            <a:ext cx="5752381" cy="37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23728" y="1431247"/>
                <a:ext cx="749116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431247"/>
                <a:ext cx="74911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92968" y="1431247"/>
                <a:ext cx="689612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Eh</m:t>
                    </m:r>
                  </m:oMath>
                </a14:m>
                <a:r>
                  <a:rPr lang="en-US" dirty="0" smtClean="0"/>
                  <a:t> &gt; 1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68" y="1431247"/>
                <a:ext cx="689612" cy="307777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8184" y="1445658"/>
                <a:ext cx="770147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45658"/>
                <a:ext cx="77014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07904" y="3507854"/>
                <a:ext cx="770147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7854"/>
                <a:ext cx="77014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12160" y="3507853"/>
                <a:ext cx="770147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07853"/>
                <a:ext cx="77014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9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916" y="1419622"/>
            <a:ext cx="7532653" cy="14761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v-SE" sz="1600" b="1" dirty="0"/>
              <a:t>Banyaknya barang pengganti yang </a:t>
            </a:r>
            <a:r>
              <a:rPr lang="sv-SE" sz="1600" b="1" dirty="0" smtClean="0"/>
              <a:t>tersedia</a:t>
            </a:r>
          </a:p>
          <a:p>
            <a:pPr marL="76200" indent="0" algn="ctr">
              <a:buNone/>
            </a:pPr>
            <a:r>
              <a:rPr lang="sv-SE" sz="1600" i="1" dirty="0" smtClean="0"/>
              <a:t>”S</a:t>
            </a:r>
            <a:r>
              <a:rPr lang="en-US" sz="1600" i="1" dirty="0" err="1" smtClean="0"/>
              <a:t>esuatu</a:t>
            </a:r>
            <a:r>
              <a:rPr lang="en-US" sz="1600" i="1" dirty="0" smtClean="0"/>
              <a:t> </a:t>
            </a:r>
            <a:r>
              <a:rPr lang="en-US" sz="1600" i="1" dirty="0" err="1"/>
              <a:t>barang</a:t>
            </a:r>
            <a:r>
              <a:rPr lang="en-US" sz="1600" i="1" dirty="0"/>
              <a:t> </a:t>
            </a:r>
            <a:r>
              <a:rPr lang="en-US" sz="1600" i="1" dirty="0" err="1"/>
              <a:t>mempunyai</a:t>
            </a:r>
            <a:r>
              <a:rPr lang="en-US" sz="1600" i="1" dirty="0"/>
              <a:t> </a:t>
            </a:r>
            <a:r>
              <a:rPr lang="en-US" sz="1600" i="1" dirty="0" err="1"/>
              <a:t>banyak</a:t>
            </a:r>
            <a:r>
              <a:rPr lang="en-US" sz="1600" i="1" dirty="0"/>
              <a:t> </a:t>
            </a:r>
            <a:r>
              <a:rPr lang="en-US" sz="1600" i="1" dirty="0" err="1"/>
              <a:t>barang</a:t>
            </a:r>
            <a:r>
              <a:rPr lang="en-US" sz="1600" i="1" dirty="0"/>
              <a:t> </a:t>
            </a:r>
            <a:r>
              <a:rPr lang="en-US" sz="1600" i="1" dirty="0" err="1"/>
              <a:t>pengganti</a:t>
            </a:r>
            <a:r>
              <a:rPr lang="en-US" sz="1600" i="1" dirty="0"/>
              <a:t>, </a:t>
            </a:r>
            <a:r>
              <a:rPr lang="en-US" sz="1600" i="1" dirty="0" err="1" smtClean="0"/>
              <a:t>maka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permintaannya</a:t>
            </a:r>
            <a:r>
              <a:rPr lang="en-US" sz="1600" i="1" dirty="0" smtClean="0"/>
              <a:t> </a:t>
            </a:r>
            <a:r>
              <a:rPr lang="en-US" sz="1600" i="1" dirty="0" err="1"/>
              <a:t>cenderung</a:t>
            </a:r>
            <a:r>
              <a:rPr lang="en-US" sz="1600" i="1" dirty="0"/>
              <a:t> </a:t>
            </a:r>
            <a:r>
              <a:rPr lang="en-US" sz="1600" i="1" dirty="0" err="1" smtClean="0"/>
              <a:t>bersifat</a:t>
            </a:r>
            <a:r>
              <a:rPr lang="en-US" sz="1600" i="1" dirty="0" smtClean="0"/>
              <a:t> </a:t>
            </a:r>
            <a:r>
              <a:rPr lang="en-US" sz="1600" b="1" i="1" dirty="0" err="1" smtClean="0"/>
              <a:t>elastis</a:t>
            </a:r>
            <a:r>
              <a:rPr lang="en-US" sz="1600" i="1" smtClean="0"/>
              <a:t>”    </a:t>
            </a:r>
            <a:endParaRPr lang="en-US" sz="1600" i="1" dirty="0" smtClean="0"/>
          </a:p>
          <a:p>
            <a:pPr marL="76200" indent="0" algn="ctr">
              <a:buNone/>
            </a:pPr>
            <a:r>
              <a:rPr lang="en-US" sz="1200" dirty="0" err="1" smtClean="0"/>
              <a:t>Perubahan</a:t>
            </a:r>
            <a:r>
              <a:rPr lang="en-US" sz="1200" dirty="0" smtClean="0"/>
              <a:t> </a:t>
            </a:r>
            <a:r>
              <a:rPr lang="en-US" sz="1200" dirty="0" err="1"/>
              <a:t>harga</a:t>
            </a:r>
            <a:r>
              <a:rPr lang="en-US" sz="1200" dirty="0"/>
              <a:t> yang </a:t>
            </a:r>
            <a:r>
              <a:rPr lang="en-US" sz="1200" dirty="0" err="1"/>
              <a:t>kecil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menimbulkan</a:t>
            </a:r>
            <a:r>
              <a:rPr lang="en-US" sz="1200" dirty="0"/>
              <a:t> </a:t>
            </a:r>
            <a:r>
              <a:rPr lang="en-US" sz="1200" dirty="0" err="1"/>
              <a:t>perubahan</a:t>
            </a:r>
            <a:r>
              <a:rPr lang="en-US" sz="1200" dirty="0"/>
              <a:t> yang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permintaan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46915" y="2997350"/>
            <a:ext cx="7532653" cy="2094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sv-SE" sz="1600" b="1" dirty="0" smtClean="0"/>
              <a:t>Persentase dari </a:t>
            </a:r>
            <a:r>
              <a:rPr lang="sv-SE" sz="1600" b="1" dirty="0"/>
              <a:t>pendapatan yang </a:t>
            </a:r>
            <a:r>
              <a:rPr lang="sv-SE" sz="1600" b="1" dirty="0" smtClean="0"/>
              <a:t>dibelanjakan</a:t>
            </a:r>
          </a:p>
          <a:p>
            <a:pPr marL="76200" indent="0" algn="ctr">
              <a:buNone/>
            </a:pPr>
            <a:r>
              <a:rPr lang="sv-SE" sz="1600" dirty="0" smtClean="0"/>
              <a:t>”</a:t>
            </a:r>
            <a:r>
              <a:rPr lang="en-US" sz="1600" dirty="0"/>
              <a:t> </a:t>
            </a:r>
            <a:r>
              <a:rPr lang="en-US" sz="1600" dirty="0" err="1" smtClean="0"/>
              <a:t>Semakin</a:t>
            </a:r>
            <a:r>
              <a:rPr lang="en-US" sz="1600" dirty="0" smtClean="0"/>
              <a:t> </a:t>
            </a:r>
            <a:r>
              <a:rPr lang="en-US" sz="1600" dirty="0" err="1" smtClean="0"/>
              <a:t>besar</a:t>
            </a:r>
            <a:r>
              <a:rPr lang="en-US" sz="1600" dirty="0" smtClean="0"/>
              <a:t> </a:t>
            </a:r>
            <a:r>
              <a:rPr lang="en-US" sz="1600" dirty="0" err="1" smtClean="0"/>
              <a:t>bagian</a:t>
            </a:r>
            <a:r>
              <a:rPr lang="en-US" sz="1600" dirty="0" smtClean="0"/>
              <a:t> </a:t>
            </a:r>
            <a:r>
              <a:rPr lang="en-US" sz="1600" dirty="0" err="1" smtClean="0"/>
              <a:t>pendapatan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dikeluarkan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membeli</a:t>
            </a:r>
            <a:r>
              <a:rPr lang="en-US" sz="1600" dirty="0" smtClean="0"/>
              <a:t>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maka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semakin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elastis</a:t>
            </a:r>
            <a:r>
              <a:rPr lang="en-US" sz="1600" dirty="0" smtClean="0"/>
              <a:t>”</a:t>
            </a:r>
          </a:p>
          <a:p>
            <a:pPr marL="76200" indent="0" algn="ctr">
              <a:buFont typeface="Barlow Light"/>
              <a:buNone/>
            </a:pPr>
            <a:r>
              <a:rPr lang="en-US" sz="1200" b="1" dirty="0" err="1" smtClean="0"/>
              <a:t>Barang</a:t>
            </a:r>
            <a:r>
              <a:rPr lang="en-US" sz="1200" b="1" dirty="0" smtClean="0"/>
              <a:t> yang </a:t>
            </a:r>
            <a:r>
              <a:rPr lang="en-US" sz="1200" b="1" dirty="0" err="1" smtClean="0"/>
              <a:t>murah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err="1" smtClean="0">
                <a:sym typeface="Wingdings" panose="05000000000000000000" pitchFamily="2" charset="2"/>
              </a:rPr>
              <a:t>Tidak</a:t>
            </a:r>
            <a:r>
              <a:rPr lang="en-US" sz="1200" b="1" dirty="0" smtClean="0">
                <a:sym typeface="Wingdings" panose="05000000000000000000" pitchFamily="2" charset="2"/>
              </a:rPr>
              <a:t> </a:t>
            </a:r>
            <a:r>
              <a:rPr lang="en-US" sz="1200" b="1" dirty="0" err="1" smtClean="0">
                <a:sym typeface="Wingdings" panose="05000000000000000000" pitchFamily="2" charset="2"/>
              </a:rPr>
              <a:t>Elastis</a:t>
            </a:r>
            <a:r>
              <a:rPr lang="en-US" sz="1200" b="1" dirty="0" smtClean="0">
                <a:sym typeface="Wingdings" panose="05000000000000000000" pitchFamily="2" charset="2"/>
              </a:rPr>
              <a:t> </a:t>
            </a:r>
            <a:r>
              <a:rPr lang="en-US" sz="1200" b="1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perubahan</a:t>
            </a:r>
            <a:r>
              <a:rPr lang="en-US" sz="1200" dirty="0" smtClean="0"/>
              <a:t> </a:t>
            </a:r>
            <a:r>
              <a:rPr lang="en-US" sz="1200" dirty="0" err="1" smtClean="0"/>
              <a:t>harga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mempengaruhi</a:t>
            </a:r>
            <a:r>
              <a:rPr lang="en-US" sz="1200" dirty="0" smtClean="0"/>
              <a:t> </a:t>
            </a:r>
            <a:r>
              <a:rPr lang="en-US" sz="1200" dirty="0" err="1" smtClean="0"/>
              <a:t>tingkat</a:t>
            </a:r>
            <a:r>
              <a:rPr lang="en-US" sz="1200" dirty="0" smtClean="0"/>
              <a:t> </a:t>
            </a:r>
            <a:r>
              <a:rPr lang="en-US" sz="1200" dirty="0" err="1" smtClean="0"/>
              <a:t>permintaan</a:t>
            </a:r>
            <a:r>
              <a:rPr lang="en-US" sz="1200" dirty="0" smtClean="0"/>
              <a:t> </a:t>
            </a:r>
            <a:r>
              <a:rPr lang="en-US" sz="1200" dirty="0" err="1" smtClean="0"/>
              <a:t>barang</a:t>
            </a:r>
            <a:r>
              <a:rPr lang="en-US" sz="1200" dirty="0" smtClean="0"/>
              <a:t>,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mempengaruhi</a:t>
            </a:r>
            <a:r>
              <a:rPr lang="en-US" sz="1200" dirty="0" smtClean="0"/>
              <a:t> </a:t>
            </a:r>
            <a:r>
              <a:rPr lang="en-US" sz="1200" dirty="0" err="1" smtClean="0"/>
              <a:t>sebagian</a:t>
            </a:r>
            <a:r>
              <a:rPr lang="en-US" sz="1200" dirty="0" smtClean="0"/>
              <a:t> </a:t>
            </a:r>
            <a:r>
              <a:rPr lang="en-US" sz="1200" dirty="0" err="1" smtClean="0"/>
              <a:t>kecil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tingkat</a:t>
            </a:r>
            <a:r>
              <a:rPr lang="en-US" sz="1200" dirty="0" smtClean="0"/>
              <a:t> </a:t>
            </a:r>
            <a:r>
              <a:rPr lang="en-US" sz="1200" dirty="0" err="1" smtClean="0"/>
              <a:t>pendapatannya</a:t>
            </a:r>
            <a:r>
              <a:rPr lang="en-US" sz="1200" dirty="0" smtClean="0"/>
              <a:t>)</a:t>
            </a:r>
          </a:p>
          <a:p>
            <a:pPr marL="76200" indent="0" algn="ctr">
              <a:buNone/>
            </a:pPr>
            <a:r>
              <a:rPr lang="en-US" sz="1200" b="1" dirty="0" err="1"/>
              <a:t>Barang</a:t>
            </a:r>
            <a:r>
              <a:rPr lang="en-US" sz="1200" b="1" dirty="0"/>
              <a:t> yang </a:t>
            </a:r>
            <a:r>
              <a:rPr lang="en-US" sz="1200" b="1" dirty="0" err="1" smtClean="0"/>
              <a:t>mahal</a:t>
            </a:r>
            <a:r>
              <a:rPr lang="en-US" sz="1200" b="1" dirty="0" smtClean="0"/>
              <a:t> </a:t>
            </a:r>
            <a:r>
              <a:rPr lang="en-US" sz="1200" b="1" dirty="0">
                <a:sym typeface="Wingdings" panose="05000000000000000000" pitchFamily="2" charset="2"/>
              </a:rPr>
              <a:t> </a:t>
            </a:r>
            <a:r>
              <a:rPr lang="en-US" sz="1200" b="1" dirty="0" err="1" smtClean="0">
                <a:sym typeface="Wingdings" panose="05000000000000000000" pitchFamily="2" charset="2"/>
              </a:rPr>
              <a:t>Elastis</a:t>
            </a:r>
            <a:r>
              <a:rPr lang="en-US" sz="1200" b="1" dirty="0" smtClean="0">
                <a:sym typeface="Wingdings" panose="05000000000000000000" pitchFamily="2" charset="2"/>
              </a:rPr>
              <a:t> </a:t>
            </a:r>
            <a:r>
              <a:rPr lang="en-US" sz="1200" b="1" dirty="0" smtClean="0"/>
              <a:t> </a:t>
            </a:r>
            <a:r>
              <a:rPr lang="en-US" sz="1200" dirty="0"/>
              <a:t>(</a:t>
            </a:r>
            <a:r>
              <a:rPr lang="en-US" sz="1200" dirty="0" err="1"/>
              <a:t>perubahan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/>
              <a:t>mempengaruhi</a:t>
            </a:r>
            <a:r>
              <a:rPr lang="en-US" sz="1200" dirty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permintaan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,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mempengaruhi</a:t>
            </a:r>
            <a:r>
              <a:rPr lang="en-US" sz="1200" dirty="0"/>
              <a:t> </a:t>
            </a:r>
            <a:r>
              <a:rPr lang="en-US" sz="1200" dirty="0" err="1"/>
              <a:t>sebagian</a:t>
            </a:r>
            <a:r>
              <a:rPr lang="en-US" sz="1200" dirty="0"/>
              <a:t> </a:t>
            </a:r>
            <a:r>
              <a:rPr lang="en-US" sz="1200" dirty="0" err="1" smtClean="0"/>
              <a:t>besar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/>
              <a:t>tingkat</a:t>
            </a:r>
            <a:r>
              <a:rPr lang="en-US" sz="1200" dirty="0"/>
              <a:t> </a:t>
            </a:r>
            <a:r>
              <a:rPr lang="en-US" sz="1200" dirty="0" err="1"/>
              <a:t>pendapatannya</a:t>
            </a:r>
            <a:r>
              <a:rPr lang="en-US" sz="1200" dirty="0"/>
              <a:t>)</a:t>
            </a:r>
          </a:p>
          <a:p>
            <a:pPr marL="76200" indent="0" algn="ctr">
              <a:buFont typeface="Barlow Light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254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916" y="1419622"/>
            <a:ext cx="7532653" cy="20882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v-SE" sz="1600" b="1" dirty="0" smtClean="0"/>
              <a:t>Jangka waktu Analisis</a:t>
            </a:r>
          </a:p>
          <a:p>
            <a:pPr marL="76200" indent="0" algn="ctr">
              <a:buNone/>
            </a:pPr>
            <a:r>
              <a:rPr lang="sv-SE" sz="1600" i="1" dirty="0" smtClean="0"/>
              <a:t>”</a:t>
            </a:r>
            <a:r>
              <a:rPr lang="en-US" sz="1600" i="1" dirty="0"/>
              <a:t> </a:t>
            </a:r>
            <a:r>
              <a:rPr lang="en-US" sz="1600" i="1" dirty="0" err="1"/>
              <a:t>Semakin</a:t>
            </a:r>
            <a:r>
              <a:rPr lang="en-US" sz="1600" i="1" dirty="0"/>
              <a:t> lama </a:t>
            </a:r>
            <a:r>
              <a:rPr lang="en-US" sz="1600" i="1" dirty="0" err="1"/>
              <a:t>jangka</a:t>
            </a:r>
            <a:r>
              <a:rPr lang="en-US" sz="1600" i="1" dirty="0"/>
              <a:t> </a:t>
            </a:r>
            <a:r>
              <a:rPr lang="en-US" sz="1600" i="1" dirty="0" err="1"/>
              <a:t>waktu</a:t>
            </a:r>
            <a:r>
              <a:rPr lang="en-US" sz="1600" i="1" dirty="0"/>
              <a:t> di mana </a:t>
            </a:r>
            <a:r>
              <a:rPr lang="en-US" sz="1600" i="1" dirty="0" err="1"/>
              <a:t>permintaan</a:t>
            </a:r>
            <a:r>
              <a:rPr lang="en-US" sz="1600" i="1" dirty="0"/>
              <a:t> </a:t>
            </a:r>
            <a:r>
              <a:rPr lang="en-US" sz="1600" i="1" dirty="0" err="1"/>
              <a:t>itu</a:t>
            </a:r>
            <a:r>
              <a:rPr lang="en-US" sz="1600" i="1" dirty="0"/>
              <a:t> di </a:t>
            </a:r>
            <a:r>
              <a:rPr lang="en-US" sz="1600" i="1" dirty="0" err="1"/>
              <a:t>analisis</a:t>
            </a:r>
            <a:r>
              <a:rPr lang="en-US" sz="1600" i="1" dirty="0"/>
              <a:t>, </a:t>
            </a:r>
            <a:r>
              <a:rPr lang="en-US" sz="1600" i="1" dirty="0" err="1" smtClean="0"/>
              <a:t>maka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sifat</a:t>
            </a:r>
            <a:r>
              <a:rPr lang="en-US" sz="1600" i="1" dirty="0" smtClean="0"/>
              <a:t> </a:t>
            </a:r>
            <a:r>
              <a:rPr lang="en-US" sz="1600" i="1" dirty="0" err="1"/>
              <a:t>permintaan</a:t>
            </a:r>
            <a:r>
              <a:rPr lang="en-US" sz="1600" i="1" dirty="0"/>
              <a:t> </a:t>
            </a:r>
            <a:r>
              <a:rPr lang="en-US" sz="1600" i="1" dirty="0" err="1"/>
              <a:t>suatu</a:t>
            </a:r>
            <a:r>
              <a:rPr lang="en-US" sz="1600" i="1" dirty="0"/>
              <a:t> </a:t>
            </a:r>
            <a:r>
              <a:rPr lang="en-US" sz="1600" i="1" dirty="0" err="1" smtClean="0"/>
              <a:t>barang</a:t>
            </a:r>
            <a:r>
              <a:rPr lang="en-US" sz="1600" i="1" dirty="0" smtClean="0"/>
              <a:t> </a:t>
            </a:r>
            <a:r>
              <a:rPr lang="en-US" sz="1600" i="1" dirty="0" err="1"/>
              <a:t>semakin</a:t>
            </a:r>
            <a:r>
              <a:rPr lang="en-US" sz="1600" i="1" dirty="0"/>
              <a:t> </a:t>
            </a:r>
            <a:r>
              <a:rPr lang="en-US" sz="1600" b="1" i="1" dirty="0" err="1"/>
              <a:t>elastis</a:t>
            </a:r>
            <a:r>
              <a:rPr lang="en-US" sz="1600" i="1" dirty="0"/>
              <a:t> </a:t>
            </a:r>
            <a:r>
              <a:rPr lang="en-US" sz="1600" i="1" dirty="0" smtClean="0"/>
              <a:t>”</a:t>
            </a:r>
          </a:p>
          <a:p>
            <a:pPr marL="76200" indent="0" algn="ctr">
              <a:buNone/>
            </a:pPr>
            <a:r>
              <a:rPr lang="en-US" sz="1200" dirty="0" err="1" smtClean="0"/>
              <a:t>Jangka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dingkat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permintaannya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elastis</a:t>
            </a:r>
            <a:r>
              <a:rPr lang="en-US" sz="1200" dirty="0" smtClean="0"/>
              <a:t>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perubahan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baru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dipasar</a:t>
            </a:r>
            <a:r>
              <a:rPr lang="en-US" sz="1200" dirty="0" smtClean="0"/>
              <a:t> </a:t>
            </a:r>
            <a:r>
              <a:rPr lang="en-US" sz="1200" dirty="0" err="1" smtClean="0"/>
              <a:t>belum</a:t>
            </a:r>
            <a:r>
              <a:rPr lang="en-US" sz="1200" dirty="0" smtClean="0"/>
              <a:t> </a:t>
            </a:r>
            <a:r>
              <a:rPr lang="en-US" sz="1200" dirty="0" err="1" smtClean="0"/>
              <a:t>diketahui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pembeli</a:t>
            </a:r>
            <a:endParaRPr lang="en-US" sz="1200" dirty="0" smtClean="0"/>
          </a:p>
          <a:p>
            <a:pPr marL="76200" indent="0" algn="ctr">
              <a:buNone/>
            </a:pPr>
            <a:r>
              <a:rPr lang="en-US" sz="1200" dirty="0" err="1" smtClean="0"/>
              <a:t>Jangka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yang </a:t>
            </a:r>
            <a:r>
              <a:rPr lang="en-US" sz="1200" dirty="0" err="1" smtClean="0"/>
              <a:t>panjang</a:t>
            </a:r>
            <a:r>
              <a:rPr lang="en-US" sz="1200" dirty="0" smtClean="0"/>
              <a:t>, </a:t>
            </a:r>
            <a:r>
              <a:rPr lang="en-US" sz="1200" dirty="0" err="1" smtClean="0"/>
              <a:t>pembeli</a:t>
            </a:r>
            <a:r>
              <a:rPr lang="en-US" sz="1200" dirty="0" smtClean="0"/>
              <a:t>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mencari</a:t>
            </a:r>
            <a:r>
              <a:rPr lang="en-US" sz="1200" dirty="0" smtClean="0"/>
              <a:t> </a:t>
            </a:r>
            <a:r>
              <a:rPr lang="en-US" sz="1200" dirty="0" err="1" smtClean="0"/>
              <a:t>barang</a:t>
            </a:r>
            <a:r>
              <a:rPr lang="en-US" sz="1200" dirty="0" smtClean="0"/>
              <a:t> </a:t>
            </a:r>
            <a:r>
              <a:rPr lang="en-US" sz="1200" dirty="0" err="1" smtClean="0"/>
              <a:t>pengganti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mengalami</a:t>
            </a:r>
            <a:r>
              <a:rPr lang="en-US" sz="1200" dirty="0" smtClean="0"/>
              <a:t> </a:t>
            </a:r>
            <a:r>
              <a:rPr lang="en-US" sz="1200" dirty="0" err="1" smtClean="0"/>
              <a:t>peningkatan</a:t>
            </a:r>
            <a:r>
              <a:rPr lang="en-US" sz="1200" dirty="0" smtClean="0"/>
              <a:t> </a:t>
            </a:r>
            <a:r>
              <a:rPr lang="en-US" sz="1200" dirty="0" err="1" smtClean="0"/>
              <a:t>harga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mengurangi</a:t>
            </a:r>
            <a:r>
              <a:rPr lang="en-US" sz="1200" dirty="0" smtClean="0"/>
              <a:t> </a:t>
            </a:r>
            <a:r>
              <a:rPr lang="en-US" sz="1200" dirty="0" err="1" smtClean="0"/>
              <a:t>permintannya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390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27584" y="3579861"/>
            <a:ext cx="2160240" cy="147370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="1" dirty="0" err="1" smtClean="0"/>
              <a:t>ermintaan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761409" y="2277490"/>
            <a:ext cx="442162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Persamaan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elastistas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permintaan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Silang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2852052"/>
                <a:ext cx="4831258" cy="564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52052"/>
                <a:ext cx="4831258" cy="564642"/>
              </a:xfrm>
              <a:prstGeom prst="rect">
                <a:avLst/>
              </a:prstGeom>
              <a:blipFill>
                <a:blip r:embed="rId2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0378" y="3596438"/>
                <a:ext cx="2113527" cy="934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8" y="3596438"/>
                <a:ext cx="2113527" cy="934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27584" y="2795796"/>
            <a:ext cx="4802274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25017" y="2773752"/>
            <a:ext cx="316835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Apabila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perubahan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Y,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menyebabkan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permintaan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X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mengalami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perubahan</a:t>
            </a:r>
            <a:endParaRPr lang="en-US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0616" y="3579862"/>
                <a:ext cx="2579241" cy="147370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Keterangan: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Permintaan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</a:rPr>
                  <a:t>= Permintaan barang X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2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Harga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Y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>
                    <a:solidFill>
                      <a:schemeClr val="tx1"/>
                    </a:solidFill>
                  </a:rPr>
                  <a:t>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Harga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Y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16" y="3579862"/>
                <a:ext cx="2579241" cy="1473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685302" y="3671584"/>
            <a:ext cx="3347864" cy="78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Sifat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Ec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Negatif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Komplementer</a:t>
            </a:r>
            <a:endParaRPr lang="en-US" dirty="0" smtClean="0">
              <a:solidFill>
                <a:schemeClr val="tx1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Ec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Positif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Subsitusi</a:t>
            </a:r>
            <a:endParaRPr lang="en-US" dirty="0" smtClean="0">
              <a:solidFill>
                <a:schemeClr val="tx1"/>
              </a:solidFill>
              <a:latin typeface="Tahoma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Ec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=0 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sym typeface="Wingdings" panose="05000000000000000000" pitchFamily="2" charset="2"/>
              </a:rPr>
              <a:t>Netral</a:t>
            </a:r>
            <a:endParaRPr lang="en-US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0378" y="4589657"/>
                <a:ext cx="1361335" cy="452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Ec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 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8" y="4589657"/>
                <a:ext cx="1361335" cy="452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59632" y="1434316"/>
            <a:ext cx="688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/>
              <a:t>Koefisien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sampai</a:t>
            </a:r>
            <a:r>
              <a:rPr lang="en-US" sz="1800" dirty="0"/>
              <a:t> </a:t>
            </a:r>
            <a:r>
              <a:rPr lang="en-US" sz="1800" dirty="0" err="1"/>
              <a:t>dimana</a:t>
            </a:r>
            <a:r>
              <a:rPr lang="en-US" sz="1800" dirty="0"/>
              <a:t> </a:t>
            </a:r>
            <a:r>
              <a:rPr lang="en-US" sz="1800" dirty="0" err="1"/>
              <a:t>besarnya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permintaan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r>
              <a:rPr lang="en-US" sz="1800" dirty="0"/>
              <a:t> lain (</a:t>
            </a:r>
            <a:r>
              <a:rPr lang="en-US" sz="1800" dirty="0" err="1"/>
              <a:t>Sadono</a:t>
            </a:r>
            <a:r>
              <a:rPr lang="en-US" sz="1800" dirty="0"/>
              <a:t>, 2005) </a:t>
            </a:r>
          </a:p>
        </p:txBody>
      </p:sp>
    </p:spTree>
    <p:extLst>
      <p:ext uri="{BB962C8B-B14F-4D97-AF65-F5344CB8AC3E}">
        <p14:creationId xmlns:p14="http://schemas.microsoft.com/office/powerpoint/2010/main" val="37954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="1" dirty="0" err="1"/>
              <a:t>ermintaan</a:t>
            </a:r>
            <a:r>
              <a:rPr lang="en-US" dirty="0"/>
              <a:t> </a:t>
            </a:r>
            <a:r>
              <a:rPr lang="en-US" dirty="0" err="1"/>
              <a:t>Silang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4359" y="1353632"/>
                <a:ext cx="7476681" cy="288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 smtClean="0"/>
                  <a:t>harga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mobil</a:t>
                </a:r>
                <a:r>
                  <a:rPr lang="en-US" sz="1400" dirty="0"/>
                  <a:t> rata-rata </a:t>
                </a:r>
                <a:r>
                  <a:rPr lang="en-US" sz="1400" dirty="0" err="1"/>
                  <a:t>naik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dari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Rp</a:t>
                </a:r>
                <a:r>
                  <a:rPr lang="en-US" sz="1400" dirty="0"/>
                  <a:t> 80 </a:t>
                </a:r>
                <a:r>
                  <a:rPr lang="en-US" sz="1400" dirty="0" err="1"/>
                  <a:t>juta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menjadi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Rp</a:t>
                </a:r>
                <a:r>
                  <a:rPr lang="en-US" sz="1400" dirty="0"/>
                  <a:t> 100 </a:t>
                </a:r>
                <a:r>
                  <a:rPr lang="en-US" sz="1400" dirty="0" err="1"/>
                  <a:t>juta</a:t>
                </a:r>
                <a:r>
                  <a:rPr lang="en-US" sz="1400" dirty="0"/>
                  <a:t>, </a:t>
                </a:r>
                <a:r>
                  <a:rPr lang="en-US" sz="1400" dirty="0" err="1"/>
                  <a:t>sedangkan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permintaan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sepeda</a:t>
                </a:r>
                <a:r>
                  <a:rPr lang="en-US" sz="1400" dirty="0"/>
                  <a:t> motor </a:t>
                </a:r>
                <a:r>
                  <a:rPr lang="en-US" sz="1400" dirty="0" err="1"/>
                  <a:t>mengalami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peningkatan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dari</a:t>
                </a:r>
                <a:r>
                  <a:rPr lang="en-US" sz="1400" dirty="0"/>
                  <a:t> 90 unit </a:t>
                </a:r>
                <a:r>
                  <a:rPr lang="en-US" sz="1400" dirty="0" err="1"/>
                  <a:t>menjadi</a:t>
                </a:r>
                <a:r>
                  <a:rPr lang="en-US" sz="1400" dirty="0"/>
                  <a:t> 120 unit </a:t>
                </a:r>
                <a:r>
                  <a:rPr lang="en-US" sz="1400" dirty="0" err="1"/>
                  <a:t>berapa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nilai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elastisitas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silang</a:t>
                </a:r>
                <a:r>
                  <a:rPr lang="en-US" sz="1400" dirty="0"/>
                  <a:t> </a:t>
                </a:r>
                <a:r>
                  <a:rPr lang="en-US" sz="1400" dirty="0" err="1"/>
                  <a:t>antara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mobil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dengan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sepeda</a:t>
                </a:r>
                <a:r>
                  <a:rPr lang="en-US" sz="1400" dirty="0"/>
                  <a:t> motor? </a:t>
                </a:r>
                <a:r>
                  <a:rPr lang="en-US" sz="1400" dirty="0" err="1"/>
                  <a:t>bagaimana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hubungan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diantara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kedua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barang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tersebut</a:t>
                </a:r>
                <a:r>
                  <a:rPr lang="en-US" sz="1400" dirty="0" smtClean="0"/>
                  <a:t>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 err="1" smtClean="0"/>
                  <a:t>Diketahui</a:t>
                </a:r>
                <a:r>
                  <a:rPr lang="en-US" sz="1400" dirty="0" smtClean="0"/>
                  <a:t>: </a:t>
                </a:r>
                <a:r>
                  <a:rPr lang="en-US" sz="1400" dirty="0" err="1" smtClean="0"/>
                  <a:t>Harga</a:t>
                </a:r>
                <a:r>
                  <a:rPr lang="en-US" sz="1400" dirty="0" smtClean="0"/>
                  <a:t> Mobil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=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80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juta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ym typeface="Wingdings" panose="05000000000000000000" pitchFamily="2" charset="2"/>
                  </a:rPr>
                  <a:t>) 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100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juta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 </a:t>
                </a:r>
                <a:r>
                  <a:rPr lang="en-US" sz="14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) </a:t>
                </a:r>
                <a:endParaRPr lang="en-US" sz="1400" dirty="0" smtClean="0">
                  <a:sym typeface="Wingdings" panose="05000000000000000000" pitchFamily="2" charset="2"/>
                </a:endParaRPr>
              </a:p>
              <a:p>
                <a:pPr marL="762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sym typeface="Wingdings" panose="05000000000000000000" pitchFamily="2" charset="2"/>
                  </a:rPr>
                  <a:t>	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          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Permintaan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motor = 90 unit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 120 unit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)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 err="1" smtClean="0">
                    <a:sym typeface="Wingdings" panose="05000000000000000000" pitchFamily="2" charset="2"/>
                  </a:rPr>
                  <a:t>Dijawab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: </a:t>
                </a:r>
                <a:endParaRPr lang="en-US" sz="1400" dirty="0" smtClean="0"/>
              </a:p>
              <a:p>
                <a:pPr marL="76200" indent="0">
                  <a:buNone/>
                </a:pPr>
                <a:r>
                  <a:rPr lang="en-US" sz="1400" dirty="0"/>
                  <a:t>	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4359" y="1353632"/>
                <a:ext cx="7476681" cy="2886000"/>
              </a:xfrm>
              <a:blipFill>
                <a:blip r:embed="rId2"/>
                <a:stretch>
                  <a:fillRect l="-1305" t="-6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8684" y="3774971"/>
                <a:ext cx="4372928" cy="852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𝑗𝑢𝑡𝑎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𝑗𝑢𝑡𝑎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𝑗𝑢𝑡𝑎</m:t>
                              </m:r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𝑗𝑢𝑡𝑎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𝑗𝑢𝑡𝑎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84" y="3774971"/>
                <a:ext cx="4372928" cy="852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8684" y="3200152"/>
                <a:ext cx="4025846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84" y="3200152"/>
                <a:ext cx="4025846" cy="539187"/>
              </a:xfrm>
              <a:prstGeom prst="rect">
                <a:avLst/>
              </a:prstGeom>
              <a:blipFill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2553" y="4541382"/>
                <a:ext cx="1005788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53" y="4541382"/>
                <a:ext cx="100578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52120" y="3075806"/>
            <a:ext cx="2952328" cy="177335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koefisien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elastisitasnya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positif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maka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menunjukkan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hubungan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antara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kedua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merupakan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subsitusi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artinya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ketika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harga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mobil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naik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maka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jumlah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mobil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menurun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menyebabkan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permintaan</a:t>
            </a:r>
            <a:r>
              <a:rPr lang="en-US" sz="1200" dirty="0">
                <a:solidFill>
                  <a:schemeClr val="tx1"/>
                </a:solidFill>
              </a:rPr>
              <a:t> motor </a:t>
            </a:r>
            <a:r>
              <a:rPr lang="en-US" sz="1200" dirty="0" err="1">
                <a:solidFill>
                  <a:schemeClr val="tx1"/>
                </a:solidFill>
              </a:rPr>
              <a:t>meningkat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4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9441" y="3596438"/>
            <a:ext cx="2160240" cy="147370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="1" dirty="0" err="1" smtClean="0"/>
              <a:t>ermintaan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761409" y="2277490"/>
            <a:ext cx="442162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Persamaan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</a:rPr>
              <a:t>elastistas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</a:rPr>
              <a:t>permintaan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Pendapatan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0454" y="1430621"/>
            <a:ext cx="7913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A5C65"/>
              </a:buClr>
              <a:buSzPct val="100000"/>
            </a:pPr>
            <a:r>
              <a:rPr lang="en-US" sz="1800" i="1" dirty="0" err="1" smtClean="0"/>
              <a:t>Koefisien</a:t>
            </a:r>
            <a:r>
              <a:rPr lang="en-US" sz="1800" i="1" dirty="0" smtClean="0"/>
              <a:t> </a:t>
            </a:r>
            <a:r>
              <a:rPr lang="en-US" sz="1800" i="1" dirty="0" err="1"/>
              <a:t>elastisitas</a:t>
            </a:r>
            <a:r>
              <a:rPr lang="en-US" sz="1800" i="1" dirty="0"/>
              <a:t> yang </a:t>
            </a:r>
            <a:r>
              <a:rPr lang="en-US" sz="1800" i="1" dirty="0" err="1"/>
              <a:t>menunjukkan</a:t>
            </a:r>
            <a:r>
              <a:rPr lang="en-US" sz="1800" i="1" dirty="0"/>
              <a:t> </a:t>
            </a:r>
            <a:r>
              <a:rPr lang="en-US" sz="1800" i="1" dirty="0" err="1"/>
              <a:t>sampai</a:t>
            </a:r>
            <a:r>
              <a:rPr lang="en-US" sz="1800" i="1" dirty="0"/>
              <a:t> </a:t>
            </a:r>
            <a:r>
              <a:rPr lang="en-US" sz="1800" i="1" dirty="0" err="1"/>
              <a:t>dimana</a:t>
            </a:r>
            <a:r>
              <a:rPr lang="en-US" sz="1800" i="1" dirty="0"/>
              <a:t> </a:t>
            </a:r>
            <a:r>
              <a:rPr lang="en-US" sz="1800" i="1" dirty="0" err="1"/>
              <a:t>besarnya</a:t>
            </a:r>
            <a:r>
              <a:rPr lang="en-US" sz="1800" i="1" dirty="0"/>
              <a:t> </a:t>
            </a:r>
            <a:r>
              <a:rPr lang="en-US" sz="1800" i="1" dirty="0" err="1"/>
              <a:t>perubahan</a:t>
            </a:r>
            <a:r>
              <a:rPr lang="en-US" sz="1800" i="1" dirty="0"/>
              <a:t> </a:t>
            </a:r>
            <a:r>
              <a:rPr lang="en-US" sz="1800" i="1" dirty="0" err="1"/>
              <a:t>permintaan</a:t>
            </a:r>
            <a:r>
              <a:rPr lang="en-US" sz="1800" i="1" dirty="0"/>
              <a:t> </a:t>
            </a:r>
            <a:r>
              <a:rPr lang="en-US" sz="1800" i="1" dirty="0" err="1"/>
              <a:t>terhadap</a:t>
            </a:r>
            <a:r>
              <a:rPr lang="en-US" sz="1800" i="1" dirty="0"/>
              <a:t> </a:t>
            </a:r>
            <a:r>
              <a:rPr lang="en-US" sz="1800" i="1" dirty="0" err="1"/>
              <a:t>sesuatu</a:t>
            </a:r>
            <a:r>
              <a:rPr lang="en-US" sz="1800" i="1" dirty="0"/>
              <a:t> </a:t>
            </a:r>
            <a:r>
              <a:rPr lang="en-US" sz="1800" i="1" dirty="0" err="1"/>
              <a:t>barang</a:t>
            </a:r>
            <a:r>
              <a:rPr lang="en-US" sz="1800" i="1" dirty="0"/>
              <a:t> </a:t>
            </a:r>
            <a:r>
              <a:rPr lang="en-US" sz="1800" i="1" dirty="0" err="1"/>
              <a:t>akibat</a:t>
            </a:r>
            <a:r>
              <a:rPr lang="en-US" sz="1800" i="1" dirty="0"/>
              <a:t> </a:t>
            </a:r>
            <a:r>
              <a:rPr lang="en-US" sz="1800" i="1" dirty="0" err="1"/>
              <a:t>dari</a:t>
            </a:r>
            <a:r>
              <a:rPr lang="en-US" sz="1800" i="1" dirty="0"/>
              <a:t> </a:t>
            </a:r>
            <a:r>
              <a:rPr lang="en-US" sz="1800" i="1" dirty="0" err="1"/>
              <a:t>pada</a:t>
            </a:r>
            <a:r>
              <a:rPr lang="en-US" sz="1800" i="1" dirty="0"/>
              <a:t> </a:t>
            </a:r>
            <a:r>
              <a:rPr lang="en-US" sz="1800" i="1" dirty="0" err="1"/>
              <a:t>perubahan</a:t>
            </a:r>
            <a:r>
              <a:rPr lang="en-US" sz="1800" i="1" dirty="0"/>
              <a:t> </a:t>
            </a:r>
            <a:r>
              <a:rPr lang="en-US" sz="1800" i="1" dirty="0" err="1"/>
              <a:t>pendapatan</a:t>
            </a:r>
            <a:r>
              <a:rPr lang="en-US" sz="1800" i="1" dirty="0"/>
              <a:t> </a:t>
            </a:r>
            <a:r>
              <a:rPr lang="en-US" sz="1800" i="1" dirty="0" err="1"/>
              <a:t>pembeli</a:t>
            </a:r>
            <a:endParaRPr lang="en" sz="1800" dirty="0">
              <a:solidFill>
                <a:srgbClr val="4A5C65"/>
              </a:solidFill>
              <a:latin typeface="Lato Light"/>
              <a:sym typeface="Lato Light"/>
            </a:endParaRPr>
          </a:p>
          <a:p>
            <a:pPr lvl="0" algn="ctr">
              <a:buClr>
                <a:srgbClr val="4A5C65"/>
              </a:buClr>
              <a:buSzPct val="100000"/>
            </a:pPr>
            <a:endParaRPr lang="en" sz="1800" dirty="0">
              <a:solidFill>
                <a:srgbClr val="4A5C65"/>
              </a:solidFill>
              <a:latin typeface="Lato Light"/>
              <a:sym typeface="Lato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2852052"/>
                <a:ext cx="4667752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pendapatan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52052"/>
                <a:ext cx="4667752" cy="539187"/>
              </a:xfrm>
              <a:prstGeom prst="rect">
                <a:avLst/>
              </a:prstGeom>
              <a:blipFill>
                <a:blip r:embed="rId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0378" y="3596438"/>
                <a:ext cx="2092688" cy="881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8" y="3596438"/>
                <a:ext cx="2092688" cy="881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27584" y="2795796"/>
            <a:ext cx="4802274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25017" y="2773752"/>
            <a:ext cx="316835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Apabila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perubahan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pendapatan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menyebabkan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permintaan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mengalami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perubahan</a:t>
            </a:r>
            <a:endParaRPr lang="en-US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0616" y="3579861"/>
                <a:ext cx="2579241" cy="149028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Keterangan: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Permintaan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</a:rPr>
                  <a:t>= Permintaan barang X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2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Pendpatan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</a:rPr>
                  <a:t>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Pendapatan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1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16" y="3579861"/>
                <a:ext cx="2579241" cy="1490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692743" y="3533328"/>
            <a:ext cx="3347864" cy="1198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</a:rPr>
              <a:t>Sifat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ahoma" pitchFamily="34" charset="0"/>
              </a:rPr>
              <a:t>Barang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EI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&gt;</a:t>
            </a: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1 (Komoditas mewah)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EI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&lt;</a:t>
            </a: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1 (Komoditas kebutuhan pokok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EI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= negatif (Komoditas </a:t>
            </a: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inferior)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EI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= positif  </a:t>
            </a: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(Komoditas normal)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0378" y="4589657"/>
                <a:ext cx="1348831" cy="428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Ec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 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 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78" y="4589657"/>
                <a:ext cx="1348831" cy="428131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="1" dirty="0" err="1"/>
              <a:t>ermintaan</a:t>
            </a:r>
            <a:r>
              <a:rPr lang="en-US" dirty="0"/>
              <a:t> </a:t>
            </a:r>
            <a:r>
              <a:rPr lang="en-US" dirty="0" err="1" smtClean="0"/>
              <a:t>Pendapatan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4359" y="1353632"/>
                <a:ext cx="7476681" cy="288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 smtClean="0"/>
                  <a:t>pada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saat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pendapatan</a:t>
                </a:r>
                <a:r>
                  <a:rPr lang="en-US" sz="1400" dirty="0"/>
                  <a:t> per </a:t>
                </a:r>
                <a:r>
                  <a:rPr lang="en-US" sz="1400" dirty="0" err="1"/>
                  <a:t>bulannya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sebesar</a:t>
                </a:r>
                <a:r>
                  <a:rPr lang="en-US" sz="1400" dirty="0"/>
                  <a:t> </a:t>
                </a:r>
                <a:r>
                  <a:rPr lang="en-US" sz="1400" dirty="0" err="1"/>
                  <a:t>Rp</a:t>
                </a:r>
                <a:r>
                  <a:rPr lang="en-US" sz="1400" dirty="0"/>
                  <a:t> 1.000.000, </a:t>
                </a:r>
                <a:r>
                  <a:rPr lang="en-US" sz="1400" dirty="0" err="1"/>
                  <a:t>digunakan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membeli</a:t>
                </a:r>
                <a:r>
                  <a:rPr lang="en-US" sz="1400" dirty="0"/>
                  <a:t> sate </a:t>
                </a:r>
                <a:r>
                  <a:rPr lang="en-US" sz="1400" dirty="0" err="1"/>
                  <a:t>sebanyak</a:t>
                </a:r>
                <a:r>
                  <a:rPr lang="en-US" sz="1400" dirty="0"/>
                  <a:t> 4 kali </a:t>
                </a:r>
                <a:r>
                  <a:rPr lang="en-US" sz="1400" dirty="0" err="1"/>
                  <a:t>sebulan</a:t>
                </a:r>
                <a:r>
                  <a:rPr lang="en-US" sz="1400" dirty="0"/>
                  <a:t>. </a:t>
                </a:r>
                <a:r>
                  <a:rPr lang="en-US" sz="1400" dirty="0" err="1"/>
                  <a:t>tahun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berikutnya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terjadi</a:t>
                </a:r>
                <a:r>
                  <a:rPr lang="en-US" sz="1400" dirty="0"/>
                  <a:t> </a:t>
                </a:r>
                <a:r>
                  <a:rPr lang="en-US" sz="1400" dirty="0" err="1"/>
                  <a:t>kenaikan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pendapatan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sebesar</a:t>
                </a:r>
                <a:r>
                  <a:rPr lang="en-US" sz="1400" dirty="0"/>
                  <a:t> </a:t>
                </a:r>
                <a:r>
                  <a:rPr lang="en-US" sz="1400" dirty="0" err="1"/>
                  <a:t>Rp</a:t>
                </a:r>
                <a:r>
                  <a:rPr lang="en-US" sz="1400" dirty="0"/>
                  <a:t> 1.500.000, </a:t>
                </a:r>
                <a:r>
                  <a:rPr lang="en-US" sz="1400" dirty="0" err="1"/>
                  <a:t>dan</a:t>
                </a:r>
                <a:r>
                  <a:rPr lang="en-US" sz="1400" dirty="0"/>
                  <a:t> </a:t>
                </a:r>
                <a:r>
                  <a:rPr lang="en-US" sz="1400" dirty="0" err="1"/>
                  <a:t>konsumsi</a:t>
                </a:r>
                <a:r>
                  <a:rPr lang="en-US" sz="1400" dirty="0"/>
                  <a:t> sate </a:t>
                </a:r>
                <a:r>
                  <a:rPr lang="en-US" sz="1400" dirty="0" err="1"/>
                  <a:t>juga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meningkat</a:t>
                </a:r>
                <a:r>
                  <a:rPr lang="en-US" sz="1400" dirty="0"/>
                  <a:t> </a:t>
                </a:r>
                <a:r>
                  <a:rPr lang="en-US" sz="1400" dirty="0" err="1"/>
                  <a:t>hingga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sebanyak</a:t>
                </a:r>
                <a:r>
                  <a:rPr lang="en-US" sz="1400" dirty="0"/>
                  <a:t> 10 kali </a:t>
                </a:r>
                <a:r>
                  <a:rPr lang="en-US" sz="1400" dirty="0" err="1"/>
                  <a:t>sebulan</a:t>
                </a:r>
                <a:r>
                  <a:rPr lang="en-US" sz="1400" dirty="0"/>
                  <a:t>. </a:t>
                </a:r>
                <a:r>
                  <a:rPr lang="en-US" sz="1400" dirty="0" err="1"/>
                  <a:t>Berapa</a:t>
                </a:r>
                <a:r>
                  <a:rPr lang="en-US" sz="1400" dirty="0"/>
                  <a:t> </a:t>
                </a:r>
                <a:r>
                  <a:rPr lang="en-US" sz="1400" dirty="0" err="1"/>
                  <a:t>elastisitas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pendapatanya</a:t>
                </a:r>
                <a:r>
                  <a:rPr lang="en-US" sz="1400" dirty="0" smtClean="0"/>
                  <a:t>?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400" dirty="0" err="1" smtClean="0"/>
                  <a:t>Diketahui</a:t>
                </a:r>
                <a:r>
                  <a:rPr lang="en-US" sz="1400" dirty="0" smtClean="0"/>
                  <a:t>: </a:t>
                </a:r>
                <a:r>
                  <a:rPr lang="en-US" sz="1400" dirty="0" err="1" smtClean="0"/>
                  <a:t>Pendapatan</a:t>
                </a:r>
                <a:r>
                  <a:rPr lang="en-US" sz="1400" dirty="0" smtClean="0"/>
                  <a:t>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=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1.000.000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4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 smtClean="0">
                    <a:sym typeface="Wingdings" panose="05000000000000000000" pitchFamily="2" charset="2"/>
                  </a:rPr>
                  <a:t>) 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1.500.000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) </a:t>
                </a:r>
                <a:endParaRPr lang="en-US" sz="1400" dirty="0" smtClean="0">
                  <a:sym typeface="Wingdings" panose="05000000000000000000" pitchFamily="2" charset="2"/>
                </a:endParaRPr>
              </a:p>
              <a:p>
                <a:pPr marL="762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sym typeface="Wingdings" panose="05000000000000000000" pitchFamily="2" charset="2"/>
                  </a:rPr>
                  <a:t>	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         </a:t>
                </a:r>
                <a:r>
                  <a:rPr lang="en-US" sz="1400" dirty="0" err="1" smtClean="0">
                    <a:sym typeface="Wingdings" panose="05000000000000000000" pitchFamily="2" charset="2"/>
                  </a:rPr>
                  <a:t>Permintaan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sate = 4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)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  6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)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 err="1" smtClean="0">
                    <a:sym typeface="Wingdings" panose="05000000000000000000" pitchFamily="2" charset="2"/>
                  </a:rPr>
                  <a:t>Dijawab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: </a:t>
                </a:r>
                <a:endParaRPr lang="en-US" sz="1400" dirty="0" smtClean="0"/>
              </a:p>
              <a:p>
                <a:pPr marL="76200" indent="0">
                  <a:buNone/>
                </a:pPr>
                <a:r>
                  <a:rPr lang="en-US" sz="1400" dirty="0"/>
                  <a:t>	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4359" y="1353632"/>
                <a:ext cx="7476681" cy="2886000"/>
              </a:xfrm>
              <a:blipFill>
                <a:blip r:embed="rId2"/>
                <a:stretch>
                  <a:fillRect l="-1305" t="-6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8684" y="3774971"/>
                <a:ext cx="4013470" cy="855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10 −4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𝑗𝑢𝑡𝑎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𝑗𝑢𝑡𝑎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𝑗𝑢𝑡𝑎</m:t>
                              </m:r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𝑗𝑢𝑡𝑎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84" y="3774971"/>
                <a:ext cx="4013470" cy="855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8684" y="3200152"/>
                <a:ext cx="4025846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pendapatan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84" y="3200152"/>
                <a:ext cx="4025846" cy="539187"/>
              </a:xfrm>
              <a:prstGeom prst="rect">
                <a:avLst/>
              </a:prstGeom>
              <a:blipFill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2553" y="4541382"/>
                <a:ext cx="670568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3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53" y="4541382"/>
                <a:ext cx="670568" cy="307777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52120" y="3075806"/>
            <a:ext cx="2952328" cy="177335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Nilai </a:t>
            </a:r>
            <a:r>
              <a:rPr lang="sv-SE" sz="1200" dirty="0">
                <a:solidFill>
                  <a:schemeClr val="tx1"/>
                </a:solidFill>
              </a:rPr>
              <a:t>koefisien elastisitas pendpatan sebesar </a:t>
            </a:r>
            <a:r>
              <a:rPr lang="sv-SE" sz="1200" dirty="0" smtClean="0">
                <a:solidFill>
                  <a:schemeClr val="tx1"/>
                </a:solidFill>
              </a:rPr>
              <a:t>3 (</a:t>
            </a:r>
            <a:r>
              <a:rPr lang="fi-FI" sz="1200" dirty="0">
                <a:solidFill>
                  <a:schemeClr val="tx1"/>
                </a:solidFill>
                <a:latin typeface="Tahoma" pitchFamily="34" charset="0"/>
              </a:rPr>
              <a:t>EI &gt;</a:t>
            </a:r>
            <a:r>
              <a:rPr lang="fi-FI" sz="1200" dirty="0" smtClean="0">
                <a:solidFill>
                  <a:schemeClr val="tx1"/>
                </a:solidFill>
                <a:latin typeface="Tahoma" pitchFamily="34" charset="0"/>
              </a:rPr>
              <a:t>1)</a:t>
            </a:r>
            <a:r>
              <a:rPr lang="sv-SE" sz="1200" dirty="0" smtClean="0">
                <a:solidFill>
                  <a:schemeClr val="tx1"/>
                </a:solidFill>
              </a:rPr>
              <a:t>, </a:t>
            </a:r>
            <a:r>
              <a:rPr lang="sv-SE" sz="1200" dirty="0">
                <a:solidFill>
                  <a:schemeClr val="tx1"/>
                </a:solidFill>
              </a:rPr>
              <a:t>maka sate termasuk barang superior (mewah)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Pokok Bahasan</a:t>
            </a:r>
            <a:endParaRPr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857224" y="1571618"/>
            <a:ext cx="7429552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</a:p>
          <a:p>
            <a:pPr lvl="0">
              <a:lnSpc>
                <a:spcPct val="100000"/>
              </a:lnSpc>
            </a:pP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</a:p>
          <a:p>
            <a:pPr lvl="0">
              <a:lnSpc>
                <a:spcPct val="100000"/>
              </a:lnSpc>
            </a:pP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penawaran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penawaran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 err="1"/>
              <a:t>Faktor-faktor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elastisitas</a:t>
            </a:r>
            <a:r>
              <a:rPr lang="en-US" dirty="0"/>
              <a:t> </a:t>
            </a:r>
            <a:r>
              <a:rPr lang="en-US" dirty="0" err="1"/>
              <a:t>penawaran</a:t>
            </a:r>
            <a:endParaRPr lang="en-US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Penawaran</a:t>
            </a:r>
            <a:endParaRPr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971600" y="1419622"/>
            <a:ext cx="753265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ctr">
              <a:buNone/>
            </a:pPr>
            <a:r>
              <a:rPr lang="en-US" sz="2000" i="1" dirty="0" err="1"/>
              <a:t>mengukur</a:t>
            </a:r>
            <a:r>
              <a:rPr lang="en-US" sz="2000" i="1" dirty="0"/>
              <a:t> </a:t>
            </a:r>
            <a:r>
              <a:rPr lang="en-US" sz="2000" i="1" dirty="0" err="1"/>
              <a:t>responsif</a:t>
            </a:r>
            <a:r>
              <a:rPr lang="en-US" sz="2000" i="1" dirty="0"/>
              <a:t> </a:t>
            </a:r>
            <a:r>
              <a:rPr lang="en-US" sz="2000" i="1" dirty="0" err="1"/>
              <a:t>penawaran</a:t>
            </a:r>
            <a:r>
              <a:rPr lang="en-US" sz="2000" i="1" dirty="0"/>
              <a:t> </a:t>
            </a:r>
            <a:r>
              <a:rPr lang="en-US" sz="2000" i="1" dirty="0" err="1"/>
              <a:t>sebagai</a:t>
            </a:r>
            <a:r>
              <a:rPr lang="en-US" sz="2000" i="1" dirty="0"/>
              <a:t> </a:t>
            </a:r>
            <a:r>
              <a:rPr lang="en-US" sz="2000" i="1" dirty="0" err="1"/>
              <a:t>akibat</a:t>
            </a:r>
            <a:r>
              <a:rPr lang="en-US" sz="2000" i="1" dirty="0"/>
              <a:t> </a:t>
            </a:r>
            <a:r>
              <a:rPr lang="en-US" sz="2000" i="1" dirty="0" err="1"/>
              <a:t>perubahan</a:t>
            </a:r>
            <a:r>
              <a:rPr lang="en-US" sz="2000" i="1" dirty="0"/>
              <a:t> </a:t>
            </a:r>
            <a:r>
              <a:rPr lang="en-US" sz="2000" i="1" dirty="0" err="1"/>
              <a:t>harga</a:t>
            </a:r>
            <a:endParaRPr lang="en-US" sz="1800" dirty="0">
              <a:effectLst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971598" y="1807484"/>
            <a:ext cx="442162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Persamaan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elastistas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penawaran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71600" y="2390488"/>
                <a:ext cx="4997522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𝑑𝑖𝑡𝑎𝑤𝑎𝑟𝑘𝑎𝑛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itu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sendiri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90488"/>
                <a:ext cx="4997522" cy="539187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84394" y="3134874"/>
                <a:ext cx="2839239" cy="881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94" y="3134874"/>
                <a:ext cx="2839239" cy="881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971599" y="2334232"/>
            <a:ext cx="5531569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1600" y="3118298"/>
            <a:ext cx="2852033" cy="9132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923928" y="3118299"/>
                <a:ext cx="2579241" cy="12536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100" dirty="0" smtClean="0">
                    <a:solidFill>
                      <a:schemeClr val="tx1"/>
                    </a:solidFill>
                  </a:rPr>
                  <a:t>Keterangan: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Penawaran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</a:rPr>
                  <a:t>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Penawaran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</a:rPr>
                  <a:t>barang X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2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Harga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X </a:t>
                </a:r>
                <a:r>
                  <a:rPr lang="en-US" sz="1100" dirty="0" err="1" smtClean="0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 1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Harga</a:t>
                </a:r>
                <a:r>
                  <a:rPr 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barang</a:t>
                </a:r>
                <a:r>
                  <a:rPr lang="en-US" sz="1100" dirty="0">
                    <a:solidFill>
                      <a:schemeClr val="tx1"/>
                    </a:solidFill>
                  </a:rPr>
                  <a:t> X </a:t>
                </a:r>
                <a:r>
                  <a:rPr lang="en-US" sz="1100" dirty="0" err="1">
                    <a:solidFill>
                      <a:schemeClr val="tx1"/>
                    </a:solidFill>
                  </a:rPr>
                  <a:t>periode</a:t>
                </a:r>
                <a:r>
                  <a:rPr lang="en-US" sz="1100" dirty="0">
                    <a:solidFill>
                      <a:schemeClr val="tx1"/>
                    </a:solidFill>
                  </a:rPr>
                  <a:t>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11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1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1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118299"/>
                <a:ext cx="2579241" cy="1253652"/>
              </a:xfrm>
              <a:prstGeom prst="rect">
                <a:avLst/>
              </a:prstGeom>
              <a:blipFill>
                <a:blip r:embed="rId5"/>
                <a:stretch>
                  <a:fillRect b="-2370"/>
                </a:stretch>
              </a:blipFill>
              <a:ln w="3810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0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785786" y="214296"/>
            <a:ext cx="785818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i="1" dirty="0">
                <a:solidFill>
                  <a:schemeClr val="tx1"/>
                </a:solidFill>
              </a:rPr>
              <a:t>Pada saat harga Rp 5000 per unit, jumlah </a:t>
            </a:r>
            <a:r>
              <a:rPr lang="en-US" sz="1600" i="1" dirty="0" err="1" smtClean="0">
                <a:solidFill>
                  <a:schemeClr val="tx1"/>
                </a:solidFill>
              </a:rPr>
              <a:t>sendal</a:t>
            </a:r>
            <a:r>
              <a:rPr lang="id-ID" sz="1600" i="1" dirty="0" smtClean="0">
                <a:solidFill>
                  <a:schemeClr val="tx1"/>
                </a:solidFill>
              </a:rPr>
              <a:t> </a:t>
            </a:r>
            <a:r>
              <a:rPr lang="id-ID" sz="1600" i="1" dirty="0">
                <a:solidFill>
                  <a:schemeClr val="tx1"/>
                </a:solidFill>
              </a:rPr>
              <a:t>yang ditawarkan 20 unit. </a:t>
            </a:r>
            <a:r>
              <a:rPr lang="id-ID" sz="1600" i="1" dirty="0" smtClean="0">
                <a:solidFill>
                  <a:schemeClr val="tx1"/>
                </a:solidFill>
              </a:rPr>
              <a:t>Kemudia</a:t>
            </a:r>
            <a:r>
              <a:rPr lang="en-US" sz="1600" i="1" dirty="0" smtClean="0">
                <a:solidFill>
                  <a:schemeClr val="tx1"/>
                </a:solidFill>
              </a:rPr>
              <a:t>n </a:t>
            </a:r>
            <a:r>
              <a:rPr lang="id-ID" sz="1600" i="1" dirty="0" smtClean="0">
                <a:solidFill>
                  <a:schemeClr val="tx1"/>
                </a:solidFill>
              </a:rPr>
              <a:t>harga </a:t>
            </a:r>
            <a:r>
              <a:rPr lang="id-ID" sz="1600" i="1" dirty="0">
                <a:solidFill>
                  <a:schemeClr val="tx1"/>
                </a:solidFill>
              </a:rPr>
              <a:t>turun menjadi Rp 4.500 per unit dan jumlah </a:t>
            </a:r>
            <a:r>
              <a:rPr lang="en-US" sz="1600" i="1" dirty="0" err="1" smtClean="0">
                <a:solidFill>
                  <a:schemeClr val="tx1"/>
                </a:solidFill>
              </a:rPr>
              <a:t>sendal</a:t>
            </a:r>
            <a:r>
              <a:rPr lang="id-ID" sz="1600" i="1" dirty="0" smtClean="0">
                <a:solidFill>
                  <a:schemeClr val="tx1"/>
                </a:solidFill>
              </a:rPr>
              <a:t> </a:t>
            </a:r>
            <a:r>
              <a:rPr lang="id-ID" sz="1600" i="1" dirty="0">
                <a:solidFill>
                  <a:schemeClr val="tx1"/>
                </a:solidFill>
              </a:rPr>
              <a:t>yang ditawarkan menjadi 10 unit. berdasarkan data tersebut besarnya koefisien elastisitas penawarannya?</a:t>
            </a:r>
            <a:endParaRPr lang="id-ID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55374" y="2715881"/>
                <a:ext cx="424443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4.500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5.000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5.000</m:t>
                              </m:r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5.000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4" y="2715881"/>
                <a:ext cx="4244432" cy="855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55374" y="2141062"/>
                <a:ext cx="4332020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ditawarkan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4" y="2141062"/>
                <a:ext cx="4332020" cy="539187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5616" y="3723877"/>
                <a:ext cx="720262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5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23877"/>
                <a:ext cx="720262" cy="307777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9700" y="1237927"/>
                <a:ext cx="5380491" cy="83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Diketahui: </a:t>
                </a:r>
                <a:r>
                  <a:rPr lang="en-US" dirty="0" err="1"/>
                  <a:t>Harga</a:t>
                </a:r>
                <a:r>
                  <a:rPr lang="en-US" dirty="0"/>
                  <a:t> </a:t>
                </a:r>
                <a:r>
                  <a:rPr lang="en-US" dirty="0" err="1" smtClean="0"/>
                  <a:t>sendal</a:t>
                </a:r>
                <a:r>
                  <a:rPr lang="en-US" dirty="0" smtClean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= </a:t>
                </a:r>
                <a:r>
                  <a:rPr lang="en-US" dirty="0" err="1">
                    <a:sym typeface="Wingdings" panose="05000000000000000000" pitchFamily="2" charset="2"/>
                  </a:rPr>
                  <a:t>Rp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5000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  </a:t>
                </a:r>
                <a:r>
                  <a:rPr lang="en-US" dirty="0" err="1">
                    <a:sym typeface="Wingdings" panose="05000000000000000000" pitchFamily="2" charset="2"/>
                  </a:rPr>
                  <a:t>Rp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4500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 </a:t>
                </a:r>
              </a:p>
              <a:p>
                <a:pPr marL="76200"/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        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Permintaan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sendal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= </a:t>
                </a:r>
                <a:r>
                  <a:rPr lang="en-US" dirty="0" smtClean="0">
                    <a:sym typeface="Wingdings" panose="05000000000000000000" pitchFamily="2" charset="2"/>
                  </a:rPr>
                  <a:t>20 unit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   </a:t>
                </a:r>
                <a:r>
                  <a:rPr lang="en-US" dirty="0" smtClean="0">
                    <a:sym typeface="Wingdings" panose="05000000000000000000" pitchFamily="2" charset="2"/>
                  </a:rPr>
                  <a:t>10 unit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 </a:t>
                </a:r>
              </a:p>
              <a:p>
                <a:r>
                  <a:rPr lang="en-US" dirty="0" err="1">
                    <a:sym typeface="Wingdings" panose="05000000000000000000" pitchFamily="2" charset="2"/>
                  </a:rPr>
                  <a:t>Dijawab</a:t>
                </a:r>
                <a:r>
                  <a:rPr lang="en-US" dirty="0">
                    <a:sym typeface="Wingdings" panose="05000000000000000000" pitchFamily="2" charset="2"/>
                  </a:rPr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00" y="1237927"/>
                <a:ext cx="5380491" cy="835422"/>
              </a:xfrm>
              <a:prstGeom prst="rect">
                <a:avLst/>
              </a:prstGeom>
              <a:blipFill>
                <a:blip r:embed="rId6"/>
                <a:stretch>
                  <a:fillRect l="-340" t="-1460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07704" y="3723878"/>
                <a:ext cx="2808312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−→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Penawarannya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elastis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23878"/>
                <a:ext cx="2808312" cy="307777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40" y="519601"/>
            <a:ext cx="4303803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84962" y="159735"/>
            <a:ext cx="3930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Inelastis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(</a:t>
            </a:r>
            <a:r>
              <a:rPr lang="en-US" dirty="0" err="1"/>
              <a:t>elastisitas</a:t>
            </a:r>
            <a:r>
              <a:rPr lang="en-US" dirty="0"/>
              <a:t> = 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97" y="3075632"/>
            <a:ext cx="4312302" cy="1744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31297" y="2715766"/>
            <a:ext cx="3055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 smtClean="0"/>
              <a:t>Inelastis</a:t>
            </a:r>
            <a:r>
              <a:rPr lang="en-US" dirty="0" smtClean="0"/>
              <a:t> (</a:t>
            </a:r>
            <a:r>
              <a:rPr lang="en-US" dirty="0" err="1" smtClean="0"/>
              <a:t>elastisitas</a:t>
            </a:r>
            <a:r>
              <a:rPr lang="en-US" dirty="0" smtClean="0"/>
              <a:t> &lt; 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4088" y="519601"/>
            <a:ext cx="3240360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%∆</a:t>
            </a:r>
            <a:r>
              <a:rPr lang="en-US" b="1" dirty="0" smtClean="0">
                <a:solidFill>
                  <a:schemeClr val="tx1"/>
                </a:solidFill>
              </a:rPr>
              <a:t>Qs = 0, </a:t>
            </a:r>
            <a:r>
              <a:rPr lang="en-US" b="1" dirty="0">
                <a:solidFill>
                  <a:schemeClr val="tx1"/>
                </a:solidFill>
              </a:rPr>
              <a:t>%</a:t>
            </a:r>
            <a:r>
              <a:rPr lang="en-US" b="1" dirty="0" smtClean="0">
                <a:solidFill>
                  <a:schemeClr val="tx1"/>
                </a:solidFill>
              </a:rPr>
              <a:t>∆Ps</a:t>
            </a:r>
          </a:p>
          <a:p>
            <a:r>
              <a:rPr lang="sv-SE" dirty="0">
                <a:solidFill>
                  <a:schemeClr val="tx1"/>
                </a:solidFill>
              </a:rPr>
              <a:t>Perubahan harga suatu komoditas tidak akan merubah jumlah komoditas yang </a:t>
            </a:r>
            <a:r>
              <a:rPr lang="sv-SE" dirty="0" smtClean="0">
                <a:solidFill>
                  <a:schemeClr val="tx1"/>
                </a:solidFill>
              </a:rPr>
              <a:t>ditawarkan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Ex: kebutuhan tanah, air minum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088" y="3075632"/>
            <a:ext cx="3240360" cy="187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%∆</a:t>
            </a:r>
            <a:r>
              <a:rPr lang="en-US" b="1" dirty="0" smtClean="0">
                <a:solidFill>
                  <a:schemeClr val="tx1"/>
                </a:solidFill>
              </a:rPr>
              <a:t>Qs &lt; %∆</a:t>
            </a:r>
            <a:r>
              <a:rPr lang="en-US" b="1" dirty="0">
                <a:solidFill>
                  <a:schemeClr val="tx1"/>
                </a:solidFill>
              </a:rPr>
              <a:t>Ps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Jumlah </a:t>
            </a:r>
            <a:r>
              <a:rPr lang="sv-SE" dirty="0">
                <a:solidFill>
                  <a:schemeClr val="tx1"/>
                </a:solidFill>
              </a:rPr>
              <a:t>komoditas yang </a:t>
            </a:r>
            <a:r>
              <a:rPr lang="sv-SE" dirty="0" smtClean="0">
                <a:solidFill>
                  <a:schemeClr val="tx1"/>
                </a:solidFill>
              </a:rPr>
              <a:t>ditawarkan </a:t>
            </a:r>
            <a:r>
              <a:rPr lang="sv-SE" dirty="0">
                <a:solidFill>
                  <a:schemeClr val="tx1"/>
                </a:solidFill>
              </a:rPr>
              <a:t>kurang peka terhadap perubahan harga. Dalam hal ini persentase perubahan harga lebih besar dari persentase perubahan jumlah yang </a:t>
            </a:r>
            <a:r>
              <a:rPr lang="sv-SE" dirty="0" smtClean="0">
                <a:solidFill>
                  <a:schemeClr val="tx1"/>
                </a:solidFill>
              </a:rPr>
              <a:t>ditawarkan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Ex</a:t>
            </a:r>
            <a:r>
              <a:rPr lang="sv-SE" dirty="0">
                <a:solidFill>
                  <a:schemeClr val="tx1"/>
                </a:solidFill>
              </a:rPr>
              <a:t>: kebutuhan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pokok</a:t>
            </a:r>
            <a:r>
              <a:rPr lang="en-US" dirty="0" smtClean="0">
                <a:solidFill>
                  <a:schemeClr val="tx1"/>
                </a:solidFill>
              </a:rPr>
              <a:t> / primer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39" y="519602"/>
            <a:ext cx="4301359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84962" y="159735"/>
            <a:ext cx="3433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 smtClean="0"/>
              <a:t>Elastis</a:t>
            </a:r>
            <a:r>
              <a:rPr lang="en-US" dirty="0" smtClean="0"/>
              <a:t> </a:t>
            </a:r>
            <a:r>
              <a:rPr lang="en-US" dirty="0" err="1" smtClean="0"/>
              <a:t>Uniter</a:t>
            </a:r>
            <a:r>
              <a:rPr lang="en-US" dirty="0" smtClean="0"/>
              <a:t> (</a:t>
            </a: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39" y="3075897"/>
            <a:ext cx="4278962" cy="1728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1297" y="2715766"/>
            <a:ext cx="290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 smtClean="0"/>
              <a:t>Elastis</a:t>
            </a:r>
            <a:r>
              <a:rPr lang="en-US" dirty="0" smtClean="0"/>
              <a:t> (</a:t>
            </a:r>
            <a:r>
              <a:rPr lang="en-US" dirty="0" err="1" smtClean="0"/>
              <a:t>elastisitas</a:t>
            </a:r>
            <a:r>
              <a:rPr lang="en-US" dirty="0" smtClean="0"/>
              <a:t> &gt; 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64088" y="519601"/>
            <a:ext cx="3240360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%∆</a:t>
            </a:r>
            <a:r>
              <a:rPr lang="en-US" b="1" dirty="0" smtClean="0">
                <a:solidFill>
                  <a:schemeClr val="tx1"/>
                </a:solidFill>
              </a:rPr>
              <a:t>Qs = %∆Ps</a:t>
            </a:r>
          </a:p>
          <a:p>
            <a:r>
              <a:rPr lang="sv-SE" dirty="0">
                <a:solidFill>
                  <a:schemeClr val="tx1"/>
                </a:solidFill>
              </a:rPr>
              <a:t>Perubahan harga komoditas tersebut dalam suatu persentase tertentu, akan diikuti dengan perubahan jumlah komoditas yang </a:t>
            </a:r>
            <a:r>
              <a:rPr lang="sv-SE" dirty="0" smtClean="0">
                <a:solidFill>
                  <a:schemeClr val="tx1"/>
                </a:solidFill>
              </a:rPr>
              <a:t>ditawarkan dalam </a:t>
            </a:r>
            <a:r>
              <a:rPr lang="sv-SE" dirty="0">
                <a:solidFill>
                  <a:schemeClr val="tx1"/>
                </a:solidFill>
              </a:rPr>
              <a:t>persentase yang sama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Ex: kebutuhan </a:t>
            </a:r>
            <a:r>
              <a:rPr lang="en-US" dirty="0" err="1" smtClean="0">
                <a:solidFill>
                  <a:schemeClr val="tx1"/>
                </a:solidFill>
              </a:rPr>
              <a:t>sekunder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3076128"/>
            <a:ext cx="3240360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%∆</a:t>
            </a:r>
            <a:r>
              <a:rPr lang="en-US" b="1" dirty="0" smtClean="0">
                <a:solidFill>
                  <a:schemeClr val="tx1"/>
                </a:solidFill>
              </a:rPr>
              <a:t>Qs &gt; %∆Ps</a:t>
            </a:r>
          </a:p>
          <a:p>
            <a:r>
              <a:rPr lang="sv-SE" dirty="0">
                <a:solidFill>
                  <a:schemeClr val="tx1"/>
                </a:solidFill>
              </a:rPr>
              <a:t>Jumlah </a:t>
            </a:r>
            <a:r>
              <a:rPr lang="sv-SE" dirty="0" smtClean="0">
                <a:solidFill>
                  <a:schemeClr val="tx1"/>
                </a:solidFill>
              </a:rPr>
              <a:t>komoditas </a:t>
            </a:r>
            <a:r>
              <a:rPr lang="sv-SE" dirty="0">
                <a:solidFill>
                  <a:schemeClr val="tx1"/>
                </a:solidFill>
              </a:rPr>
              <a:t>yang </a:t>
            </a:r>
            <a:r>
              <a:rPr lang="sv-SE" dirty="0" smtClean="0">
                <a:solidFill>
                  <a:schemeClr val="tx1"/>
                </a:solidFill>
              </a:rPr>
              <a:t>ditawarkan </a:t>
            </a:r>
            <a:r>
              <a:rPr lang="sv-SE" dirty="0">
                <a:solidFill>
                  <a:schemeClr val="tx1"/>
                </a:solidFill>
              </a:rPr>
              <a:t>akan mengalami perubahan dengan persentase yang melebihi persentase perubahan harga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Ex: kebutuhan </a:t>
            </a:r>
            <a:r>
              <a:rPr lang="en-US" dirty="0" err="1" smtClean="0">
                <a:solidFill>
                  <a:schemeClr val="tx1"/>
                </a:solidFill>
              </a:rPr>
              <a:t>mewah</a:t>
            </a:r>
            <a:r>
              <a:rPr lang="en-US" dirty="0" smtClean="0">
                <a:solidFill>
                  <a:schemeClr val="tx1"/>
                </a:solidFill>
              </a:rPr>
              <a:t> / luxury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8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39" y="519603"/>
            <a:ext cx="4273499" cy="1908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84962" y="159735"/>
            <a:ext cx="3802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 smtClean="0"/>
              <a:t>Elastis</a:t>
            </a:r>
            <a:r>
              <a:rPr lang="en-US" dirty="0" smtClean="0"/>
              <a:t> </a:t>
            </a:r>
            <a:r>
              <a:rPr lang="en-US" dirty="0" err="1" smtClean="0"/>
              <a:t>Sempurna</a:t>
            </a:r>
            <a:r>
              <a:rPr lang="en-US" dirty="0" smtClean="0"/>
              <a:t> (</a:t>
            </a: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3894" y="519602"/>
            <a:ext cx="3240360" cy="190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%∆</a:t>
            </a:r>
            <a:r>
              <a:rPr lang="en-US" b="1" dirty="0" smtClean="0">
                <a:solidFill>
                  <a:schemeClr val="tx1"/>
                </a:solidFill>
              </a:rPr>
              <a:t>Qs, %∆Ps = 0</a:t>
            </a:r>
          </a:p>
          <a:p>
            <a:r>
              <a:rPr lang="sv-SE" dirty="0">
                <a:solidFill>
                  <a:schemeClr val="tx1"/>
                </a:solidFill>
              </a:rPr>
              <a:t>Pada suatu harga tertentu, pasar sanggup </a:t>
            </a:r>
            <a:r>
              <a:rPr lang="sv-SE" dirty="0" smtClean="0">
                <a:solidFill>
                  <a:schemeClr val="tx1"/>
                </a:solidFill>
              </a:rPr>
              <a:t>menjual semua </a:t>
            </a:r>
            <a:r>
              <a:rPr lang="sv-SE" dirty="0">
                <a:solidFill>
                  <a:schemeClr val="tx1"/>
                </a:solidFill>
              </a:rPr>
              <a:t>komoditas yang ada di pasar, berapapun banyaknya komoditas yang dipasarkan oleh para penjual pada harga tersebut semuanya akan dapat terjual.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Ex: kebutuhan </a:t>
            </a:r>
            <a:r>
              <a:rPr lang="en-US" dirty="0" err="1" smtClean="0">
                <a:solidFill>
                  <a:schemeClr val="tx1"/>
                </a:solidFill>
              </a:rPr>
              <a:t>dunia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gandum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46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084759" y="1392401"/>
            <a:ext cx="46545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 komoditas  yang diminta akan mengalami perubahan dengan persentase yang melebihi persentase perubahan </a:t>
            </a:r>
            <a:r>
              <a:rPr lang="en-US" sz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4759" y="1911335"/>
            <a:ext cx="46545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Persentase perubahan harga lebih besar dari persentase perubahan jumlah yang diminta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922" y="2445370"/>
            <a:ext cx="46545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 komoditas yang ditawarkan akan mengalami perubahan dengan persentase yang melebihi persentase perubahan </a:t>
            </a:r>
            <a:r>
              <a:rPr lang="en-US" sz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harga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759" y="2969245"/>
            <a:ext cx="4654550" cy="57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 komoditas yang ditawarkan kurang peka terhadap perubahan harga. Dalam hal ini persentase perubahan harga lebih besar dari persentase perubahan jumlah yang </a:t>
            </a:r>
            <a:r>
              <a:rPr lang="en-US" sz="1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ditawarkan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3842" y="1369045"/>
            <a:ext cx="17335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Penawaran Inelastis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1937211"/>
            <a:ext cx="17335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 Inelastis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842" y="2505377"/>
            <a:ext cx="1733550" cy="43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 Uniter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3060922"/>
            <a:ext cx="1733550" cy="473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 Elastis 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192" y="3651870"/>
            <a:ext cx="1733550" cy="55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Penawaran Elastis</a:t>
            </a:r>
            <a:endParaRPr lang="en-US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4328" y="3632820"/>
            <a:ext cx="4654550" cy="57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Perubahan harga komoditas tersebut dalam suatu persentase tertentu, akan diikuti dengan perubahan jumlah komoditas yang diminta tersebut dalam persentase yang sama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4758" y="900425"/>
            <a:ext cx="6299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Barlow Light" panose="020B0604020202020204" charset="0"/>
                <a:ea typeface="Calibri" panose="020F0502020204030204" pitchFamily="34" charset="0"/>
                <a:cs typeface="Barlow Light" panose="020B0604020202020204" charset="0"/>
              </a:rPr>
              <a:t>Cocokan konsep elastisitas permintaan dan penawaran, di bawah ini</a:t>
            </a:r>
            <a:endParaRPr lang="en-US" sz="1600">
              <a:latin typeface="Barlow Light" panose="020B0604020202020204" charset="0"/>
              <a:cs typeface="Barlow Light" panose="020B060402020202020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66564" y="286279"/>
            <a:ext cx="7843200" cy="653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smtClean="0">
                <a:latin typeface="Barlow SemiBold" panose="020B0604020202020204" charset="0"/>
              </a:rPr>
              <a:t>TUGAS #2 Konsep Elastisitas   </a:t>
            </a:r>
            <a:endParaRPr lang="id-ID" sz="2400" dirty="0">
              <a:latin typeface="Barlow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93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pic>
        <p:nvPicPr>
          <p:cNvPr id="5" name="Picture 2" descr="Image result for thankyou cartoo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2415"/>
            <a:ext cx="6429420" cy="379108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4348" y="1285866"/>
            <a:ext cx="3200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381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Buku Pedoman</a:t>
            </a:r>
            <a:endParaRPr dirty="0"/>
          </a:p>
        </p:txBody>
      </p:sp>
      <p:sp>
        <p:nvSpPr>
          <p:cNvPr id="698" name="Google Shape;698;p30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/>
              <a:t>N Gregory </a:t>
            </a:r>
            <a:r>
              <a:rPr lang="en-US" b="1" dirty="0" err="1" smtClean="0"/>
              <a:t>Mankiw</a:t>
            </a:r>
            <a:endParaRPr lang="id-ID" b="1" dirty="0" smtClean="0"/>
          </a:p>
          <a:p>
            <a:pPr marL="0" lvl="0" indent="0">
              <a:buNone/>
            </a:pPr>
            <a:r>
              <a:rPr lang="id-ID" sz="1200" i="1" dirty="0" smtClean="0"/>
              <a:t>(2008)  </a:t>
            </a:r>
            <a:r>
              <a:rPr lang="en-US" sz="1200" i="1" dirty="0" smtClean="0"/>
              <a:t>Principles of Microeconomics</a:t>
            </a:r>
            <a:r>
              <a:rPr lang="en-US" sz="1200" dirty="0" smtClean="0"/>
              <a:t>, 5 </a:t>
            </a:r>
            <a:r>
              <a:rPr lang="en-US" sz="1200" dirty="0" err="1" smtClean="0"/>
              <a:t>ed</a:t>
            </a:r>
            <a:r>
              <a:rPr lang="en-US" sz="1200" dirty="0" smtClean="0"/>
              <a:t>, Mason, Ohio: South- Western </a:t>
            </a:r>
            <a:r>
              <a:rPr lang="en-US" sz="1200" dirty="0" err="1" smtClean="0"/>
              <a:t>Cengage</a:t>
            </a:r>
            <a:r>
              <a:rPr lang="en-US" sz="1200" dirty="0" smtClean="0"/>
              <a:t> Learning</a:t>
            </a:r>
            <a:endParaRPr lang="id-ID" sz="1200" dirty="0"/>
          </a:p>
        </p:txBody>
      </p:sp>
      <p:sp>
        <p:nvSpPr>
          <p:cNvPr id="699" name="Google Shape;699;p30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id-ID" b="1" dirty="0" smtClean="0"/>
              <a:t>Walter Nicholson; Christopher Snyder</a:t>
            </a:r>
            <a:endParaRPr b="1"/>
          </a:p>
          <a:p>
            <a:pPr marL="0" lvl="0" indent="0">
              <a:buNone/>
            </a:pPr>
            <a:r>
              <a:rPr lang="en-US" sz="1200" dirty="0" smtClean="0"/>
              <a:t>2008). </a:t>
            </a:r>
            <a:r>
              <a:rPr lang="en-US" sz="1200" i="1" dirty="0" smtClean="0"/>
              <a:t>Microeconomic Theory: Basic Principles and Extensions</a:t>
            </a:r>
            <a:r>
              <a:rPr lang="en-US" sz="1200" dirty="0" smtClean="0"/>
              <a:t>, 10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</a:t>
            </a:r>
            <a:r>
              <a:rPr lang="en-US" sz="1200" dirty="0" err="1" smtClean="0"/>
              <a:t>ed</a:t>
            </a:r>
            <a:r>
              <a:rPr lang="en-US" sz="1200" dirty="0" smtClean="0"/>
              <a:t>, Ohio: Thomson South-Western</a:t>
            </a:r>
            <a:endParaRPr sz="1200"/>
          </a:p>
        </p:txBody>
      </p:sp>
      <p:sp>
        <p:nvSpPr>
          <p:cNvPr id="701" name="Google Shape;701;p3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body" idx="1"/>
          </p:nvPr>
        </p:nvSpPr>
        <p:spPr>
          <a:xfrm>
            <a:off x="1165875" y="3123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d-ID" b="1" dirty="0" smtClean="0"/>
              <a:t>Sadono Sukirno</a:t>
            </a:r>
            <a:endParaRPr lang="id-ID" dirty="0" smtClean="0"/>
          </a:p>
          <a:p>
            <a:pPr marL="0" lvl="0" indent="0">
              <a:buNone/>
            </a:pPr>
            <a:r>
              <a:rPr lang="id-ID" sz="1200" i="1" dirty="0" smtClean="0"/>
              <a:t>(1994) </a:t>
            </a:r>
            <a:r>
              <a:rPr lang="en-US" sz="1200" i="1" dirty="0" err="1" smtClean="0"/>
              <a:t>Mikro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Ekonomi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Teori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Pengantar</a:t>
            </a:r>
            <a:r>
              <a:rPr lang="en-US" sz="1200" dirty="0" smtClean="0"/>
              <a:t>, Jakarta: PT Raja </a:t>
            </a:r>
            <a:r>
              <a:rPr lang="en-US" sz="1200" dirty="0" err="1" smtClean="0"/>
              <a:t>Grafindo</a:t>
            </a:r>
            <a:r>
              <a:rPr lang="en-US" sz="1200" dirty="0" smtClean="0"/>
              <a:t> </a:t>
            </a:r>
            <a:r>
              <a:rPr lang="en-US" sz="1200" dirty="0" err="1" smtClean="0"/>
              <a:t>Persada</a:t>
            </a:r>
            <a:endParaRPr lang="id-ID" sz="1200" dirty="0" smtClean="0"/>
          </a:p>
        </p:txBody>
      </p:sp>
      <p:sp>
        <p:nvSpPr>
          <p:cNvPr id="703" name="Google Shape;703;p30"/>
          <p:cNvSpPr txBox="1">
            <a:spLocks noGrp="1"/>
          </p:cNvSpPr>
          <p:nvPr>
            <p:ph type="body" idx="2"/>
          </p:nvPr>
        </p:nvSpPr>
        <p:spPr>
          <a:xfrm>
            <a:off x="3706438" y="3123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</a:t>
            </a:r>
            <a:r>
              <a:rPr lang="id-ID" b="1" dirty="0" smtClean="0"/>
              <a:t>oediono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200" dirty="0" smtClean="0"/>
              <a:t>Seri Sinopsis  Pengantar Ilmi Ekonomi No. 1: Ekonomi Mikro.  Yogyakarta: BPFE UGM</a:t>
            </a:r>
            <a:endParaRPr sz="1200"/>
          </a:p>
        </p:txBody>
      </p:sp>
      <p:sp>
        <p:nvSpPr>
          <p:cNvPr id="2" name="Text Placeholder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>
            <a:spLocks noGrp="1"/>
          </p:cNvSpPr>
          <p:nvPr>
            <p:ph type="body" idx="1"/>
          </p:nvPr>
        </p:nvSpPr>
        <p:spPr>
          <a:xfrm>
            <a:off x="1280643" y="1176364"/>
            <a:ext cx="5929354" cy="11430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id-ID" sz="1800" dirty="0" smtClean="0">
                <a:latin typeface="Barlow Light" charset="0"/>
              </a:rPr>
              <a:t>	</a:t>
            </a:r>
            <a:r>
              <a:rPr lang="en-US" sz="1800" dirty="0" smtClean="0">
                <a:latin typeface="Barlow Light" charset="0"/>
              </a:rPr>
              <a:t>T</a:t>
            </a:r>
            <a:r>
              <a:rPr lang="id-ID" sz="1800" dirty="0" smtClean="0">
                <a:latin typeface="Barlow Light" charset="0"/>
              </a:rPr>
              <a:t>ingkat </a:t>
            </a:r>
            <a:r>
              <a:rPr lang="id-ID" sz="1800" dirty="0">
                <a:latin typeface="Barlow Light" charset="0"/>
              </a:rPr>
              <a:t>kepekaan (perubahan) suatu gejala ekonomi terhadap perubahan gejala ekonomi yang lain (</a:t>
            </a:r>
            <a:r>
              <a:rPr lang="id-ID" sz="1800" dirty="0" smtClean="0">
                <a:latin typeface="Barlow Light" charset="0"/>
              </a:rPr>
              <a:t>M</a:t>
            </a:r>
            <a:r>
              <a:rPr lang="en-US" sz="1800" dirty="0" err="1" smtClean="0">
                <a:latin typeface="Barlow Light" charset="0"/>
              </a:rPr>
              <a:t>eiriki</a:t>
            </a:r>
            <a:r>
              <a:rPr lang="id-ID" sz="1800" dirty="0" smtClean="0">
                <a:latin typeface="Barlow Light" charset="0"/>
              </a:rPr>
              <a:t>, 2005)</a:t>
            </a:r>
          </a:p>
        </p:txBody>
      </p:sp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" name="Google Shape;544;p17"/>
          <p:cNvSpPr txBox="1">
            <a:spLocks/>
          </p:cNvSpPr>
          <p:nvPr/>
        </p:nvSpPr>
        <p:spPr>
          <a:xfrm>
            <a:off x="1259632" y="2178848"/>
            <a:ext cx="5929354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>
              <a:spcBef>
                <a:spcPts val="600"/>
              </a:spcBef>
              <a:buClr>
                <a:schemeClr val="lt1"/>
              </a:buClr>
              <a:buSzPts val="3600"/>
            </a:pPr>
            <a:r>
              <a:rPr lang="id-ID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	</a:t>
            </a:r>
            <a:r>
              <a:rPr lang="en-US" sz="1800" dirty="0" err="1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S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uatu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indikator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yang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mengukur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seberapa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responsif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jumlah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permintaan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atau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penawaran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berubah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terhadap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salah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satu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faktor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yang 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menentukan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(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Mankiw</a:t>
            </a:r>
            <a:r>
              <a:rPr lang="id-ID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, 200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8</a:t>
            </a:r>
            <a:r>
              <a:rPr lang="id-ID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)</a:t>
            </a:r>
          </a:p>
        </p:txBody>
      </p:sp>
      <p:sp>
        <p:nvSpPr>
          <p:cNvPr id="8" name="Google Shape;544;p17"/>
          <p:cNvSpPr txBox="1">
            <a:spLocks/>
          </p:cNvSpPr>
          <p:nvPr/>
        </p:nvSpPr>
        <p:spPr>
          <a:xfrm>
            <a:off x="1259632" y="3321856"/>
            <a:ext cx="5929354" cy="114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>
              <a:spcBef>
                <a:spcPts val="600"/>
              </a:spcBef>
              <a:buClr>
                <a:schemeClr val="lt1"/>
              </a:buClr>
              <a:buSzPts val="3600"/>
            </a:pP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	</a:t>
            </a:r>
            <a:r>
              <a:rPr lang="id-ID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Ukuran </a:t>
            </a:r>
            <a:r>
              <a:rPr lang="id-ID" sz="1800" dirty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kuantitatif yang menunjukkan seberapa besar pengaruh  perubahan harga maupun faktor-faktor lain terhadap permintaan atau penawaran dari suatu </a:t>
            </a:r>
            <a:r>
              <a:rPr lang="id-ID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komoditas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 (</a:t>
            </a:r>
            <a:r>
              <a:rPr lang="en-US" sz="1800" dirty="0" err="1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Sukirno</a:t>
            </a:r>
            <a:r>
              <a:rPr lang="en-US" sz="1800" dirty="0" smtClean="0">
                <a:solidFill>
                  <a:schemeClr val="dk1"/>
                </a:solidFill>
                <a:latin typeface="Barlow Light" charset="0"/>
                <a:ea typeface="Barlow SemiBold"/>
                <a:cs typeface="Barlow SemiBold"/>
                <a:sym typeface="Barlow SemiBold"/>
              </a:rPr>
              <a:t>, 2019)</a:t>
            </a:r>
            <a:endParaRPr lang="id-ID" sz="1800" dirty="0">
              <a:solidFill>
                <a:schemeClr val="dk1"/>
              </a:solidFill>
              <a:latin typeface="Barlow Light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" name="Google Shape;521;p14"/>
          <p:cNvSpPr txBox="1">
            <a:spLocks/>
          </p:cNvSpPr>
          <p:nvPr/>
        </p:nvSpPr>
        <p:spPr>
          <a:xfrm>
            <a:off x="1763688" y="522664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dirty="0" err="1" smtClean="0">
                <a:solidFill>
                  <a:schemeClr val="bg1"/>
                </a:solidFill>
                <a:latin typeface="Barlow SemiBold" panose="020B0604020202020204" charset="0"/>
              </a:rPr>
              <a:t>Elastisitas</a:t>
            </a:r>
            <a:endParaRPr lang="id-ID" sz="2600" dirty="0">
              <a:solidFill>
                <a:schemeClr val="bg1"/>
              </a:solidFill>
              <a:latin typeface="Barlow SemiBold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Elastisitas</a:t>
            </a:r>
            <a:endParaRPr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4" y="1599700"/>
            <a:ext cx="7229877" cy="1620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K</a:t>
            </a:r>
            <a:r>
              <a:rPr lang="id-ID" sz="2000" i="1" dirty="0" smtClean="0"/>
              <a:t>onsep </a:t>
            </a:r>
            <a:r>
              <a:rPr lang="id-ID" sz="2000" i="1" dirty="0"/>
              <a:t>elastisitas merupakan analisis untuk menggambarkan derajat </a:t>
            </a:r>
            <a:r>
              <a:rPr lang="id-ID" sz="2000" i="1" dirty="0" smtClean="0"/>
              <a:t>kepekaan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atau</a:t>
            </a:r>
            <a:r>
              <a:rPr lang="en-US" sz="2000" i="1" dirty="0" smtClean="0"/>
              <a:t> </a:t>
            </a:r>
            <a:r>
              <a:rPr lang="id-ID" sz="2000" i="1" dirty="0" smtClean="0"/>
              <a:t>respon </a:t>
            </a:r>
            <a:r>
              <a:rPr lang="id-ID" sz="2000" i="1" dirty="0"/>
              <a:t>dari jumlah barang yang diminta atau ditawarkan, sebagai akibat perubahan faktor yang mempengaruhinya</a:t>
            </a: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214413" y="3491099"/>
            <a:ext cx="7215238" cy="653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0" algn="ctr">
              <a:defRPr/>
            </a:pPr>
            <a:r>
              <a:rPr lang="en-US" sz="1700" dirty="0" smtClean="0"/>
              <a:t>B</a:t>
            </a:r>
            <a:r>
              <a:rPr lang="id-ID" sz="1700" dirty="0" smtClean="0"/>
              <a:t>erapa </a:t>
            </a:r>
            <a:r>
              <a:rPr lang="id-ID" sz="1700" dirty="0"/>
              <a:t>persen perubahan jumlah barang yang </a:t>
            </a:r>
            <a:r>
              <a:rPr lang="id-ID" sz="1700" dirty="0" smtClean="0"/>
              <a:t>di</a:t>
            </a:r>
            <a:r>
              <a:rPr lang="en-US" sz="1700" dirty="0" err="1" smtClean="0"/>
              <a:t>minta</a:t>
            </a:r>
            <a:r>
              <a:rPr lang="en-US" sz="1700" dirty="0" smtClean="0"/>
              <a:t> </a:t>
            </a:r>
            <a:r>
              <a:rPr lang="en-US" sz="1700" dirty="0" err="1" smtClean="0"/>
              <a:t>atau</a:t>
            </a:r>
            <a:r>
              <a:rPr lang="en-US" sz="1700" dirty="0" smtClean="0"/>
              <a:t> </a:t>
            </a:r>
            <a:r>
              <a:rPr lang="id-ID" sz="1700" dirty="0" smtClean="0"/>
              <a:t>ditawarkan </a:t>
            </a:r>
            <a:r>
              <a:rPr lang="id-ID" sz="1700" dirty="0"/>
              <a:t>apabila </a:t>
            </a:r>
            <a:r>
              <a:rPr lang="id-ID" sz="1700" dirty="0" smtClean="0"/>
              <a:t>fa</a:t>
            </a:r>
            <a:r>
              <a:rPr lang="en-US" sz="1700" dirty="0" smtClean="0"/>
              <a:t>k</a:t>
            </a:r>
            <a:r>
              <a:rPr lang="id-ID" sz="1700" dirty="0" smtClean="0"/>
              <a:t>tor</a:t>
            </a:r>
            <a:r>
              <a:rPr lang="en-US" sz="1700" dirty="0" smtClean="0"/>
              <a:t> </a:t>
            </a:r>
            <a:r>
              <a:rPr lang="id-ID" sz="1700" dirty="0" smtClean="0"/>
              <a:t>yang </a:t>
            </a:r>
            <a:r>
              <a:rPr lang="id-ID" sz="1700" dirty="0"/>
              <a:t>mempengaruhinya berubah </a:t>
            </a:r>
            <a:r>
              <a:rPr lang="id-ID" sz="1700" dirty="0" smtClean="0"/>
              <a:t>1</a:t>
            </a:r>
            <a:r>
              <a:rPr lang="en-US" sz="1700" dirty="0" smtClean="0"/>
              <a:t> </a:t>
            </a:r>
            <a:r>
              <a:rPr lang="en-US" sz="1700" dirty="0" err="1" smtClean="0"/>
              <a:t>persen</a:t>
            </a:r>
            <a:r>
              <a:rPr lang="id-ID" sz="1700" dirty="0" smtClean="0"/>
              <a:t>?</a:t>
            </a:r>
            <a:endParaRPr lang="id-ID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endParaRPr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971600" y="1347614"/>
            <a:ext cx="7532654" cy="823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ctr">
              <a:buNone/>
            </a:pP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/>
              <a:t>besarnya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kuantitas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yang </a:t>
            </a:r>
            <a:r>
              <a:rPr lang="en-US" sz="2000" dirty="0" err="1" smtClean="0"/>
              <a:t>diminta</a:t>
            </a:r>
            <a:r>
              <a:rPr lang="en-US" sz="2000" dirty="0" smtClean="0"/>
              <a:t>,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faktor-faktor</a:t>
            </a:r>
            <a:r>
              <a:rPr lang="en-US" sz="2000" dirty="0"/>
              <a:t> yang </a:t>
            </a:r>
            <a:r>
              <a:rPr lang="en-US" sz="2000" dirty="0" err="1" smtClean="0"/>
              <a:t>mempengaruhinya</a:t>
            </a:r>
            <a:endParaRPr lang="en-US" sz="1800" dirty="0">
              <a:effectLst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107504" y="2344364"/>
            <a:ext cx="9144000" cy="2584405"/>
            <a:chOff x="-144016" y="2507625"/>
            <a:chExt cx="9144000" cy="2584405"/>
          </a:xfrm>
        </p:grpSpPr>
        <p:sp>
          <p:nvSpPr>
            <p:cNvPr id="7" name="Oval 6"/>
            <p:cNvSpPr/>
            <p:nvPr/>
          </p:nvSpPr>
          <p:spPr>
            <a:xfrm>
              <a:off x="2627784" y="3723878"/>
              <a:ext cx="1440160" cy="129614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</a:rPr>
                <a:t>P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endapatan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55976" y="3795886"/>
              <a:ext cx="1440160" cy="12961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Harga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barang</a:t>
              </a:r>
              <a:r>
                <a:rPr lang="en-US" dirty="0" smtClean="0">
                  <a:solidFill>
                    <a:schemeClr val="tx1"/>
                  </a:solidFill>
                </a:rPr>
                <a:t> lain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491880" y="2643758"/>
              <a:ext cx="1440160" cy="12961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Harga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barang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itu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sendiri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4860032" y="2859782"/>
              <a:ext cx="432048" cy="43204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92080" y="2867665"/>
              <a:ext cx="2376264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-108520" y="3363838"/>
              <a:ext cx="2592288" cy="346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Elastisitas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Harga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76056" y="2944873"/>
              <a:ext cx="3888432" cy="346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Perubahan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jumlah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permintaan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akibat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perubahan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harga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barang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itu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sendiri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96136" y="3939902"/>
              <a:ext cx="432048" cy="432048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28184" y="3939902"/>
              <a:ext cx="2376264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56176" y="3579862"/>
              <a:ext cx="2592288" cy="346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Elastisitas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Silang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84168" y="4131216"/>
              <a:ext cx="2915816" cy="346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Perubahan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jumlah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permintaan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akibat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perubahan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harga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barang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lain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2439380" y="3723878"/>
              <a:ext cx="440432" cy="58444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496" y="3723878"/>
              <a:ext cx="2376264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284698" y="2507625"/>
              <a:ext cx="2592288" cy="346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Elastisitas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Harga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144016" y="3926819"/>
              <a:ext cx="2771800" cy="3469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>
                  <a:solidFill>
                    <a:schemeClr val="tx1"/>
                  </a:solidFill>
                </a:rPr>
                <a:t>Perubahan </a:t>
              </a:r>
              <a:r>
                <a:rPr lang="fi-FI" dirty="0">
                  <a:solidFill>
                    <a:schemeClr val="tx1"/>
                  </a:solidFill>
                </a:rPr>
                <a:t>jumlah permintaan akibat dari perubahan </a:t>
              </a:r>
              <a:r>
                <a:rPr lang="fi-FI" dirty="0" smtClean="0">
                  <a:solidFill>
                    <a:schemeClr val="tx1"/>
                  </a:solidFill>
                </a:rPr>
                <a:t>pendapatan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8778" y="2307735"/>
            <a:ext cx="2916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Faktor-faktor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yang </a:t>
            </a:r>
            <a:r>
              <a:rPr lang="en-US" b="1" dirty="0" err="1">
                <a:solidFill>
                  <a:schemeClr val="tx1"/>
                </a:solidFill>
              </a:rPr>
              <a:t>berpengaruh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permintan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Penentu </a:t>
            </a:r>
            <a:r>
              <a:rPr lang="en-US" dirty="0" err="1" smtClean="0"/>
              <a:t>Elastisitas</a:t>
            </a:r>
            <a:r>
              <a:rPr lang="en-US" dirty="0" smtClean="0"/>
              <a:t> </a:t>
            </a:r>
            <a:r>
              <a:rPr lang="id-ID" dirty="0" smtClean="0"/>
              <a:t>Permintaan 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726440" y="2573075"/>
            <a:ext cx="442162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Persamaan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</a:rPr>
              <a:t>elastistas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itchFamily="34" charset="0"/>
              </a:rPr>
              <a:t>permintaan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 (Point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Elasticity):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0455" y="1430621"/>
            <a:ext cx="5499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4A5C65"/>
              </a:buClr>
              <a:buSzPct val="100000"/>
            </a:pPr>
            <a:r>
              <a:rPr lang="en-US" sz="1800" dirty="0">
                <a:solidFill>
                  <a:srgbClr val="4A5C65"/>
                </a:solidFill>
                <a:latin typeface="Lato Light"/>
                <a:sym typeface="Lato Light"/>
              </a:rPr>
              <a:t>M</a:t>
            </a:r>
            <a:r>
              <a:rPr lang="id-ID" sz="1800" dirty="0" smtClean="0">
                <a:solidFill>
                  <a:srgbClr val="4A5C65"/>
                </a:solidFill>
                <a:latin typeface="Lato Light"/>
                <a:sym typeface="Lato Light"/>
              </a:rPr>
              <a:t>engukur </a:t>
            </a:r>
            <a:r>
              <a:rPr lang="id-ID" sz="1800" dirty="0">
                <a:solidFill>
                  <a:srgbClr val="4A5C65"/>
                </a:solidFill>
                <a:latin typeface="Lato Light"/>
                <a:sym typeface="Lato Light"/>
              </a:rPr>
              <a:t>berapa persen perubahan </a:t>
            </a:r>
            <a:r>
              <a:rPr lang="id-ID" sz="1800" dirty="0" smtClean="0">
                <a:solidFill>
                  <a:srgbClr val="4A5C65"/>
                </a:solidFill>
                <a:latin typeface="Lato Light"/>
                <a:sym typeface="Lato Light"/>
              </a:rPr>
              <a:t>jumlah</a:t>
            </a:r>
            <a:r>
              <a:rPr lang="en-US" sz="1800" dirty="0" smtClean="0">
                <a:solidFill>
                  <a:srgbClr val="4A5C65"/>
                </a:solidFill>
                <a:latin typeface="Lato Light"/>
                <a:sym typeface="Lato Light"/>
              </a:rPr>
              <a:t> </a:t>
            </a:r>
            <a:r>
              <a:rPr lang="id-ID" sz="1800" dirty="0" smtClean="0">
                <a:solidFill>
                  <a:srgbClr val="4A5C65"/>
                </a:solidFill>
                <a:latin typeface="Lato Light"/>
                <a:sym typeface="Lato Light"/>
              </a:rPr>
              <a:t>permintaan </a:t>
            </a:r>
            <a:r>
              <a:rPr lang="id-ID" sz="1800" dirty="0">
                <a:solidFill>
                  <a:srgbClr val="4A5C65"/>
                </a:solidFill>
                <a:latin typeface="Lato Light"/>
                <a:sym typeface="Lato Light"/>
              </a:rPr>
              <a:t>bila harga barang itu sendiri berubah sebesar satu </a:t>
            </a:r>
            <a:r>
              <a:rPr lang="id-ID" sz="1800" dirty="0" smtClean="0">
                <a:solidFill>
                  <a:srgbClr val="4A5C65"/>
                </a:solidFill>
                <a:latin typeface="Lato Light"/>
                <a:sym typeface="Lato Light"/>
              </a:rPr>
              <a:t>persen.</a:t>
            </a:r>
            <a:r>
              <a:rPr lang="en-US" sz="1800" dirty="0" smtClean="0">
                <a:solidFill>
                  <a:srgbClr val="4A5C65"/>
                </a:solidFill>
                <a:latin typeface="Lato Light"/>
                <a:sym typeface="Lato Light"/>
              </a:rPr>
              <a:t> </a:t>
            </a:r>
          </a:p>
          <a:p>
            <a:pPr lvl="0" algn="ctr">
              <a:spcAft>
                <a:spcPts val="1000"/>
              </a:spcAft>
              <a:buClr>
                <a:srgbClr val="4A5C65"/>
              </a:buClr>
              <a:buSzPct val="100000"/>
            </a:pPr>
            <a:r>
              <a:rPr lang="en-US" sz="1800" dirty="0" smtClean="0">
                <a:solidFill>
                  <a:srgbClr val="4A5C65"/>
                </a:solidFill>
                <a:latin typeface="Lato Light"/>
                <a:sym typeface="Lato Light"/>
              </a:rPr>
              <a:t>(B</a:t>
            </a:r>
            <a:r>
              <a:rPr lang="id-ID" sz="1800" dirty="0" smtClean="0">
                <a:solidFill>
                  <a:srgbClr val="4A5C65"/>
                </a:solidFill>
                <a:latin typeface="Lato Light"/>
                <a:sym typeface="Lato Light"/>
              </a:rPr>
              <a:t>ersifat negatif sesuai dengan hukum permintaan</a:t>
            </a:r>
            <a:r>
              <a:rPr lang="en-US" sz="1800" dirty="0" smtClean="0">
                <a:solidFill>
                  <a:srgbClr val="4A5C65"/>
                </a:solidFill>
                <a:latin typeface="Lato Light"/>
                <a:sym typeface="Lato Light"/>
              </a:rPr>
              <a:t>)</a:t>
            </a:r>
            <a:endParaRPr lang="en" sz="1800" dirty="0">
              <a:solidFill>
                <a:srgbClr val="4A5C65"/>
              </a:solidFill>
              <a:latin typeface="Lato Light"/>
              <a:sym typeface="Lato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2615" y="3147637"/>
                <a:ext cx="4643387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∆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itu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sendiri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15" y="3147637"/>
                <a:ext cx="4643387" cy="539187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5409" y="3892023"/>
                <a:ext cx="2839239" cy="881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09" y="3892023"/>
                <a:ext cx="2839239" cy="881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569" y="1341081"/>
            <a:ext cx="2390224" cy="1557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92615" y="3091381"/>
            <a:ext cx="4802274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615" y="3875447"/>
            <a:ext cx="4802274" cy="9132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00504" y="3249081"/>
            <a:ext cx="3168353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Definisi 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</a:rPr>
              <a:t>Point Elasticity </a:t>
            </a:r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:</a:t>
            </a:r>
          </a:p>
          <a:p>
            <a:pPr algn="ctr"/>
            <a:r>
              <a:rPr lang="fi-FI" dirty="0" smtClean="0">
                <a:solidFill>
                  <a:schemeClr val="tx1"/>
                </a:solidFill>
                <a:latin typeface="Tahoma" pitchFamily="34" charset="0"/>
              </a:rPr>
              <a:t>derajat </a:t>
            </a:r>
            <a:r>
              <a:rPr lang="fi-FI" dirty="0">
                <a:solidFill>
                  <a:schemeClr val="tx1"/>
                </a:solidFill>
                <a:latin typeface="Tahoma" pitchFamily="34" charset="0"/>
              </a:rPr>
              <a:t>kepekaan perubahan harga pada suatu titik perubahan permintaan</a:t>
            </a:r>
            <a:endParaRPr lang="en-US" dirty="0" smtClean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4359" y="1460900"/>
                <a:ext cx="7476681" cy="288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Ketika </a:t>
                </a:r>
                <a:r>
                  <a:rPr lang="en-US" sz="1600" dirty="0" err="1" smtClean="0"/>
                  <a:t>harga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beras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mengalami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peningkatan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dari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Rp</a:t>
                </a:r>
                <a:r>
                  <a:rPr lang="en-US" sz="1600" dirty="0" smtClean="0"/>
                  <a:t> 3.000 </a:t>
                </a:r>
                <a:r>
                  <a:rPr lang="en-US" sz="1600" dirty="0" err="1" smtClean="0"/>
                  <a:t>ke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Rp</a:t>
                </a:r>
                <a:r>
                  <a:rPr lang="en-US" sz="1600" dirty="0" smtClean="0"/>
                  <a:t> 4.000, </a:t>
                </a:r>
                <a:r>
                  <a:rPr lang="en-US" sz="1600" dirty="0" err="1" smtClean="0"/>
                  <a:t>mengakibatkan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permintaannya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menurun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dari</a:t>
                </a:r>
                <a:r>
                  <a:rPr lang="en-US" sz="1600" dirty="0" smtClean="0"/>
                  <a:t> 15.000 kg </a:t>
                </a:r>
                <a:r>
                  <a:rPr lang="en-US" sz="1600" dirty="0" err="1" smtClean="0"/>
                  <a:t>ke</a:t>
                </a:r>
                <a:r>
                  <a:rPr lang="en-US" sz="1600" dirty="0" smtClean="0"/>
                  <a:t> 10.000 kg. </a:t>
                </a:r>
                <a:r>
                  <a:rPr lang="en-US" sz="1600" dirty="0" err="1" smtClean="0"/>
                  <a:t>berapa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tingkat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elastisitasnya</a:t>
                </a:r>
                <a:r>
                  <a:rPr lang="en-US" sz="1600" dirty="0" smtClean="0"/>
                  <a:t>?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 err="1" smtClean="0"/>
                  <a:t>Diketahui</a:t>
                </a:r>
                <a:r>
                  <a:rPr lang="en-US" sz="1600" dirty="0" smtClean="0"/>
                  <a:t>: </a:t>
                </a:r>
                <a:r>
                  <a:rPr lang="en-US" sz="1600" dirty="0" err="1" smtClean="0"/>
                  <a:t>Harga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= </a:t>
                </a:r>
                <a:r>
                  <a:rPr lang="en-US" sz="16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3.000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)  </a:t>
                </a:r>
                <a:r>
                  <a:rPr lang="en-US" sz="16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4.000 </a:t>
                </a:r>
                <a:r>
                  <a:rPr lang="en-US" sz="160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) </a:t>
                </a:r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marL="762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sym typeface="Wingdings" panose="05000000000000000000" pitchFamily="2" charset="2"/>
                  </a:rPr>
                  <a:t>	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           </a:t>
                </a:r>
                <a:r>
                  <a:rPr lang="en-US" sz="1600" dirty="0" err="1" smtClean="0">
                    <a:sym typeface="Wingdings" panose="05000000000000000000" pitchFamily="2" charset="2"/>
                  </a:rPr>
                  <a:t>Permintaan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= 15.000 kg </a:t>
                </a:r>
                <a:r>
                  <a:rPr lang="en-US" sz="16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)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 10.000 kg </a:t>
                </a:r>
                <a:r>
                  <a:rPr lang="en-US" sz="16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) </a:t>
                </a:r>
              </a:p>
              <a:p>
                <a:pPr marL="762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 err="1" smtClean="0">
                    <a:sym typeface="Wingdings" panose="05000000000000000000" pitchFamily="2" charset="2"/>
                  </a:rPr>
                  <a:t>Dijawab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: </a:t>
                </a:r>
                <a:endParaRPr lang="en-US" sz="1600" dirty="0" smtClean="0"/>
              </a:p>
              <a:p>
                <a:pPr marL="76200" indent="0">
                  <a:buNone/>
                </a:pPr>
                <a:r>
                  <a:rPr lang="en-US" sz="1600" dirty="0"/>
                  <a:t>	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4359" y="1460900"/>
                <a:ext cx="7476681" cy="2886000"/>
              </a:xfrm>
              <a:blipFill>
                <a:blip r:embed="rId2"/>
                <a:stretch>
                  <a:fillRect l="-1305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3874" y="3965579"/>
                <a:ext cx="4124655" cy="81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10.000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15.000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10.000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−5.000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15.000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74" y="3965579"/>
                <a:ext cx="4124655" cy="816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3874" y="3390760"/>
                <a:ext cx="3904017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itu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sendiri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74" y="3390760"/>
                <a:ext cx="3904017" cy="539187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7743" y="4731990"/>
                <a:ext cx="904799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43" y="4731990"/>
                <a:ext cx="90479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64088" y="3905024"/>
                <a:ext cx="3544742" cy="116955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Artinya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Perubahan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peningkatan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harga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 1 </a:t>
                </a:r>
                <a:r>
                  <a:rPr lang="en-US" dirty="0" err="1" smtClean="0"/>
                  <a:t>persen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mengakibatkan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perubahan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penurunan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permintaan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 1 </a:t>
                </a:r>
                <a:r>
                  <a:rPr lang="en-US" dirty="0" err="1" smtClean="0"/>
                  <a:t>persen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905024"/>
                <a:ext cx="3544742" cy="1169551"/>
              </a:xfrm>
              <a:prstGeom prst="rect">
                <a:avLst/>
              </a:prstGeom>
              <a:blipFill>
                <a:blip r:embed="rId6"/>
                <a:stretch>
                  <a:fillRect l="-171" b="-3061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4088" y="3102146"/>
                <a:ext cx="3544742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dalam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hasil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perhitungan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koefisien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elastisitas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menunjukkan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hubungan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yang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berlawanan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102146"/>
                <a:ext cx="3544742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52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4359" y="1460900"/>
                <a:ext cx="7476681" cy="28860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/>
                  <a:t>Ketika </a:t>
                </a:r>
                <a:r>
                  <a:rPr lang="en-US" sz="1600" dirty="0" err="1" smtClean="0"/>
                  <a:t>harga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beras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mengalami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penurunan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dari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Rp</a:t>
                </a:r>
                <a:r>
                  <a:rPr lang="en-US" sz="1600" dirty="0" smtClean="0"/>
                  <a:t> 4.000 </a:t>
                </a:r>
                <a:r>
                  <a:rPr lang="en-US" sz="1600" dirty="0" err="1" smtClean="0"/>
                  <a:t>ke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Rp</a:t>
                </a:r>
                <a:r>
                  <a:rPr lang="en-US" sz="1600" dirty="0" smtClean="0"/>
                  <a:t> 3.000, </a:t>
                </a:r>
                <a:r>
                  <a:rPr lang="en-US" sz="1600" dirty="0" err="1" smtClean="0"/>
                  <a:t>mengakibatkan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permintaannya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meningkat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dari</a:t>
                </a:r>
                <a:r>
                  <a:rPr lang="en-US" sz="1600" dirty="0" smtClean="0"/>
                  <a:t> 10.000 kg </a:t>
                </a:r>
                <a:r>
                  <a:rPr lang="en-US" sz="1600" dirty="0" err="1" smtClean="0"/>
                  <a:t>ke</a:t>
                </a:r>
                <a:r>
                  <a:rPr lang="en-US" sz="1600" dirty="0" smtClean="0"/>
                  <a:t> 15.000 kg. </a:t>
                </a:r>
                <a:r>
                  <a:rPr lang="en-US" sz="1600" dirty="0" err="1"/>
                  <a:t>B</a:t>
                </a:r>
                <a:r>
                  <a:rPr lang="en-US" sz="1600" dirty="0" err="1" smtClean="0"/>
                  <a:t>erapa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tingkat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elastisitasnya</a:t>
                </a:r>
                <a:r>
                  <a:rPr lang="en-US" sz="1600" dirty="0" smtClean="0"/>
                  <a:t>?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 err="1" smtClean="0"/>
                  <a:t>Diketahui</a:t>
                </a:r>
                <a:r>
                  <a:rPr lang="en-US" sz="1600" dirty="0" smtClean="0"/>
                  <a:t>: </a:t>
                </a:r>
                <a:r>
                  <a:rPr lang="en-US" sz="1600" dirty="0" err="1" smtClean="0"/>
                  <a:t>Harga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= </a:t>
                </a:r>
                <a:r>
                  <a:rPr lang="en-US" sz="16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4.000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)  </a:t>
                </a:r>
                <a:r>
                  <a:rPr lang="en-US" sz="1600" dirty="0" err="1" smtClean="0">
                    <a:sym typeface="Wingdings" panose="05000000000000000000" pitchFamily="2" charset="2"/>
                  </a:rPr>
                  <a:t>Rp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3.000  </a:t>
                </a:r>
                <a:r>
                  <a:rPr lang="en-US" sz="16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) </a:t>
                </a:r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marL="762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sym typeface="Wingdings" panose="05000000000000000000" pitchFamily="2" charset="2"/>
                  </a:rPr>
                  <a:t>	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           </a:t>
                </a:r>
                <a:r>
                  <a:rPr lang="en-US" sz="1600" dirty="0" err="1" smtClean="0">
                    <a:sym typeface="Wingdings" panose="05000000000000000000" pitchFamily="2" charset="2"/>
                  </a:rPr>
                  <a:t>Permintaan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= 10.000 kg </a:t>
                </a:r>
                <a:r>
                  <a:rPr lang="en-US" sz="16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)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 15.000 kg </a:t>
                </a:r>
                <a:r>
                  <a:rPr lang="en-US" sz="16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) </a:t>
                </a:r>
              </a:p>
              <a:p>
                <a:pPr marL="762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600" dirty="0" err="1" smtClean="0">
                    <a:sym typeface="Wingdings" panose="05000000000000000000" pitchFamily="2" charset="2"/>
                  </a:rPr>
                  <a:t>Dijawab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: </a:t>
                </a:r>
                <a:endParaRPr lang="en-US" sz="1600" dirty="0" smtClean="0"/>
              </a:p>
              <a:p>
                <a:pPr marL="76200" indent="0">
                  <a:buNone/>
                </a:pPr>
                <a:r>
                  <a:rPr lang="en-US" sz="1600" dirty="0"/>
                  <a:t>	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4359" y="1460900"/>
                <a:ext cx="7476681" cy="2886000"/>
              </a:xfrm>
              <a:blipFill>
                <a:blip r:embed="rId2"/>
                <a:stretch>
                  <a:fillRect l="-1305" t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3874" y="3965579"/>
                <a:ext cx="4124655" cy="816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15.000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10.000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10.000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den>
                          </m:f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100%=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−1.000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10.000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74" y="3965579"/>
                <a:ext cx="4124655" cy="816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63874" y="3390760"/>
                <a:ext cx="3904017" cy="539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jumlah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yang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diminta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Perubahan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harga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barang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itu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sendiri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74" y="3390760"/>
                <a:ext cx="3904017" cy="539187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7743" y="4731990"/>
                <a:ext cx="904799" cy="307777"/>
              </a:xfrm>
              <a:prstGeom prst="rect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Eh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43" y="4731990"/>
                <a:ext cx="90479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64088" y="3905024"/>
                <a:ext cx="3544742" cy="116955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Artinya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err="1" smtClean="0"/>
                  <a:t>Perubahan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penurunan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harga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 1 </a:t>
                </a:r>
                <a:r>
                  <a:rPr lang="en-US" dirty="0" err="1" smtClean="0"/>
                  <a:t>persen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mengakibatkan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perubahan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peningkatan</a:t>
                </a:r>
                <a:r>
                  <a:rPr lang="en-US" dirty="0" smtClean="0"/>
                  <a:t>) </a:t>
                </a:r>
                <a:r>
                  <a:rPr lang="en-US" dirty="0" err="1" smtClean="0"/>
                  <a:t>permintaan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sebesar</a:t>
                </a:r>
                <a:r>
                  <a:rPr lang="en-US" dirty="0" smtClean="0"/>
                  <a:t> 2 </a:t>
                </a:r>
                <a:r>
                  <a:rPr lang="en-US" dirty="0" err="1" smtClean="0"/>
                  <a:t>persen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905024"/>
                <a:ext cx="3544742" cy="1169551"/>
              </a:xfrm>
              <a:prstGeom prst="rect">
                <a:avLst/>
              </a:prstGeom>
              <a:blipFill>
                <a:blip r:embed="rId6"/>
                <a:stretch>
                  <a:fillRect l="-171" b="-3061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364088" y="3102146"/>
                <a:ext cx="3544742" cy="7386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dalam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hasil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perhitungan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koefisien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elastisitas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menunjukkan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hubungan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yang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berlawanan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102146"/>
                <a:ext cx="3544742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201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1817</Words>
  <Application>Microsoft Office PowerPoint</Application>
  <PresentationFormat>On-screen Show (16:9)</PresentationFormat>
  <Paragraphs>317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Lato Light</vt:lpstr>
      <vt:lpstr>Times New Roman</vt:lpstr>
      <vt:lpstr>Barlow SemiBold</vt:lpstr>
      <vt:lpstr>Wingdings</vt:lpstr>
      <vt:lpstr>Arial</vt:lpstr>
      <vt:lpstr>Arial Body</vt:lpstr>
      <vt:lpstr>Tahoma</vt:lpstr>
      <vt:lpstr>Barlow Light</vt:lpstr>
      <vt:lpstr>Calibri</vt:lpstr>
      <vt:lpstr>Cambria Math</vt:lpstr>
      <vt:lpstr>Lodovico template</vt:lpstr>
      <vt:lpstr>Konsep Elastisitas: Permintaan dan Penawaran </vt:lpstr>
      <vt:lpstr>Pokok Bahasan</vt:lpstr>
      <vt:lpstr>Buku Pedoman</vt:lpstr>
      <vt:lpstr>PowerPoint Presentation</vt:lpstr>
      <vt:lpstr>Konsep Elastisitas</vt:lpstr>
      <vt:lpstr>Elastisitas Permintaan</vt:lpstr>
      <vt:lpstr>Faktor Penentu Elastisitas Permintaan </vt:lpstr>
      <vt:lpstr>Kasus Harga Barang Meningkat </vt:lpstr>
      <vt:lpstr>Kasus Harga Barang Menurun </vt:lpstr>
      <vt:lpstr>Faktor Penentu Permintaan (2) </vt:lpstr>
      <vt:lpstr>Elastisitas Sepanjang Kurva Permintaan </vt:lpstr>
      <vt:lpstr>Jenis dan Kurva Elastisitas Permintaan  </vt:lpstr>
      <vt:lpstr>Jenis dan Kurva Elastisitas Permintaan (2)</vt:lpstr>
      <vt:lpstr>Faktor Penentu Elastisitas Permintaan</vt:lpstr>
      <vt:lpstr>Faktor Penentu Elastisitas Permintaan (2)</vt:lpstr>
      <vt:lpstr>Elastisitas Permintaan Silang</vt:lpstr>
      <vt:lpstr>Kasus Elastisitas Permintaan Silang</vt:lpstr>
      <vt:lpstr>Elastisitas Permintaan Pendapatan</vt:lpstr>
      <vt:lpstr>Kasus Elastisitas Permintaan Pendapatan</vt:lpstr>
      <vt:lpstr>Elastisitas Penawaran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Corak dan Ruang Lingkup Analisis Ekonomi</dc:title>
  <dc:creator>Acer</dc:creator>
  <cp:lastModifiedBy>hp</cp:lastModifiedBy>
  <cp:revision>69</cp:revision>
  <dcterms:modified xsi:type="dcterms:W3CDTF">2020-09-19T17:07:55Z</dcterms:modified>
</cp:coreProperties>
</file>