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6" r:id="rId2"/>
    <p:sldId id="267" r:id="rId3"/>
    <p:sldId id="276" r:id="rId4"/>
    <p:sldId id="268" r:id="rId5"/>
    <p:sldId id="273" r:id="rId6"/>
    <p:sldId id="274" r:id="rId7"/>
    <p:sldId id="275" r:id="rId8"/>
    <p:sldId id="269" r:id="rId9"/>
    <p:sldId id="270" r:id="rId10"/>
    <p:sldId id="271" r:id="rId11"/>
    <p:sldId id="272" r:id="rId12"/>
    <p:sldId id="265" r:id="rId1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1" autoAdjust="0"/>
    <p:restoredTop sz="94660"/>
  </p:normalViewPr>
  <p:slideViewPr>
    <p:cSldViewPr>
      <p:cViewPr>
        <p:scale>
          <a:sx n="43" d="100"/>
          <a:sy n="43" d="100"/>
        </p:scale>
        <p:origin x="1517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6C741-78AA-492D-A265-F9DCC4810A4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50E296D-70AC-449E-A214-825E6F2D228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EKSTERNAL</a:t>
          </a:r>
          <a:endParaRPr lang="en-US" dirty="0">
            <a:solidFill>
              <a:schemeClr val="tx1"/>
            </a:solidFill>
          </a:endParaRPr>
        </a:p>
      </dgm:t>
    </dgm:pt>
    <dgm:pt modelId="{BDDEF5B3-2BC2-45D7-A3DB-7B7A80F197AF}" type="parTrans" cxnId="{7F928934-ED6D-4FCB-8878-E0C3141FE7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B621557-9555-493A-8231-99BC21533426}" type="sibTrans" cxnId="{7F928934-ED6D-4FCB-8878-E0C3141FE73A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A4007D4-DA72-4164-8D08-CD7E569E7215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Rangsangan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lingkungan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menarik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perhatian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lebih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besar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dari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komunikasi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yg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sedang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berlangsung</a:t>
          </a:r>
          <a:endParaRPr lang="en-US" dirty="0">
            <a:solidFill>
              <a:schemeClr val="tx1"/>
            </a:solidFill>
          </a:endParaRPr>
        </a:p>
      </dgm:t>
    </dgm:pt>
    <dgm:pt modelId="{3A50F99D-3C30-4D67-96AD-91D94421F1D5}" type="parTrans" cxnId="{029A3AB5-1140-4FA6-9247-BED9706551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907917-0606-4854-B2A2-FDD6C7CDABCD}" type="sibTrans" cxnId="{029A3AB5-1140-4FA6-9247-BED97065513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786D3C9-C872-44E7-A63C-F66F8021E8E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INTERNAL</a:t>
          </a:r>
          <a:endParaRPr lang="en-US" dirty="0">
            <a:solidFill>
              <a:schemeClr val="tx1"/>
            </a:solidFill>
          </a:endParaRPr>
        </a:p>
      </dgm:t>
    </dgm:pt>
    <dgm:pt modelId="{3C6E5EA5-CCB1-40D8-895B-5C294B0EDCDC}" type="parTrans" cxnId="{3FDC4CBD-605B-4B0E-9E9C-6EFFDEC00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DBEBDE1-07A5-426E-AE43-FDBAFEC23BF2}" type="sibTrans" cxnId="{3FDC4CBD-605B-4B0E-9E9C-6EFFDEC00D0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B080999-036F-4787-A933-532AF0564674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Pikiran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perasaan</a:t>
          </a:r>
          <a:r>
            <a:rPr lang="en-US" dirty="0" smtClean="0">
              <a:solidFill>
                <a:schemeClr val="tx1"/>
              </a:solidFill>
            </a:rPr>
            <a:t> yang </a:t>
          </a:r>
          <a:r>
            <a:rPr lang="en-US" dirty="0" err="1" smtClean="0">
              <a:solidFill>
                <a:schemeClr val="tx1"/>
              </a:solidFill>
            </a:rPr>
            <a:t>bersaing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untuk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mendapat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perhatian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dan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mengganggu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proses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komunikasi</a:t>
          </a:r>
          <a:r>
            <a:rPr lang="en-US" dirty="0" smtClean="0">
              <a:solidFill>
                <a:schemeClr val="tx1"/>
              </a:solidFill>
            </a:rPr>
            <a:t> </a:t>
          </a:r>
          <a:endParaRPr lang="en-US" dirty="0">
            <a:solidFill>
              <a:schemeClr val="tx1"/>
            </a:solidFill>
          </a:endParaRPr>
        </a:p>
      </dgm:t>
    </dgm:pt>
    <dgm:pt modelId="{C4760F79-33E3-4E6A-B23F-03DD6F0ECD3B}" type="parTrans" cxnId="{E64E01BC-B636-4552-B06B-D949DCF28B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FA89E1C-984F-4037-A655-9C967769664B}" type="sibTrans" cxnId="{E64E01BC-B636-4552-B06B-D949DCF28B1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9112AD5-799F-4A23-8D98-203D05AC7BC8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SEMANTIK</a:t>
          </a:r>
          <a:endParaRPr lang="en-US" dirty="0">
            <a:solidFill>
              <a:schemeClr val="tx1"/>
            </a:solidFill>
          </a:endParaRPr>
        </a:p>
      </dgm:t>
    </dgm:pt>
    <dgm:pt modelId="{B468D682-9A4F-43E9-A5D8-C83BFF6A34A1}" type="parTrans" cxnId="{F9124675-A96B-4C27-A823-BCA652D672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8A8960-7CBF-4C79-857D-A5A2433710BC}" type="sibTrans" cxnId="{F9124675-A96B-4C27-A823-BCA652D672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53DE83E-6398-4D64-A22E-21F89B1C94C6}">
      <dgm:prSet phldrT="[Text]"/>
      <dgm:spPr/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Semantik : pengetahuan mengenai pengertian kata-kata</a:t>
          </a:r>
          <a:endParaRPr lang="en-US" dirty="0">
            <a:solidFill>
              <a:schemeClr val="tx1"/>
            </a:solidFill>
          </a:endParaRPr>
        </a:p>
      </dgm:t>
    </dgm:pt>
    <dgm:pt modelId="{AB577B0D-85DD-42F7-B0B1-0DB8DA697BCE}" type="parTrans" cxnId="{9611B926-51E9-477D-8821-00A11E518D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6CADE8A-8C6D-4784-9C8F-CF298139E5EB}" type="sibTrans" cxnId="{9611B926-51E9-477D-8821-00A11E518D5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FFA8534-96F5-4499-B2D6-A8BDBD76EE3B}">
      <dgm:prSet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Makna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kata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atau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lambang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tertentu</a:t>
          </a:r>
          <a:endParaRPr lang="id-ID" dirty="0" smtClean="0">
            <a:solidFill>
              <a:schemeClr val="tx1"/>
            </a:solidFill>
          </a:endParaRPr>
        </a:p>
      </dgm:t>
    </dgm:pt>
    <dgm:pt modelId="{9C0EF8A8-4A08-4646-90FE-2EDF88EBEB20}" type="parTrans" cxnId="{7D3E1759-9ED4-4ED7-A67F-B09D6E089F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1F908A-4E21-4BEB-BD27-E1F9F13713A6}" type="sibTrans" cxnId="{7D3E1759-9ED4-4ED7-A67F-B09D6E089F6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89498CF-8B56-4935-947F-A9C83B44FA88}" type="pres">
      <dgm:prSet presAssocID="{7956C741-78AA-492D-A265-F9DCC4810A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34F96B-CCA0-4E60-A668-6AE5CB455ACC}" type="pres">
      <dgm:prSet presAssocID="{450E296D-70AC-449E-A214-825E6F2D2281}" presName="linNode" presStyleCnt="0"/>
      <dgm:spPr/>
    </dgm:pt>
    <dgm:pt modelId="{BF1DE9EF-DC64-4361-9F15-3B4D717D19E2}" type="pres">
      <dgm:prSet presAssocID="{450E296D-70AC-449E-A214-825E6F2D2281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FC03F-F874-4B8B-89CE-72D958E3E98C}" type="pres">
      <dgm:prSet presAssocID="{450E296D-70AC-449E-A214-825E6F2D228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41817B-97F7-43FA-AE8F-E05DD5605C88}" type="pres">
      <dgm:prSet presAssocID="{AB621557-9555-493A-8231-99BC21533426}" presName="sp" presStyleCnt="0"/>
      <dgm:spPr/>
    </dgm:pt>
    <dgm:pt modelId="{754579D3-FFB9-472F-B5B2-F942AA72E38A}" type="pres">
      <dgm:prSet presAssocID="{3786D3C9-C872-44E7-A63C-F66F8021E8EC}" presName="linNode" presStyleCnt="0"/>
      <dgm:spPr/>
    </dgm:pt>
    <dgm:pt modelId="{928CA218-CF90-438C-8B04-903949F27006}" type="pres">
      <dgm:prSet presAssocID="{3786D3C9-C872-44E7-A63C-F66F8021E8E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2C990-1D8D-44C3-B4EA-AC10304DDA1D}" type="pres">
      <dgm:prSet presAssocID="{3786D3C9-C872-44E7-A63C-F66F8021E8E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5D2C44-179C-44D0-AFDC-040E97145F76}" type="pres">
      <dgm:prSet presAssocID="{0DBEBDE1-07A5-426E-AE43-FDBAFEC23BF2}" presName="sp" presStyleCnt="0"/>
      <dgm:spPr/>
    </dgm:pt>
    <dgm:pt modelId="{824E98F8-68EB-4A21-862F-2351A2323106}" type="pres">
      <dgm:prSet presAssocID="{89112AD5-799F-4A23-8D98-203D05AC7BC8}" presName="linNode" presStyleCnt="0"/>
      <dgm:spPr/>
    </dgm:pt>
    <dgm:pt modelId="{C5418D4F-BA03-45EB-ACA3-2635321ADB09}" type="pres">
      <dgm:prSet presAssocID="{89112AD5-799F-4A23-8D98-203D05AC7BC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EFA8A-47F5-4E7C-A46E-888F2B98143E}" type="pres">
      <dgm:prSet presAssocID="{89112AD5-799F-4A23-8D98-203D05AC7BC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16F72-1615-4A8C-B6C5-973650265763}" type="presOf" srcId="{6FFA8534-96F5-4499-B2D6-A8BDBD76EE3B}" destId="{D6FEFA8A-47F5-4E7C-A46E-888F2B98143E}" srcOrd="0" destOrd="1" presId="urn:microsoft.com/office/officeart/2005/8/layout/vList5"/>
    <dgm:cxn modelId="{7BA4CA87-8A11-4B11-94DB-3975E8122D48}" type="presOf" srcId="{2B080999-036F-4787-A933-532AF0564674}" destId="{5602C990-1D8D-44C3-B4EA-AC10304DDA1D}" srcOrd="0" destOrd="0" presId="urn:microsoft.com/office/officeart/2005/8/layout/vList5"/>
    <dgm:cxn modelId="{EA49992D-20E3-4335-A5AF-DF07A32B0E75}" type="presOf" srcId="{153DE83E-6398-4D64-A22E-21F89B1C94C6}" destId="{D6FEFA8A-47F5-4E7C-A46E-888F2B98143E}" srcOrd="0" destOrd="0" presId="urn:microsoft.com/office/officeart/2005/8/layout/vList5"/>
    <dgm:cxn modelId="{0FF9DCB8-168B-42F3-A3A5-2A81E0C39D7A}" type="presOf" srcId="{450E296D-70AC-449E-A214-825E6F2D2281}" destId="{BF1DE9EF-DC64-4361-9F15-3B4D717D19E2}" srcOrd="0" destOrd="0" presId="urn:microsoft.com/office/officeart/2005/8/layout/vList5"/>
    <dgm:cxn modelId="{C1103916-66C2-4C6A-8342-91094A1EBE05}" type="presOf" srcId="{7A4007D4-DA72-4164-8D08-CD7E569E7215}" destId="{9EAFC03F-F874-4B8B-89CE-72D958E3E98C}" srcOrd="0" destOrd="0" presId="urn:microsoft.com/office/officeart/2005/8/layout/vList5"/>
    <dgm:cxn modelId="{029A3AB5-1140-4FA6-9247-BED970655139}" srcId="{450E296D-70AC-449E-A214-825E6F2D2281}" destId="{7A4007D4-DA72-4164-8D08-CD7E569E7215}" srcOrd="0" destOrd="0" parTransId="{3A50F99D-3C30-4D67-96AD-91D94421F1D5}" sibTransId="{E4907917-0606-4854-B2A2-FDD6C7CDABCD}"/>
    <dgm:cxn modelId="{7D3E1759-9ED4-4ED7-A67F-B09D6E089F64}" srcId="{89112AD5-799F-4A23-8D98-203D05AC7BC8}" destId="{6FFA8534-96F5-4499-B2D6-A8BDBD76EE3B}" srcOrd="1" destOrd="0" parTransId="{9C0EF8A8-4A08-4646-90FE-2EDF88EBEB20}" sibTransId="{071F908A-4E21-4BEB-BD27-E1F9F13713A6}"/>
    <dgm:cxn modelId="{3FDC4CBD-605B-4B0E-9E9C-6EFFDEC00D0B}" srcId="{7956C741-78AA-492D-A265-F9DCC4810A40}" destId="{3786D3C9-C872-44E7-A63C-F66F8021E8EC}" srcOrd="1" destOrd="0" parTransId="{3C6E5EA5-CCB1-40D8-895B-5C294B0EDCDC}" sibTransId="{0DBEBDE1-07A5-426E-AE43-FDBAFEC23BF2}"/>
    <dgm:cxn modelId="{E64E01BC-B636-4552-B06B-D949DCF28B1F}" srcId="{3786D3C9-C872-44E7-A63C-F66F8021E8EC}" destId="{2B080999-036F-4787-A933-532AF0564674}" srcOrd="0" destOrd="0" parTransId="{C4760F79-33E3-4E6A-B23F-03DD6F0ECD3B}" sibTransId="{4FA89E1C-984F-4037-A655-9C967769664B}"/>
    <dgm:cxn modelId="{7F928934-ED6D-4FCB-8878-E0C3141FE73A}" srcId="{7956C741-78AA-492D-A265-F9DCC4810A40}" destId="{450E296D-70AC-449E-A214-825E6F2D2281}" srcOrd="0" destOrd="0" parTransId="{BDDEF5B3-2BC2-45D7-A3DB-7B7A80F197AF}" sibTransId="{AB621557-9555-493A-8231-99BC21533426}"/>
    <dgm:cxn modelId="{F9124675-A96B-4C27-A823-BCA652D67255}" srcId="{7956C741-78AA-492D-A265-F9DCC4810A40}" destId="{89112AD5-799F-4A23-8D98-203D05AC7BC8}" srcOrd="2" destOrd="0" parTransId="{B468D682-9A4F-43E9-A5D8-C83BFF6A34A1}" sibTransId="{AE8A8960-7CBF-4C79-857D-A5A2433710BC}"/>
    <dgm:cxn modelId="{2A88CABC-BD87-40B0-B852-E187340E37FA}" type="presOf" srcId="{89112AD5-799F-4A23-8D98-203D05AC7BC8}" destId="{C5418D4F-BA03-45EB-ACA3-2635321ADB09}" srcOrd="0" destOrd="0" presId="urn:microsoft.com/office/officeart/2005/8/layout/vList5"/>
    <dgm:cxn modelId="{87B57CD2-DB3A-4939-9E80-4B950FFCCF69}" type="presOf" srcId="{7956C741-78AA-492D-A265-F9DCC4810A40}" destId="{589498CF-8B56-4935-947F-A9C83B44FA88}" srcOrd="0" destOrd="0" presId="urn:microsoft.com/office/officeart/2005/8/layout/vList5"/>
    <dgm:cxn modelId="{003FB76F-6A7F-4FD7-8E71-9F65455408AD}" type="presOf" srcId="{3786D3C9-C872-44E7-A63C-F66F8021E8EC}" destId="{928CA218-CF90-438C-8B04-903949F27006}" srcOrd="0" destOrd="0" presId="urn:microsoft.com/office/officeart/2005/8/layout/vList5"/>
    <dgm:cxn modelId="{9611B926-51E9-477D-8821-00A11E518D55}" srcId="{89112AD5-799F-4A23-8D98-203D05AC7BC8}" destId="{153DE83E-6398-4D64-A22E-21F89B1C94C6}" srcOrd="0" destOrd="0" parTransId="{AB577B0D-85DD-42F7-B0B1-0DB8DA697BCE}" sibTransId="{16CADE8A-8C6D-4784-9C8F-CF298139E5EB}"/>
    <dgm:cxn modelId="{404C4615-3C6D-49FC-A199-EBC0B6F6EE72}" type="presParOf" srcId="{589498CF-8B56-4935-947F-A9C83B44FA88}" destId="{2E34F96B-CCA0-4E60-A668-6AE5CB455ACC}" srcOrd="0" destOrd="0" presId="urn:microsoft.com/office/officeart/2005/8/layout/vList5"/>
    <dgm:cxn modelId="{8189DC93-9EE0-4A38-A4F2-96D975060B92}" type="presParOf" srcId="{2E34F96B-CCA0-4E60-A668-6AE5CB455ACC}" destId="{BF1DE9EF-DC64-4361-9F15-3B4D717D19E2}" srcOrd="0" destOrd="0" presId="urn:microsoft.com/office/officeart/2005/8/layout/vList5"/>
    <dgm:cxn modelId="{BEB2F202-0910-4EC5-A1BF-50CB819059C7}" type="presParOf" srcId="{2E34F96B-CCA0-4E60-A668-6AE5CB455ACC}" destId="{9EAFC03F-F874-4B8B-89CE-72D958E3E98C}" srcOrd="1" destOrd="0" presId="urn:microsoft.com/office/officeart/2005/8/layout/vList5"/>
    <dgm:cxn modelId="{B58AAAC7-7690-445D-8C70-C26D16044C9B}" type="presParOf" srcId="{589498CF-8B56-4935-947F-A9C83B44FA88}" destId="{4241817B-97F7-43FA-AE8F-E05DD5605C88}" srcOrd="1" destOrd="0" presId="urn:microsoft.com/office/officeart/2005/8/layout/vList5"/>
    <dgm:cxn modelId="{1ED845AF-B3CD-4288-8F36-D064534B7765}" type="presParOf" srcId="{589498CF-8B56-4935-947F-A9C83B44FA88}" destId="{754579D3-FFB9-472F-B5B2-F942AA72E38A}" srcOrd="2" destOrd="0" presId="urn:microsoft.com/office/officeart/2005/8/layout/vList5"/>
    <dgm:cxn modelId="{5918E02A-723E-497B-81D8-BF138232139E}" type="presParOf" srcId="{754579D3-FFB9-472F-B5B2-F942AA72E38A}" destId="{928CA218-CF90-438C-8B04-903949F27006}" srcOrd="0" destOrd="0" presId="urn:microsoft.com/office/officeart/2005/8/layout/vList5"/>
    <dgm:cxn modelId="{7BC82E3B-FE5E-426E-B589-57D0C11D7215}" type="presParOf" srcId="{754579D3-FFB9-472F-B5B2-F942AA72E38A}" destId="{5602C990-1D8D-44C3-B4EA-AC10304DDA1D}" srcOrd="1" destOrd="0" presId="urn:microsoft.com/office/officeart/2005/8/layout/vList5"/>
    <dgm:cxn modelId="{11250D09-6172-422C-962D-CA266DBB7AF2}" type="presParOf" srcId="{589498CF-8B56-4935-947F-A9C83B44FA88}" destId="{685D2C44-179C-44D0-AFDC-040E97145F76}" srcOrd="3" destOrd="0" presId="urn:microsoft.com/office/officeart/2005/8/layout/vList5"/>
    <dgm:cxn modelId="{93A8DC7D-7AEA-4D37-A898-42C6DA74385F}" type="presParOf" srcId="{589498CF-8B56-4935-947F-A9C83B44FA88}" destId="{824E98F8-68EB-4A21-862F-2351A2323106}" srcOrd="4" destOrd="0" presId="urn:microsoft.com/office/officeart/2005/8/layout/vList5"/>
    <dgm:cxn modelId="{11FC591B-4035-4607-80A5-81FDE5B3B88C}" type="presParOf" srcId="{824E98F8-68EB-4A21-862F-2351A2323106}" destId="{C5418D4F-BA03-45EB-ACA3-2635321ADB09}" srcOrd="0" destOrd="0" presId="urn:microsoft.com/office/officeart/2005/8/layout/vList5"/>
    <dgm:cxn modelId="{0DEAEB56-C8C1-424D-933D-68DF9EC9F573}" type="presParOf" srcId="{824E98F8-68EB-4A21-862F-2351A2323106}" destId="{D6FEFA8A-47F5-4E7C-A46E-888F2B9814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FC03F-F874-4B8B-89CE-72D958E3E98C}">
      <dsp:nvSpPr>
        <dsp:cNvPr id="0" name=""/>
        <dsp:cNvSpPr/>
      </dsp:nvSpPr>
      <dsp:spPr>
        <a:xfrm rot="5400000">
          <a:off x="4928187" y="-1796016"/>
          <a:ext cx="1335881" cy="526694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solidFill>
                <a:schemeClr val="tx1"/>
              </a:solidFill>
            </a:rPr>
            <a:t>Rangsangan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dari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lingkungan</a:t>
          </a:r>
          <a:r>
            <a:rPr lang="en-US" sz="2500" kern="1200" dirty="0" smtClean="0">
              <a:solidFill>
                <a:schemeClr val="tx1"/>
              </a:solidFill>
            </a:rPr>
            <a:t> yang </a:t>
          </a:r>
          <a:r>
            <a:rPr lang="en-US" sz="2500" kern="1200" dirty="0" err="1" smtClean="0">
              <a:solidFill>
                <a:schemeClr val="tx1"/>
              </a:solidFill>
            </a:rPr>
            <a:t>menarik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perhatian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lebih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besar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dari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komunikasi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yg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sedang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berlangsung</a:t>
          </a:r>
          <a:endParaRPr lang="en-US" sz="2500" kern="1200" dirty="0">
            <a:solidFill>
              <a:schemeClr val="tx1"/>
            </a:solidFill>
          </a:endParaRPr>
        </a:p>
      </dsp:txBody>
      <dsp:txXfrm rot="-5400000">
        <a:off x="2962656" y="234727"/>
        <a:ext cx="5201732" cy="1205457"/>
      </dsp:txXfrm>
    </dsp:sp>
    <dsp:sp modelId="{BF1DE9EF-DC64-4361-9F15-3B4D717D19E2}">
      <dsp:nvSpPr>
        <dsp:cNvPr id="0" name=""/>
        <dsp:cNvSpPr/>
      </dsp:nvSpPr>
      <dsp:spPr>
        <a:xfrm>
          <a:off x="0" y="2530"/>
          <a:ext cx="2962656" cy="166985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EKSTERNAL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81515" y="84045"/>
        <a:ext cx="2799626" cy="1506821"/>
      </dsp:txXfrm>
    </dsp:sp>
    <dsp:sp modelId="{5602C990-1D8D-44C3-B4EA-AC10304DDA1D}">
      <dsp:nvSpPr>
        <dsp:cNvPr id="0" name=""/>
        <dsp:cNvSpPr/>
      </dsp:nvSpPr>
      <dsp:spPr>
        <a:xfrm rot="5400000">
          <a:off x="4928187" y="-42672"/>
          <a:ext cx="1335881" cy="526694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solidFill>
                <a:schemeClr val="tx1"/>
              </a:solidFill>
            </a:rPr>
            <a:t>Pikiran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perasaan</a:t>
          </a:r>
          <a:r>
            <a:rPr lang="en-US" sz="2500" kern="1200" dirty="0" smtClean="0">
              <a:solidFill>
                <a:schemeClr val="tx1"/>
              </a:solidFill>
            </a:rPr>
            <a:t> yang </a:t>
          </a:r>
          <a:r>
            <a:rPr lang="en-US" sz="2500" kern="1200" dirty="0" err="1" smtClean="0">
              <a:solidFill>
                <a:schemeClr val="tx1"/>
              </a:solidFill>
            </a:rPr>
            <a:t>bersaing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untuk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mendapat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perhatian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dan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mengganggu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proses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komunikasi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endParaRPr lang="en-US" sz="2500" kern="1200" dirty="0">
            <a:solidFill>
              <a:schemeClr val="tx1"/>
            </a:solidFill>
          </a:endParaRPr>
        </a:p>
      </dsp:txBody>
      <dsp:txXfrm rot="-5400000">
        <a:off x="2962656" y="1988071"/>
        <a:ext cx="5201732" cy="1205457"/>
      </dsp:txXfrm>
    </dsp:sp>
    <dsp:sp modelId="{928CA218-CF90-438C-8B04-903949F27006}">
      <dsp:nvSpPr>
        <dsp:cNvPr id="0" name=""/>
        <dsp:cNvSpPr/>
      </dsp:nvSpPr>
      <dsp:spPr>
        <a:xfrm>
          <a:off x="0" y="1755874"/>
          <a:ext cx="2962656" cy="166985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INTERNAL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81515" y="1837389"/>
        <a:ext cx="2799626" cy="1506821"/>
      </dsp:txXfrm>
    </dsp:sp>
    <dsp:sp modelId="{D6FEFA8A-47F5-4E7C-A46E-888F2B98143E}">
      <dsp:nvSpPr>
        <dsp:cNvPr id="0" name=""/>
        <dsp:cNvSpPr/>
      </dsp:nvSpPr>
      <dsp:spPr>
        <a:xfrm rot="5400000">
          <a:off x="4928187" y="1710672"/>
          <a:ext cx="1335881" cy="526694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500" kern="1200" dirty="0" smtClean="0">
              <a:solidFill>
                <a:schemeClr val="tx1"/>
              </a:solidFill>
            </a:rPr>
            <a:t>Semantik : pengetahuan mengenai pengertian kata-kata</a:t>
          </a:r>
          <a:endParaRPr lang="en-US" sz="2500" kern="1200" dirty="0">
            <a:solidFill>
              <a:schemeClr val="tx1"/>
            </a:solidFill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err="1" smtClean="0">
              <a:solidFill>
                <a:schemeClr val="tx1"/>
              </a:solidFill>
            </a:rPr>
            <a:t>Makna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kata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atau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lambang</a:t>
          </a:r>
          <a:r>
            <a:rPr lang="en-US" sz="2500" kern="1200" dirty="0" smtClean="0">
              <a:solidFill>
                <a:schemeClr val="tx1"/>
              </a:solidFill>
            </a:rPr>
            <a:t> </a:t>
          </a:r>
          <a:r>
            <a:rPr lang="en-US" sz="2500" kern="1200" dirty="0" err="1" smtClean="0">
              <a:solidFill>
                <a:schemeClr val="tx1"/>
              </a:solidFill>
            </a:rPr>
            <a:t>tertentu</a:t>
          </a:r>
          <a:endParaRPr lang="id-ID" sz="2500" kern="1200" dirty="0" smtClean="0">
            <a:solidFill>
              <a:schemeClr val="tx1"/>
            </a:solidFill>
          </a:endParaRPr>
        </a:p>
      </dsp:txBody>
      <dsp:txXfrm rot="-5400000">
        <a:off x="2962656" y="3741415"/>
        <a:ext cx="5201732" cy="1205457"/>
      </dsp:txXfrm>
    </dsp:sp>
    <dsp:sp modelId="{C5418D4F-BA03-45EB-ACA3-2635321ADB09}">
      <dsp:nvSpPr>
        <dsp:cNvPr id="0" name=""/>
        <dsp:cNvSpPr/>
      </dsp:nvSpPr>
      <dsp:spPr>
        <a:xfrm>
          <a:off x="0" y="3509218"/>
          <a:ext cx="2962656" cy="166985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SEMANTIK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81515" y="3590733"/>
        <a:ext cx="2799626" cy="1506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E7D018D-748F-47BF-843A-40349A141CAC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04AC5213-BACC-41AB-9B61-B40CF6C52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98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23E9B8FB-2ABD-42C9-A6DA-A6789EAF441D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E2A7042-DEED-4AA1-9E89-4A16B2572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4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7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>
              <a:buFontTx/>
              <a:buNone/>
              <a:defRPr lang="en-US" sz="4800" baseline="0" dirty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date or details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>
              <a:buFontTx/>
              <a:buNone/>
              <a:defRPr sz="2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Portrait with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andscape with 3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>
              <a:buFontTx/>
              <a:buNone/>
              <a:defRPr sz="2400" i="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latinLnBrk="0">
              <a:spcBef>
                <a:spcPct val="20000"/>
              </a:spcBef>
              <a:buFontTx/>
              <a:buNone/>
              <a:defRPr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Full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 to add full page picture</a:t>
            </a:r>
            <a:endParaRPr lang="en-US" i="0" baseline="0" dirty="0" smtClean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>
              <a:buFontTx/>
              <a:buNone/>
              <a:defRPr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>
              <a:buFontTx/>
              <a:buNone/>
              <a:defRPr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latinLnBrk="0">
              <a:spcBef>
                <a:spcPct val="20000"/>
              </a:spcBef>
              <a:buFontTx/>
              <a:buNone/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>
              <a:buFontTx/>
              <a:buNone/>
              <a:defRPr sz="18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>
              <a:buFontTx/>
              <a:buNone/>
              <a:defRPr sz="20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latinLnBrk="0">
              <a:spcBef>
                <a:spcPct val="20000"/>
              </a:spcBef>
              <a:defRPr lang="en-US" sz="20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FontTx/>
              <a:buNone/>
            </a:pPr>
            <a:r>
              <a:rPr lang="en-US" sz="20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sz="20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>
              <a:buFontTx/>
              <a:buNone/>
              <a:defRPr sz="20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lang="en-US" smtClean="0">
                <a:solidFill>
                  <a:schemeClr val="bg1"/>
                </a:solidFill>
              </a:rPr>
              <a:pPr algn="r"/>
              <a:t>10/1/2018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extLst/>
          </a:lstStyle>
          <a:p>
            <a:r>
              <a:rPr smtClean="0"/>
              <a:t>HAMBATAN KOMUNIKASI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Placeholder 5" descr="loudnoise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2406" b="2406"/>
          <a:stretch>
            <a:fillRect/>
          </a:stretch>
        </p:blipFill>
        <p:spPr/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Beberapa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kesalahan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umum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yang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sering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dilakukan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dalam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komunikasi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, Johnson (1981) :</a:t>
            </a:r>
            <a:endParaRPr lang="en-US" sz="3000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pengirim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komunikator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 :</a:t>
            </a:r>
          </a:p>
          <a:p>
            <a:pPr marL="1009650" lvl="1" indent="-609600">
              <a:lnSpc>
                <a:spcPct val="90000"/>
              </a:lnSpc>
              <a:buFontTx/>
              <a:buAutoNum type="alphaLcPeriod"/>
              <a:defRPr/>
            </a:pP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, </a:t>
            </a: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tersusun</a:t>
            </a:r>
            <a:endParaRPr lang="en-US" dirty="0" smtClean="0"/>
          </a:p>
          <a:p>
            <a:pPr marL="1009650" lvl="1" indent="-609600">
              <a:lnSpc>
                <a:spcPct val="90000"/>
              </a:lnSpc>
              <a:buFontTx/>
              <a:buAutoNum type="alphaLcPeriod"/>
              <a:defRPr/>
            </a:pP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,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endParaRPr lang="en-US" dirty="0" smtClean="0"/>
          </a:p>
          <a:p>
            <a:pPr marL="1009650" lvl="1" indent="-609600">
              <a:lnSpc>
                <a:spcPct val="90000"/>
              </a:lnSpc>
              <a:buFontTx/>
              <a:buAutoNum type="alphaLcPeriod"/>
              <a:defRPr/>
            </a:pP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,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cukup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&amp; </a:t>
            </a:r>
            <a:r>
              <a:rPr lang="en-US" dirty="0" err="1" smtClean="0"/>
              <a:t>pengulangan</a:t>
            </a:r>
            <a:endParaRPr lang="en-US" dirty="0" smtClean="0"/>
          </a:p>
          <a:p>
            <a:pPr marL="1009650" lvl="1" indent="-609600">
              <a:lnSpc>
                <a:spcPct val="90000"/>
              </a:lnSpc>
              <a:buFontTx/>
              <a:buAutoNum type="alphaLcPeriod"/>
              <a:defRPr/>
            </a:pPr>
            <a:r>
              <a:rPr lang="en-US" dirty="0" err="1" smtClean="0"/>
              <a:t>Mengabaikan</a:t>
            </a:r>
            <a:r>
              <a:rPr lang="en-US" dirty="0" smtClean="0"/>
              <a:t> info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dimiliki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 smtClean="0"/>
          </a:p>
          <a:p>
            <a:pPr marL="1009650" lvl="1" indent="-609600">
              <a:lnSpc>
                <a:spcPct val="90000"/>
              </a:lnSpc>
              <a:buFontTx/>
              <a:buAutoNum type="alphaLcPeriod"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sudut</a:t>
            </a:r>
            <a:r>
              <a:rPr lang="en-US" dirty="0" smtClean="0"/>
              <a:t> </a:t>
            </a:r>
            <a:r>
              <a:rPr lang="en-US" dirty="0" err="1" smtClean="0"/>
              <a:t>pandang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Sebagai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penerima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009650" lvl="1" indent="-609600">
              <a:buFontTx/>
              <a:buAutoNum type="alphaLcPeriod"/>
              <a:defRPr/>
            </a:pP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menaruh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pengirim</a:t>
            </a:r>
            <a:endParaRPr lang="en-US" dirty="0" smtClean="0"/>
          </a:p>
          <a:p>
            <a:pPr marL="1009650" lvl="1" indent="-609600">
              <a:buFontTx/>
              <a:buAutoNum type="alphaLcPeriod"/>
              <a:defRPr/>
            </a:pP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merumuskan</a:t>
            </a:r>
            <a:r>
              <a:rPr lang="en-US" dirty="0" smtClean="0"/>
              <a:t> </a:t>
            </a:r>
            <a:r>
              <a:rPr lang="en-US" dirty="0" err="1" smtClean="0"/>
              <a:t>jawaban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endParaRPr lang="en-US" dirty="0" smtClean="0"/>
          </a:p>
          <a:p>
            <a:pPr marL="1009650" lvl="1" indent="-609600">
              <a:buFontTx/>
              <a:buAutoNum type="alphaLcPeriod"/>
              <a:defRPr/>
            </a:pPr>
            <a:r>
              <a:rPr lang="en-US" dirty="0" err="1" smtClean="0"/>
              <a:t>Cenderung</a:t>
            </a:r>
            <a:r>
              <a:rPr lang="en-US" dirty="0" smtClean="0"/>
              <a:t> </a:t>
            </a:r>
            <a:r>
              <a:rPr lang="en-US" dirty="0" err="1" smtClean="0"/>
              <a:t>mendengar</a:t>
            </a:r>
            <a:r>
              <a:rPr lang="en-US" dirty="0" smtClean="0"/>
              <a:t> detail-detail,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 smtClean="0"/>
          </a:p>
          <a:p>
            <a:pPr marL="1009650" lvl="1" indent="-609600">
              <a:buFontTx/>
              <a:buAutoNum type="alphaLcPeriod"/>
              <a:defRPr/>
            </a:pP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benar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endParaRPr lang="en-US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Beberapa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kesalahan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umum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yang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sering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dilakukan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dalam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sym typeface="Wingdings" pitchFamily="2" charset="2"/>
              </a:rPr>
              <a:t>komunikasi</a:t>
            </a:r>
            <a:r>
              <a:rPr lang="en-US" sz="3000" dirty="0" smtClean="0">
                <a:solidFill>
                  <a:srgbClr val="C00000"/>
                </a:solidFill>
                <a:sym typeface="Wingdings" pitchFamily="2" charset="2"/>
              </a:rPr>
              <a:t>, Johnson (1981) :</a:t>
            </a:r>
            <a:endParaRPr lang="en-US" sz="30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6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…then click the placeholders to add your own pictures and captions.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10" name="j0341658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16826" b="16826"/>
          <a:stretch>
            <a:fillRect/>
          </a:stretch>
        </p:blipFill>
        <p:spPr>
          <a:xfrm>
            <a:off x="434975" y="2146300"/>
            <a:ext cx="2362200" cy="21971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18" name="crop_j0175548.png"/>
          <p:cNvPicPr>
            <a:picLocks noGrp="1" noChangeAspect="1"/>
          </p:cNvPicPr>
          <p:nvPr>
            <p:ph type="pic" sz="quarter" idx="18"/>
          </p:nvPr>
        </p:nvPicPr>
        <p:blipFill>
          <a:blip r:embed="rId4"/>
          <a:srcRect/>
          <a:stretch>
            <a:fillRect/>
          </a:stretch>
        </p:blipFill>
        <p:spPr>
          <a:xfrm>
            <a:off x="29495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  <p:pic>
        <p:nvPicPr>
          <p:cNvPr id="9" name="j0321087.jpg"/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4333" r="14333"/>
          <a:stretch>
            <a:fillRect/>
          </a:stretch>
        </p:blipFill>
        <p:spPr>
          <a:xfrm>
            <a:off x="5311775" y="2133600"/>
            <a:ext cx="2209800" cy="22098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C00000"/>
                </a:solidFill>
              </a:rPr>
              <a:t>Hambatan</a:t>
            </a:r>
            <a:r>
              <a:rPr lang="en-US" dirty="0" smtClean="0">
                <a:solidFill>
                  <a:srgbClr val="C00000"/>
                </a:solidFill>
              </a:rPr>
              <a:t> (NOISE)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endParaRPr lang="en-US" dirty="0" smtClean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6488668"/>
            <a:ext cx="2495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err="1" smtClean="0"/>
              <a:t>Budyatna</a:t>
            </a:r>
            <a:r>
              <a:rPr lang="en-US" dirty="0" smtClean="0"/>
              <a:t>,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1" t="17242" r="-1967"/>
          <a:stretch/>
        </p:blipFill>
        <p:spPr>
          <a:xfrm>
            <a:off x="0" y="-38100"/>
            <a:ext cx="5755217" cy="4754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30000"/>
          <a:stretch/>
        </p:blipFill>
        <p:spPr>
          <a:xfrm>
            <a:off x="0" y="4267200"/>
            <a:ext cx="9144000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38333" b="30000"/>
          <a:stretch/>
        </p:blipFill>
        <p:spPr>
          <a:xfrm>
            <a:off x="4398432" y="57150"/>
            <a:ext cx="4745568" cy="4191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13416" y="2667000"/>
            <a:ext cx="1371600" cy="158115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2057400" y="1417638"/>
            <a:ext cx="827616" cy="1096962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657600" y="4248150"/>
            <a:ext cx="2631017" cy="2743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1981200" y="5510212"/>
            <a:ext cx="1033992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 err="1" smtClean="0">
                <a:solidFill>
                  <a:srgbClr val="C00000"/>
                </a:solidFill>
              </a:rPr>
              <a:t>Hambatan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dalam</a:t>
            </a:r>
            <a:r>
              <a:rPr lang="en-US" sz="3800" b="1" dirty="0" smtClean="0">
                <a:solidFill>
                  <a:srgbClr val="C00000"/>
                </a:solidFill>
              </a:rPr>
              <a:t> </a:t>
            </a:r>
            <a:r>
              <a:rPr lang="en-US" sz="3800" b="1" dirty="0" err="1" smtClean="0">
                <a:solidFill>
                  <a:srgbClr val="C00000"/>
                </a:solidFill>
              </a:rPr>
              <a:t>Komunikasi</a:t>
            </a:r>
            <a:r>
              <a:rPr lang="en-US" sz="3800" b="1" dirty="0" smtClean="0">
                <a:solidFill>
                  <a:srgbClr val="C00000"/>
                </a:solidFill>
              </a:rPr>
              <a:t>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hambatan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emosional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kultural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err="1" smtClean="0"/>
              <a:t>Sadar</a:t>
            </a:r>
            <a:r>
              <a:rPr lang="en-US" dirty="0" smtClean="0"/>
              <a:t>/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menghakimi</a:t>
            </a:r>
            <a:r>
              <a:rPr lang="en-US" dirty="0" smtClean="0"/>
              <a:t> </a:t>
            </a:r>
            <a:r>
              <a:rPr lang="en-US" dirty="0" err="1" smtClean="0"/>
              <a:t>pembicara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err="1" smtClean="0"/>
              <a:t>Gagal</a:t>
            </a:r>
            <a:r>
              <a:rPr lang="en-US" dirty="0" smtClean="0"/>
              <a:t> </a:t>
            </a:r>
            <a:r>
              <a:rPr lang="en-US" dirty="0" err="1" smtClean="0"/>
              <a:t>menangkap</a:t>
            </a:r>
            <a:r>
              <a:rPr lang="en-US" dirty="0" smtClean="0"/>
              <a:t> </a:t>
            </a:r>
            <a:r>
              <a:rPr lang="en-US" dirty="0" err="1" smtClean="0"/>
              <a:t>maksud</a:t>
            </a:r>
            <a:r>
              <a:rPr lang="en-US" dirty="0" smtClean="0"/>
              <a:t> </a:t>
            </a:r>
            <a:r>
              <a:rPr lang="en-US" dirty="0" err="1" smtClean="0"/>
              <a:t>konotatif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perkataan</a:t>
            </a:r>
            <a:endParaRPr lang="en-US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err="1" smtClean="0"/>
              <a:t>Kesalahpahaman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distorsi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mempercayai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16836" b="20870"/>
          <a:stretch/>
        </p:blipFill>
        <p:spPr>
          <a:xfrm>
            <a:off x="571500" y="7937"/>
            <a:ext cx="7620000" cy="32686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10000" b="22222"/>
          <a:stretch/>
        </p:blipFill>
        <p:spPr>
          <a:xfrm>
            <a:off x="571500" y="3251200"/>
            <a:ext cx="76200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8344"/>
          <a:stretch/>
        </p:blipFill>
        <p:spPr>
          <a:xfrm>
            <a:off x="685800" y="38100"/>
            <a:ext cx="7315200" cy="36956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6667" b="31111"/>
          <a:stretch/>
        </p:blipFill>
        <p:spPr>
          <a:xfrm>
            <a:off x="685800" y="3708399"/>
            <a:ext cx="7315200" cy="317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4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t="25254" r="20446" b="1"/>
          <a:stretch/>
        </p:blipFill>
        <p:spPr>
          <a:xfrm>
            <a:off x="4648200" y="1417638"/>
            <a:ext cx="4495800" cy="46627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857" r="6684" b="7143"/>
          <a:stretch/>
        </p:blipFill>
        <p:spPr>
          <a:xfrm>
            <a:off x="0" y="1417638"/>
            <a:ext cx="4648200" cy="46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4"/>
          <p:cNvSpPr>
            <a:spLocks noChangeArrowheads="1"/>
          </p:cNvSpPr>
          <p:nvPr/>
        </p:nvSpPr>
        <p:spPr bwMode="auto">
          <a:xfrm>
            <a:off x="609600" y="3733800"/>
            <a:ext cx="1371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43" name="Rectangle 13"/>
          <p:cNvSpPr>
            <a:spLocks noChangeArrowheads="1"/>
          </p:cNvSpPr>
          <p:nvPr/>
        </p:nvSpPr>
        <p:spPr bwMode="auto">
          <a:xfrm>
            <a:off x="7086600" y="3657600"/>
            <a:ext cx="14478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C00000"/>
                </a:solidFill>
              </a:rPr>
              <a:t>Kendala-kendala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dalam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komunikasi</a:t>
            </a:r>
            <a:endParaRPr 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3352800" y="1828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Pilihan saluran komunikasi yg buruk</a:t>
            </a:r>
          </a:p>
        </p:txBody>
      </p:sp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6781800" y="19812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Penyimpangan persepsi</a:t>
            </a:r>
          </a:p>
        </p:txBody>
      </p:sp>
      <p:sp>
        <p:nvSpPr>
          <p:cNvPr id="35847" name="Text Box 6"/>
          <p:cNvSpPr txBox="1">
            <a:spLocks noChangeArrowheads="1"/>
          </p:cNvSpPr>
          <p:nvPr/>
        </p:nvSpPr>
        <p:spPr bwMode="auto">
          <a:xfrm>
            <a:off x="685800" y="2133600"/>
            <a:ext cx="137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Pengaruh perbedaan status</a:t>
            </a:r>
          </a:p>
        </p:txBody>
      </p:sp>
      <p:sp>
        <p:nvSpPr>
          <p:cNvPr id="35848" name="Text Box 7"/>
          <p:cNvSpPr txBox="1">
            <a:spLocks noChangeArrowheads="1"/>
          </p:cNvSpPr>
          <p:nvPr/>
        </p:nvSpPr>
        <p:spPr bwMode="auto">
          <a:xfrm>
            <a:off x="685800" y="3733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Pengirim</a:t>
            </a:r>
            <a:endParaRPr lang="en-US" dirty="0"/>
          </a:p>
        </p:txBody>
      </p:sp>
      <p:sp>
        <p:nvSpPr>
          <p:cNvPr id="35849" name="Text Box 8"/>
          <p:cNvSpPr txBox="1">
            <a:spLocks noChangeArrowheads="1"/>
          </p:cNvSpPr>
          <p:nvPr/>
        </p:nvSpPr>
        <p:spPr bwMode="auto">
          <a:xfrm>
            <a:off x="7162800" y="36576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/>
              <a:t>Penerima</a:t>
            </a:r>
            <a:endParaRPr lang="en-US" dirty="0"/>
          </a:p>
        </p:txBody>
      </p:sp>
      <p:sp>
        <p:nvSpPr>
          <p:cNvPr id="35850" name="Text Box 9"/>
          <p:cNvSpPr txBox="1">
            <a:spLocks noChangeArrowheads="1"/>
          </p:cNvSpPr>
          <p:nvPr/>
        </p:nvSpPr>
        <p:spPr bwMode="auto">
          <a:xfrm>
            <a:off x="3581400" y="3581400"/>
            <a:ext cx="175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Tak ada umpan-balik</a:t>
            </a:r>
          </a:p>
        </p:txBody>
      </p:sp>
      <p:sp>
        <p:nvSpPr>
          <p:cNvPr id="35851" name="Text Box 10"/>
          <p:cNvSpPr txBox="1">
            <a:spLocks noChangeArrowheads="1"/>
          </p:cNvSpPr>
          <p:nvPr/>
        </p:nvSpPr>
        <p:spPr bwMode="auto">
          <a:xfrm>
            <a:off x="3200400" y="5257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Pilihan saluran komunikasi yg buruk</a:t>
            </a:r>
          </a:p>
        </p:txBody>
      </p:sp>
      <p:sp>
        <p:nvSpPr>
          <p:cNvPr id="35852" name="Text Box 11"/>
          <p:cNvSpPr txBox="1">
            <a:spLocks noChangeArrowheads="1"/>
          </p:cNvSpPr>
          <p:nvPr/>
        </p:nvSpPr>
        <p:spPr bwMode="auto">
          <a:xfrm>
            <a:off x="914400" y="53340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Perbedaan budaya</a:t>
            </a:r>
          </a:p>
        </p:txBody>
      </p:sp>
      <p:sp>
        <p:nvSpPr>
          <p:cNvPr id="35853" name="Text Box 12"/>
          <p:cNvSpPr txBox="1">
            <a:spLocks noChangeArrowheads="1"/>
          </p:cNvSpPr>
          <p:nvPr/>
        </p:nvSpPr>
        <p:spPr bwMode="auto">
          <a:xfrm>
            <a:off x="6934200" y="51816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Gangguan yg bersifat fisik</a:t>
            </a:r>
          </a:p>
        </p:txBody>
      </p:sp>
      <p:sp>
        <p:nvSpPr>
          <p:cNvPr id="35854" name="Freeform 22"/>
          <p:cNvSpPr>
            <a:spLocks/>
          </p:cNvSpPr>
          <p:nvPr/>
        </p:nvSpPr>
        <p:spPr bwMode="auto">
          <a:xfrm rot="-2715804">
            <a:off x="5233194" y="3453606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55" name="Freeform 23"/>
          <p:cNvSpPr>
            <a:spLocks/>
          </p:cNvSpPr>
          <p:nvPr/>
        </p:nvSpPr>
        <p:spPr bwMode="auto">
          <a:xfrm>
            <a:off x="5943600" y="2057400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56" name="Freeform 24"/>
          <p:cNvSpPr>
            <a:spLocks/>
          </p:cNvSpPr>
          <p:nvPr/>
        </p:nvSpPr>
        <p:spPr bwMode="auto">
          <a:xfrm rot="6189960">
            <a:off x="2337594" y="2158206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57" name="Freeform 25"/>
          <p:cNvSpPr>
            <a:spLocks/>
          </p:cNvSpPr>
          <p:nvPr/>
        </p:nvSpPr>
        <p:spPr bwMode="auto">
          <a:xfrm rot="4588496">
            <a:off x="1346994" y="3072606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58" name="Freeform 26"/>
          <p:cNvSpPr>
            <a:spLocks/>
          </p:cNvSpPr>
          <p:nvPr/>
        </p:nvSpPr>
        <p:spPr bwMode="auto">
          <a:xfrm rot="6189960">
            <a:off x="5995194" y="4825206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59" name="Freeform 27"/>
          <p:cNvSpPr>
            <a:spLocks/>
          </p:cNvSpPr>
          <p:nvPr/>
        </p:nvSpPr>
        <p:spPr bwMode="auto">
          <a:xfrm rot="4489931">
            <a:off x="7214394" y="4291806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60" name="Freeform 28"/>
          <p:cNvSpPr>
            <a:spLocks/>
          </p:cNvSpPr>
          <p:nvPr/>
        </p:nvSpPr>
        <p:spPr bwMode="auto">
          <a:xfrm rot="1955144">
            <a:off x="7239000" y="2819400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61" name="Freeform 29"/>
          <p:cNvSpPr>
            <a:spLocks/>
          </p:cNvSpPr>
          <p:nvPr/>
        </p:nvSpPr>
        <p:spPr bwMode="auto">
          <a:xfrm rot="1055872">
            <a:off x="1371600" y="4267200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62" name="Freeform 30"/>
          <p:cNvSpPr>
            <a:spLocks/>
          </p:cNvSpPr>
          <p:nvPr/>
        </p:nvSpPr>
        <p:spPr bwMode="auto">
          <a:xfrm rot="-2744614">
            <a:off x="3023394" y="3529806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sp>
        <p:nvSpPr>
          <p:cNvPr id="35863" name="Freeform 31"/>
          <p:cNvSpPr>
            <a:spLocks/>
          </p:cNvSpPr>
          <p:nvPr/>
        </p:nvSpPr>
        <p:spPr bwMode="auto">
          <a:xfrm>
            <a:off x="2590800" y="4953000"/>
            <a:ext cx="746125" cy="849313"/>
          </a:xfrm>
          <a:custGeom>
            <a:avLst/>
            <a:gdLst>
              <a:gd name="T0" fmla="*/ 0 w 470"/>
              <a:gd name="T1" fmla="*/ 2147483647 h 535"/>
              <a:gd name="T2" fmla="*/ 2147483647 w 470"/>
              <a:gd name="T3" fmla="*/ 2147483647 h 535"/>
              <a:gd name="T4" fmla="*/ 2147483647 w 470"/>
              <a:gd name="T5" fmla="*/ 2147483647 h 535"/>
              <a:gd name="T6" fmla="*/ 2147483647 w 470"/>
              <a:gd name="T7" fmla="*/ 2147483647 h 535"/>
              <a:gd name="T8" fmla="*/ 2147483647 w 470"/>
              <a:gd name="T9" fmla="*/ 2147483647 h 535"/>
              <a:gd name="T10" fmla="*/ 2147483647 w 470"/>
              <a:gd name="T11" fmla="*/ 2147483647 h 535"/>
              <a:gd name="T12" fmla="*/ 2147483647 w 470"/>
              <a:gd name="T13" fmla="*/ 2147483647 h 535"/>
              <a:gd name="T14" fmla="*/ 2147483647 w 470"/>
              <a:gd name="T15" fmla="*/ 2147483647 h 535"/>
              <a:gd name="T16" fmla="*/ 2147483647 w 470"/>
              <a:gd name="T17" fmla="*/ 2147483647 h 5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"/>
              <a:gd name="T28" fmla="*/ 0 h 535"/>
              <a:gd name="T29" fmla="*/ 470 w 470"/>
              <a:gd name="T30" fmla="*/ 535 h 5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" h="535">
                <a:moveTo>
                  <a:pt x="0" y="535"/>
                </a:moveTo>
                <a:cubicBezTo>
                  <a:pt x="3" y="500"/>
                  <a:pt x="2" y="464"/>
                  <a:pt x="10" y="429"/>
                </a:cubicBezTo>
                <a:cubicBezTo>
                  <a:pt x="21" y="376"/>
                  <a:pt x="93" y="358"/>
                  <a:pt x="134" y="343"/>
                </a:cubicBezTo>
                <a:cubicBezTo>
                  <a:pt x="207" y="368"/>
                  <a:pt x="182" y="299"/>
                  <a:pt x="192" y="237"/>
                </a:cubicBezTo>
                <a:cubicBezTo>
                  <a:pt x="198" y="200"/>
                  <a:pt x="218" y="190"/>
                  <a:pt x="250" y="180"/>
                </a:cubicBezTo>
                <a:cubicBezTo>
                  <a:pt x="269" y="183"/>
                  <a:pt x="288" y="194"/>
                  <a:pt x="307" y="189"/>
                </a:cubicBezTo>
                <a:cubicBezTo>
                  <a:pt x="318" y="186"/>
                  <a:pt x="324" y="172"/>
                  <a:pt x="326" y="161"/>
                </a:cubicBezTo>
                <a:cubicBezTo>
                  <a:pt x="334" y="123"/>
                  <a:pt x="325" y="82"/>
                  <a:pt x="336" y="45"/>
                </a:cubicBezTo>
                <a:cubicBezTo>
                  <a:pt x="349" y="0"/>
                  <a:pt x="470" y="7"/>
                  <a:pt x="470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</a:rPr>
              <a:t>Hal yang </a:t>
            </a:r>
            <a:r>
              <a:rPr lang="en-US" dirty="0" err="1" smtClean="0">
                <a:solidFill>
                  <a:srgbClr val="C00000"/>
                </a:solidFill>
              </a:rPr>
              <a:t>perlu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diperhatikan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efektif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3788"/>
            <a:ext cx="8229600" cy="376713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Komunikasi satu arah dan dua arah</a:t>
            </a:r>
          </a:p>
          <a:p>
            <a:pPr eaLnBrk="1" hangingPunct="1">
              <a:defRPr/>
            </a:pPr>
            <a:r>
              <a:rPr lang="en-US" smtClean="0"/>
              <a:t>Mendengarkan sambil memahami</a:t>
            </a:r>
          </a:p>
          <a:p>
            <a:pPr eaLnBrk="1" hangingPunct="1">
              <a:defRPr/>
            </a:pPr>
            <a:r>
              <a:rPr lang="en-US" smtClean="0"/>
              <a:t>Persepsi yang selektif dalam mendengarkan dan menanggapi</a:t>
            </a:r>
          </a:p>
          <a:p>
            <a:pPr eaLnBrk="1" hangingPunct="1">
              <a:defRPr/>
            </a:pPr>
            <a:r>
              <a:rPr lang="en-US" smtClean="0"/>
              <a:t>Memahami sudut pandang orang lain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253</Words>
  <Application>Microsoft Office PowerPoint</Application>
  <PresentationFormat>On-screen Show (4:3)</PresentationFormat>
  <Paragraphs>46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ContemporaryPhotoAlbum</vt:lpstr>
      <vt:lpstr>PowerPoint Presentation</vt:lpstr>
      <vt:lpstr>Hambatan (NOISE) dalam Komunikasi</vt:lpstr>
      <vt:lpstr>PowerPoint Presentation</vt:lpstr>
      <vt:lpstr>Hambatan dalam Komunikasi (2)</vt:lpstr>
      <vt:lpstr>PowerPoint Presentation</vt:lpstr>
      <vt:lpstr>PowerPoint Presentation</vt:lpstr>
      <vt:lpstr>PowerPoint Presentation</vt:lpstr>
      <vt:lpstr>Kendala-kendala dalam komunikasi</vt:lpstr>
      <vt:lpstr>Hal yang perlu diperhatikan dalam komunikasi efektif</vt:lpstr>
      <vt:lpstr>Beberapa kesalahan umum yang sering dilakukan dalam komunikasi, Johnson (1981) :</vt:lpstr>
      <vt:lpstr>Beberapa kesalahan umum yang sering dilakukan dalam komunikasi, Johnson (1981) 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2015-03-24T00:37:59Z</dcterms:created>
  <dcterms:modified xsi:type="dcterms:W3CDTF">2018-10-01T04:47:02Z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