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58" r:id="rId4"/>
    <p:sldId id="27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AA0A4-9DEC-9B49-8D73-9939A3A9B7B0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7106CC-B79D-EC46-AD95-8531008B5748}">
      <dgm:prSet phldrT="[Text]" custT="1"/>
      <dgm:spPr/>
      <dgm:t>
        <a:bodyPr/>
        <a:lstStyle/>
        <a:p>
          <a:r>
            <a:rPr lang="en-US" sz="3200" dirty="0" err="1"/>
            <a:t>Gagasan</a:t>
          </a:r>
          <a:r>
            <a:rPr lang="en-US" sz="3200" dirty="0"/>
            <a:t>, </a:t>
          </a:r>
          <a:r>
            <a:rPr lang="en-US" sz="3200" dirty="0" err="1"/>
            <a:t>perasaan</a:t>
          </a:r>
          <a:r>
            <a:rPr lang="en-US" sz="3200" dirty="0"/>
            <a:t> </a:t>
          </a:r>
          <a:r>
            <a:rPr lang="en-US" sz="3200" dirty="0" err="1"/>
            <a:t>atau</a:t>
          </a:r>
          <a:r>
            <a:rPr lang="en-US" sz="3200" dirty="0"/>
            <a:t> </a:t>
          </a:r>
          <a:r>
            <a:rPr lang="en-US" sz="3200" dirty="0" err="1"/>
            <a:t>pemikiran</a:t>
          </a:r>
          <a:r>
            <a:rPr lang="en-US" sz="3200" dirty="0"/>
            <a:t> yang </a:t>
          </a:r>
          <a:r>
            <a:rPr lang="en-US" sz="3200" dirty="0" err="1"/>
            <a:t>telah</a:t>
          </a:r>
          <a:r>
            <a:rPr lang="en-US" sz="3200" dirty="0"/>
            <a:t> di-</a:t>
          </a:r>
          <a:r>
            <a:rPr lang="en-US" sz="3200" i="1" dirty="0"/>
            <a:t>encode</a:t>
          </a:r>
          <a:r>
            <a:rPr lang="en-US" sz="3200" dirty="0"/>
            <a:t> </a:t>
          </a:r>
          <a:r>
            <a:rPr lang="en-US" sz="3200" dirty="0" err="1"/>
            <a:t>oleh</a:t>
          </a:r>
          <a:r>
            <a:rPr lang="en-US" sz="3200" dirty="0"/>
            <a:t> </a:t>
          </a:r>
          <a:r>
            <a:rPr lang="en-US" sz="3200" dirty="0" err="1"/>
            <a:t>pengirim</a:t>
          </a:r>
          <a:r>
            <a:rPr lang="en-US" sz="3200" dirty="0"/>
            <a:t> </a:t>
          </a:r>
          <a:r>
            <a:rPr lang="en-US" sz="3200" dirty="0" err="1"/>
            <a:t>atau</a:t>
          </a:r>
          <a:r>
            <a:rPr lang="en-US" sz="3200" dirty="0"/>
            <a:t> di-</a:t>
          </a:r>
          <a:r>
            <a:rPr lang="en-US" sz="3200" i="1" dirty="0"/>
            <a:t>decode</a:t>
          </a:r>
          <a:r>
            <a:rPr lang="en-US" sz="3200" dirty="0"/>
            <a:t> </a:t>
          </a:r>
          <a:r>
            <a:rPr lang="en-US" sz="3200" dirty="0" err="1"/>
            <a:t>oleh</a:t>
          </a:r>
          <a:r>
            <a:rPr lang="en-US" sz="3200" dirty="0"/>
            <a:t> </a:t>
          </a:r>
          <a:r>
            <a:rPr lang="en-US" sz="3200" dirty="0" err="1"/>
            <a:t>penerima</a:t>
          </a:r>
          <a:r>
            <a:rPr lang="en-US" sz="3200" dirty="0"/>
            <a:t> </a:t>
          </a:r>
          <a:r>
            <a:rPr lang="en-US" sz="2000" dirty="0"/>
            <a:t>(</a:t>
          </a:r>
          <a:r>
            <a:rPr lang="en-US" sz="2000" dirty="0" err="1"/>
            <a:t>Orbe&amp;Bruess</a:t>
          </a:r>
          <a:r>
            <a:rPr lang="en-US" sz="2000" dirty="0"/>
            <a:t>, 2005)</a:t>
          </a:r>
          <a:endParaRPr lang="en-US" sz="3200" dirty="0"/>
        </a:p>
      </dgm:t>
    </dgm:pt>
    <dgm:pt modelId="{573B6546-C9CB-AE4B-B8D3-E8D1731CD314}" type="parTrans" cxnId="{B8240855-7A17-1946-A5EA-8BFD74999602}">
      <dgm:prSet/>
      <dgm:spPr/>
      <dgm:t>
        <a:bodyPr/>
        <a:lstStyle/>
        <a:p>
          <a:endParaRPr lang="en-US"/>
        </a:p>
      </dgm:t>
    </dgm:pt>
    <dgm:pt modelId="{BF59B6E5-34C6-8446-B045-68E8546AC5F1}" type="sibTrans" cxnId="{B8240855-7A17-1946-A5EA-8BFD74999602}">
      <dgm:prSet/>
      <dgm:spPr/>
      <dgm:t>
        <a:bodyPr/>
        <a:lstStyle/>
        <a:p>
          <a:endParaRPr lang="en-US"/>
        </a:p>
      </dgm:t>
    </dgm:pt>
    <dgm:pt modelId="{7CBE28D2-DEAD-8642-86F5-8136D596835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d-ID" sz="3200" dirty="0"/>
            <a:t>Simbol (verbal/non verbal) yang dibuat komunikator sesuai dengan tujuan komunikasi tersebut</a:t>
          </a:r>
          <a:endParaRPr lang="en-US" sz="3200" dirty="0"/>
        </a:p>
      </dgm:t>
    </dgm:pt>
    <dgm:pt modelId="{72C29911-F074-884E-A238-89E060B815E0}" type="parTrans" cxnId="{55D2C43D-3EDC-4341-AC89-023F39EF9991}">
      <dgm:prSet/>
      <dgm:spPr/>
      <dgm:t>
        <a:bodyPr/>
        <a:lstStyle/>
        <a:p>
          <a:endParaRPr lang="en-US"/>
        </a:p>
      </dgm:t>
    </dgm:pt>
    <dgm:pt modelId="{2016E95B-9588-1D4D-9CEF-82E1442DBDF5}" type="sibTrans" cxnId="{55D2C43D-3EDC-4341-AC89-023F39EF9991}">
      <dgm:prSet/>
      <dgm:spPr/>
      <dgm:t>
        <a:bodyPr/>
        <a:lstStyle/>
        <a:p>
          <a:endParaRPr lang="en-US"/>
        </a:p>
      </dgm:t>
    </dgm:pt>
    <dgm:pt modelId="{DFFD38AF-7105-5246-A135-95ED8CE0B072}" type="pres">
      <dgm:prSet presAssocID="{084AA0A4-9DEC-9B49-8D73-9939A3A9B7B0}" presName="diagram" presStyleCnt="0">
        <dgm:presLayoutVars>
          <dgm:dir/>
          <dgm:resizeHandles val="exact"/>
        </dgm:presLayoutVars>
      </dgm:prSet>
      <dgm:spPr/>
    </dgm:pt>
    <dgm:pt modelId="{63933DF7-C255-4D4C-A437-6B88371F0ABE}" type="pres">
      <dgm:prSet presAssocID="{FE7106CC-B79D-EC46-AD95-8531008B5748}" presName="node" presStyleLbl="node1" presStyleIdx="0" presStyleCnt="2">
        <dgm:presLayoutVars>
          <dgm:bulletEnabled val="1"/>
        </dgm:presLayoutVars>
      </dgm:prSet>
      <dgm:spPr/>
    </dgm:pt>
    <dgm:pt modelId="{81BF28B4-C5FD-7740-A5B2-4C70BA366C8A}" type="pres">
      <dgm:prSet presAssocID="{BF59B6E5-34C6-8446-B045-68E8546AC5F1}" presName="sibTrans" presStyleCnt="0"/>
      <dgm:spPr/>
    </dgm:pt>
    <dgm:pt modelId="{296EC132-15C4-BC41-B63C-6576FC7079B0}" type="pres">
      <dgm:prSet presAssocID="{7CBE28D2-DEAD-8642-86F5-8136D5968359}" presName="node" presStyleLbl="node1" presStyleIdx="1" presStyleCnt="2">
        <dgm:presLayoutVars>
          <dgm:bulletEnabled val="1"/>
        </dgm:presLayoutVars>
      </dgm:prSet>
      <dgm:spPr/>
    </dgm:pt>
  </dgm:ptLst>
  <dgm:cxnLst>
    <dgm:cxn modelId="{564F3A0B-C1FE-574E-BEE4-126EE28466AA}" type="presOf" srcId="{FE7106CC-B79D-EC46-AD95-8531008B5748}" destId="{63933DF7-C255-4D4C-A437-6B88371F0ABE}" srcOrd="0" destOrd="0" presId="urn:microsoft.com/office/officeart/2005/8/layout/default"/>
    <dgm:cxn modelId="{4146D527-B5DC-7C45-BEE9-CDB153FA7FA6}" type="presOf" srcId="{7CBE28D2-DEAD-8642-86F5-8136D5968359}" destId="{296EC132-15C4-BC41-B63C-6576FC7079B0}" srcOrd="0" destOrd="0" presId="urn:microsoft.com/office/officeart/2005/8/layout/default"/>
    <dgm:cxn modelId="{55D2C43D-3EDC-4341-AC89-023F39EF9991}" srcId="{084AA0A4-9DEC-9B49-8D73-9939A3A9B7B0}" destId="{7CBE28D2-DEAD-8642-86F5-8136D5968359}" srcOrd="1" destOrd="0" parTransId="{72C29911-F074-884E-A238-89E060B815E0}" sibTransId="{2016E95B-9588-1D4D-9CEF-82E1442DBDF5}"/>
    <dgm:cxn modelId="{B8240855-7A17-1946-A5EA-8BFD74999602}" srcId="{084AA0A4-9DEC-9B49-8D73-9939A3A9B7B0}" destId="{FE7106CC-B79D-EC46-AD95-8531008B5748}" srcOrd="0" destOrd="0" parTransId="{573B6546-C9CB-AE4B-B8D3-E8D1731CD314}" sibTransId="{BF59B6E5-34C6-8446-B045-68E8546AC5F1}"/>
    <dgm:cxn modelId="{0F6E8ECB-8B4D-1048-8AF3-54CA3F48E2C8}" type="presOf" srcId="{084AA0A4-9DEC-9B49-8D73-9939A3A9B7B0}" destId="{DFFD38AF-7105-5246-A135-95ED8CE0B072}" srcOrd="0" destOrd="0" presId="urn:microsoft.com/office/officeart/2005/8/layout/default"/>
    <dgm:cxn modelId="{CF3901A9-74E1-1843-AF7B-4F3339C46A35}" type="presParOf" srcId="{DFFD38AF-7105-5246-A135-95ED8CE0B072}" destId="{63933DF7-C255-4D4C-A437-6B88371F0ABE}" srcOrd="0" destOrd="0" presId="urn:microsoft.com/office/officeart/2005/8/layout/default"/>
    <dgm:cxn modelId="{DD2879F8-B553-3546-AF43-D0E21AE8F3C7}" type="presParOf" srcId="{DFFD38AF-7105-5246-A135-95ED8CE0B072}" destId="{81BF28B4-C5FD-7740-A5B2-4C70BA366C8A}" srcOrd="1" destOrd="0" presId="urn:microsoft.com/office/officeart/2005/8/layout/default"/>
    <dgm:cxn modelId="{9C559F7A-15CC-B14B-B326-F221CB97EAC9}" type="presParOf" srcId="{DFFD38AF-7105-5246-A135-95ED8CE0B072}" destId="{296EC132-15C4-BC41-B63C-6576FC7079B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335D92-3529-9B4C-839E-4A883079401D}" type="doc">
      <dgm:prSet loTypeId="urn:microsoft.com/office/officeart/2005/8/layout/bProcess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99CA1B-F184-EF4C-8647-17A1BC21C962}">
      <dgm:prSet phldrT="[Text]"/>
      <dgm:spPr/>
      <dgm:t>
        <a:bodyPr/>
        <a:lstStyle/>
        <a:p>
          <a:r>
            <a:rPr lang="id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kajian formatif</a:t>
          </a:r>
          <a:endParaRPr lang="en-US" dirty="0">
            <a:solidFill>
              <a:schemeClr val="tx1"/>
            </a:solidFill>
          </a:endParaRPr>
        </a:p>
      </dgm:t>
    </dgm:pt>
    <dgm:pt modelId="{E9D61EE9-C736-244C-A5A0-E9283FAB0849}" type="parTrans" cxnId="{B62C0163-A80E-F747-B8E1-492933ADFA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81CB58-495B-614C-AD46-72FC1BAB87BB}" type="sibTrans" cxnId="{B62C0163-A80E-F747-B8E1-492933ADFA7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D5E94E-5B9F-584E-B8C9-7A882D331335}">
      <dgm:prSet phldrT="[Text]"/>
      <dgm:spPr/>
      <dgm:t>
        <a:bodyPr/>
        <a:lstStyle/>
        <a:p>
          <a:r>
            <a:rPr lang="id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Merumuskan ide-ide khusus</a:t>
          </a:r>
          <a:endParaRPr lang="en-US" dirty="0">
            <a:solidFill>
              <a:schemeClr val="tx1"/>
            </a:solidFill>
          </a:endParaRPr>
        </a:p>
      </dgm:t>
    </dgm:pt>
    <dgm:pt modelId="{58DFCF6D-89AB-E649-92CF-7249C1A6C30F}" type="parTrans" cxnId="{CFF0F142-2A6C-2D40-8CEA-BDAFABBBB0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89A347-3465-9743-AED0-52761E9980CA}" type="sibTrans" cxnId="{CFF0F142-2A6C-2D40-8CEA-BDAFABBBB08E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630FD2-A8B4-4840-B862-5247422E5CCA}">
      <dgm:prSet phldrT="[Text]"/>
      <dgm:spPr/>
      <dgm:t>
        <a:bodyPr/>
        <a:lstStyle/>
        <a:p>
          <a:r>
            <a:rPr lang="id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Memilih media/saluran informasi</a:t>
          </a:r>
          <a:endParaRPr lang="en-US" dirty="0">
            <a:solidFill>
              <a:schemeClr val="tx1"/>
            </a:solidFill>
          </a:endParaRPr>
        </a:p>
      </dgm:t>
    </dgm:pt>
    <dgm:pt modelId="{68E024A8-5A48-4D4D-B2C9-8ADAF8EF09A6}" type="parTrans" cxnId="{DCE23E3A-C230-4A47-9863-E258D8A987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D13BDE-4D33-D64C-9379-9040713014EE}" type="sibTrans" cxnId="{DCE23E3A-C230-4A47-9863-E258D8A98732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E128B1-FAE5-6F47-867D-5BED2C1FC02B}">
      <dgm:prSet phldrT="[Text]"/>
      <dgm:spPr/>
      <dgm:t>
        <a:bodyPr/>
        <a:lstStyle/>
        <a:p>
          <a:r>
            <a:rPr lang="id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Menyediakan dana, sarana dan tenaga</a:t>
          </a:r>
          <a:endParaRPr lang="en-US" dirty="0">
            <a:solidFill>
              <a:schemeClr val="tx1"/>
            </a:solidFill>
          </a:endParaRPr>
        </a:p>
      </dgm:t>
    </dgm:pt>
    <dgm:pt modelId="{1CD1B0AE-E21A-764D-AAC5-2C90E495F792}" type="parTrans" cxnId="{CA00B670-297F-C742-ACA3-5BD0591540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44B4D3-FCFB-D342-BB1B-EC1685C0C1E2}" type="sibTrans" cxnId="{CA00B670-297F-C742-ACA3-5BD05915409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5F1F56-33DF-274D-8E5A-E81F144BCC1C}">
      <dgm:prSet phldrT="[Text]"/>
      <dgm:spPr/>
      <dgm:t>
        <a:bodyPr/>
        <a:lstStyle/>
        <a:p>
          <a:r>
            <a:rPr lang="id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penyebarluasan informasi</a:t>
          </a:r>
          <a:endParaRPr lang="en-US" dirty="0">
            <a:solidFill>
              <a:schemeClr val="tx1"/>
            </a:solidFill>
          </a:endParaRPr>
        </a:p>
      </dgm:t>
    </dgm:pt>
    <dgm:pt modelId="{AA2F2BA1-0CBE-2D40-AC69-3DEA792FFDF0}" type="parTrans" cxnId="{01C73630-FD9C-5949-8354-8849F7BA12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1D1BD-BC33-7747-9542-1F26CC2A2391}" type="sibTrans" cxnId="{01C73630-FD9C-5949-8354-8849F7BA1201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356EFE-436F-B142-9D59-4049CB8C69B4}">
      <dgm:prSet phldrT="[Text]"/>
      <dgm:spPr/>
      <dgm:t>
        <a:bodyPr/>
        <a:lstStyle/>
        <a:p>
          <a:r>
            <a:rPr lang="id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uji coba desain kreatif pesan</a:t>
          </a:r>
          <a:endParaRPr lang="en-US" dirty="0">
            <a:solidFill>
              <a:schemeClr val="tx1"/>
            </a:solidFill>
          </a:endParaRPr>
        </a:p>
      </dgm:t>
    </dgm:pt>
    <dgm:pt modelId="{12275EB8-FE47-0B45-841D-455284506A46}" type="parTrans" cxnId="{36052BBF-B8D5-414E-B285-3ED50CCA1A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9452D4-2DF9-C944-8763-2602C2B6722B}" type="sibTrans" cxnId="{36052BBF-B8D5-414E-B285-3ED50CCA1AB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C4A066-04B1-E94F-B7F9-AC987EAB4B3D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pemantauan dan evaluasi</a:t>
          </a:r>
          <a:endParaRPr lang="en-US" dirty="0">
            <a:solidFill>
              <a:schemeClr val="tx1"/>
            </a:solidFill>
          </a:endParaRPr>
        </a:p>
      </dgm:t>
    </dgm:pt>
    <dgm:pt modelId="{AEAAEBCB-9007-5D4A-BBE7-CC5483084A76}" type="parTrans" cxnId="{77D97C38-B17E-8743-9AF7-477C74804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FD28B3-E249-694E-B36C-CFD5C8DF3375}" type="sibTrans" cxnId="{77D97C38-B17E-8743-9AF7-477C74804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C1F35D-5902-7549-9DDB-0FF63B3F4308}" type="pres">
      <dgm:prSet presAssocID="{DB335D92-3529-9B4C-839E-4A883079401D}" presName="Name0" presStyleCnt="0">
        <dgm:presLayoutVars>
          <dgm:dir/>
          <dgm:resizeHandles val="exact"/>
        </dgm:presLayoutVars>
      </dgm:prSet>
      <dgm:spPr/>
    </dgm:pt>
    <dgm:pt modelId="{86BE7E06-B413-7743-9A78-367B068139F0}" type="pres">
      <dgm:prSet presAssocID="{6C99CA1B-F184-EF4C-8647-17A1BC21C962}" presName="node" presStyleLbl="node1" presStyleIdx="0" presStyleCnt="7">
        <dgm:presLayoutVars>
          <dgm:bulletEnabled val="1"/>
        </dgm:presLayoutVars>
      </dgm:prSet>
      <dgm:spPr/>
    </dgm:pt>
    <dgm:pt modelId="{561E76D9-0F6D-C640-AF24-D607F1D04E04}" type="pres">
      <dgm:prSet presAssocID="{4B81CB58-495B-614C-AD46-72FC1BAB87BB}" presName="sibTrans" presStyleLbl="sibTrans1D1" presStyleIdx="0" presStyleCnt="6"/>
      <dgm:spPr/>
    </dgm:pt>
    <dgm:pt modelId="{4077E8E7-2EE0-F644-975A-941070D4C37A}" type="pres">
      <dgm:prSet presAssocID="{4B81CB58-495B-614C-AD46-72FC1BAB87BB}" presName="connectorText" presStyleLbl="sibTrans1D1" presStyleIdx="0" presStyleCnt="6"/>
      <dgm:spPr/>
    </dgm:pt>
    <dgm:pt modelId="{BED5343C-1F3C-5A49-BD86-FF4B0BB5333C}" type="pres">
      <dgm:prSet presAssocID="{9FD5E94E-5B9F-584E-B8C9-7A882D331335}" presName="node" presStyleLbl="node1" presStyleIdx="1" presStyleCnt="7">
        <dgm:presLayoutVars>
          <dgm:bulletEnabled val="1"/>
        </dgm:presLayoutVars>
      </dgm:prSet>
      <dgm:spPr/>
    </dgm:pt>
    <dgm:pt modelId="{1D981480-434D-914E-9A17-B1D124A0B8B1}" type="pres">
      <dgm:prSet presAssocID="{0289A347-3465-9743-AED0-52761E9980CA}" presName="sibTrans" presStyleLbl="sibTrans1D1" presStyleIdx="1" presStyleCnt="6"/>
      <dgm:spPr/>
    </dgm:pt>
    <dgm:pt modelId="{A311DB90-E192-954E-A428-64802061569C}" type="pres">
      <dgm:prSet presAssocID="{0289A347-3465-9743-AED0-52761E9980CA}" presName="connectorText" presStyleLbl="sibTrans1D1" presStyleIdx="1" presStyleCnt="6"/>
      <dgm:spPr/>
    </dgm:pt>
    <dgm:pt modelId="{D7CE0533-9F53-F642-9A52-38BFBF3D68E2}" type="pres">
      <dgm:prSet presAssocID="{56630FD2-A8B4-4840-B862-5247422E5CCA}" presName="node" presStyleLbl="node1" presStyleIdx="2" presStyleCnt="7">
        <dgm:presLayoutVars>
          <dgm:bulletEnabled val="1"/>
        </dgm:presLayoutVars>
      </dgm:prSet>
      <dgm:spPr/>
    </dgm:pt>
    <dgm:pt modelId="{305BE155-7D9C-D24A-8A10-D87134881833}" type="pres">
      <dgm:prSet presAssocID="{CDD13BDE-4D33-D64C-9379-9040713014EE}" presName="sibTrans" presStyleLbl="sibTrans1D1" presStyleIdx="2" presStyleCnt="6"/>
      <dgm:spPr/>
    </dgm:pt>
    <dgm:pt modelId="{C4D41229-1E87-4F46-95A3-DDD8334789C4}" type="pres">
      <dgm:prSet presAssocID="{CDD13BDE-4D33-D64C-9379-9040713014EE}" presName="connectorText" presStyleLbl="sibTrans1D1" presStyleIdx="2" presStyleCnt="6"/>
      <dgm:spPr/>
    </dgm:pt>
    <dgm:pt modelId="{782CD2DD-7C0C-3C4C-934E-C6496CE6D295}" type="pres">
      <dgm:prSet presAssocID="{DF356EFE-436F-B142-9D59-4049CB8C69B4}" presName="node" presStyleLbl="node1" presStyleIdx="3" presStyleCnt="7">
        <dgm:presLayoutVars>
          <dgm:bulletEnabled val="1"/>
        </dgm:presLayoutVars>
      </dgm:prSet>
      <dgm:spPr/>
    </dgm:pt>
    <dgm:pt modelId="{0291FAC1-0C54-8048-836B-798C03D4CA51}" type="pres">
      <dgm:prSet presAssocID="{449452D4-2DF9-C944-8763-2602C2B6722B}" presName="sibTrans" presStyleLbl="sibTrans1D1" presStyleIdx="3" presStyleCnt="6"/>
      <dgm:spPr/>
    </dgm:pt>
    <dgm:pt modelId="{C2D1B8FD-D0E7-2B42-9DD6-81286B36FE00}" type="pres">
      <dgm:prSet presAssocID="{449452D4-2DF9-C944-8763-2602C2B6722B}" presName="connectorText" presStyleLbl="sibTrans1D1" presStyleIdx="3" presStyleCnt="6"/>
      <dgm:spPr/>
    </dgm:pt>
    <dgm:pt modelId="{083BBEEB-1FEF-7549-8B9C-356A744D5029}" type="pres">
      <dgm:prSet presAssocID="{4DE128B1-FAE5-6F47-867D-5BED2C1FC02B}" presName="node" presStyleLbl="node1" presStyleIdx="4" presStyleCnt="7">
        <dgm:presLayoutVars>
          <dgm:bulletEnabled val="1"/>
        </dgm:presLayoutVars>
      </dgm:prSet>
      <dgm:spPr/>
    </dgm:pt>
    <dgm:pt modelId="{8AA16E87-1E57-4E46-A61B-E3B5B14ED5A0}" type="pres">
      <dgm:prSet presAssocID="{EF44B4D3-FCFB-D342-BB1B-EC1685C0C1E2}" presName="sibTrans" presStyleLbl="sibTrans1D1" presStyleIdx="4" presStyleCnt="6"/>
      <dgm:spPr/>
    </dgm:pt>
    <dgm:pt modelId="{05D0BE8B-4D3D-1142-9B37-A002E46E4A3C}" type="pres">
      <dgm:prSet presAssocID="{EF44B4D3-FCFB-D342-BB1B-EC1685C0C1E2}" presName="connectorText" presStyleLbl="sibTrans1D1" presStyleIdx="4" presStyleCnt="6"/>
      <dgm:spPr/>
    </dgm:pt>
    <dgm:pt modelId="{75C68010-6DA6-C14F-8EAC-EF35F3A5536E}" type="pres">
      <dgm:prSet presAssocID="{995F1F56-33DF-274D-8E5A-E81F144BCC1C}" presName="node" presStyleLbl="node1" presStyleIdx="5" presStyleCnt="7">
        <dgm:presLayoutVars>
          <dgm:bulletEnabled val="1"/>
        </dgm:presLayoutVars>
      </dgm:prSet>
      <dgm:spPr/>
    </dgm:pt>
    <dgm:pt modelId="{576C565A-29E1-C34C-AB9B-E09431D22484}" type="pres">
      <dgm:prSet presAssocID="{EFC1D1BD-BC33-7747-9542-1F26CC2A2391}" presName="sibTrans" presStyleLbl="sibTrans1D1" presStyleIdx="5" presStyleCnt="6"/>
      <dgm:spPr/>
    </dgm:pt>
    <dgm:pt modelId="{7314F1F7-4C02-2A4E-8C6A-CA601A212A91}" type="pres">
      <dgm:prSet presAssocID="{EFC1D1BD-BC33-7747-9542-1F26CC2A2391}" presName="connectorText" presStyleLbl="sibTrans1D1" presStyleIdx="5" presStyleCnt="6"/>
      <dgm:spPr/>
    </dgm:pt>
    <dgm:pt modelId="{2FDA9A4A-5128-6845-81CB-31111F275D65}" type="pres">
      <dgm:prSet presAssocID="{A5C4A066-04B1-E94F-B7F9-AC987EAB4B3D}" presName="node" presStyleLbl="node1" presStyleIdx="6" presStyleCnt="7" custLinFactX="22273" custLinFactNeighborX="100000" custLinFactNeighborY="-1828">
        <dgm:presLayoutVars>
          <dgm:bulletEnabled val="1"/>
        </dgm:presLayoutVars>
      </dgm:prSet>
      <dgm:spPr/>
    </dgm:pt>
  </dgm:ptLst>
  <dgm:cxnLst>
    <dgm:cxn modelId="{8162A500-D480-D448-B669-43BA80AB1BDB}" type="presOf" srcId="{449452D4-2DF9-C944-8763-2602C2B6722B}" destId="{C2D1B8FD-D0E7-2B42-9DD6-81286B36FE00}" srcOrd="1" destOrd="0" presId="urn:microsoft.com/office/officeart/2005/8/layout/bProcess3"/>
    <dgm:cxn modelId="{4C500E02-D16E-6E45-B979-B6E3BD7B108E}" type="presOf" srcId="{CDD13BDE-4D33-D64C-9379-9040713014EE}" destId="{C4D41229-1E87-4F46-95A3-DDD8334789C4}" srcOrd="1" destOrd="0" presId="urn:microsoft.com/office/officeart/2005/8/layout/bProcess3"/>
    <dgm:cxn modelId="{AA278F10-BAE5-0A4B-A992-57150A9F0680}" type="presOf" srcId="{DB335D92-3529-9B4C-839E-4A883079401D}" destId="{83C1F35D-5902-7549-9DDB-0FF63B3F4308}" srcOrd="0" destOrd="0" presId="urn:microsoft.com/office/officeart/2005/8/layout/bProcess3"/>
    <dgm:cxn modelId="{27892C12-DAAE-7442-8441-C3AE0F1B6DA1}" type="presOf" srcId="{0289A347-3465-9743-AED0-52761E9980CA}" destId="{A311DB90-E192-954E-A428-64802061569C}" srcOrd="1" destOrd="0" presId="urn:microsoft.com/office/officeart/2005/8/layout/bProcess3"/>
    <dgm:cxn modelId="{D6D25115-A2E9-6C48-BCCE-FBF99F99891E}" type="presOf" srcId="{56630FD2-A8B4-4840-B862-5247422E5CCA}" destId="{D7CE0533-9F53-F642-9A52-38BFBF3D68E2}" srcOrd="0" destOrd="0" presId="urn:microsoft.com/office/officeart/2005/8/layout/bProcess3"/>
    <dgm:cxn modelId="{67D11B19-ECFF-D945-9A0F-12F9F91F9513}" type="presOf" srcId="{449452D4-2DF9-C944-8763-2602C2B6722B}" destId="{0291FAC1-0C54-8048-836B-798C03D4CA51}" srcOrd="0" destOrd="0" presId="urn:microsoft.com/office/officeart/2005/8/layout/bProcess3"/>
    <dgm:cxn modelId="{4EEAC822-6F2A-EB47-9B08-6C496438D942}" type="presOf" srcId="{EFC1D1BD-BC33-7747-9542-1F26CC2A2391}" destId="{7314F1F7-4C02-2A4E-8C6A-CA601A212A91}" srcOrd="1" destOrd="0" presId="urn:microsoft.com/office/officeart/2005/8/layout/bProcess3"/>
    <dgm:cxn modelId="{5C602828-A237-2A4F-B830-2739321806D4}" type="presOf" srcId="{EFC1D1BD-BC33-7747-9542-1F26CC2A2391}" destId="{576C565A-29E1-C34C-AB9B-E09431D22484}" srcOrd="0" destOrd="0" presId="urn:microsoft.com/office/officeart/2005/8/layout/bProcess3"/>
    <dgm:cxn modelId="{02F42B30-9959-B04E-85C3-D1B8DAA9EDC6}" type="presOf" srcId="{995F1F56-33DF-274D-8E5A-E81F144BCC1C}" destId="{75C68010-6DA6-C14F-8EAC-EF35F3A5536E}" srcOrd="0" destOrd="0" presId="urn:microsoft.com/office/officeart/2005/8/layout/bProcess3"/>
    <dgm:cxn modelId="{01C73630-FD9C-5949-8354-8849F7BA1201}" srcId="{DB335D92-3529-9B4C-839E-4A883079401D}" destId="{995F1F56-33DF-274D-8E5A-E81F144BCC1C}" srcOrd="5" destOrd="0" parTransId="{AA2F2BA1-0CBE-2D40-AC69-3DEA792FFDF0}" sibTransId="{EFC1D1BD-BC33-7747-9542-1F26CC2A2391}"/>
    <dgm:cxn modelId="{77D97C38-B17E-8743-9AF7-477C74804903}" srcId="{DB335D92-3529-9B4C-839E-4A883079401D}" destId="{A5C4A066-04B1-E94F-B7F9-AC987EAB4B3D}" srcOrd="6" destOrd="0" parTransId="{AEAAEBCB-9007-5D4A-BBE7-CC5483084A76}" sibTransId="{1DFD28B3-E249-694E-B36C-CFD5C8DF3375}"/>
    <dgm:cxn modelId="{DCE23E3A-C230-4A47-9863-E258D8A98732}" srcId="{DB335D92-3529-9B4C-839E-4A883079401D}" destId="{56630FD2-A8B4-4840-B862-5247422E5CCA}" srcOrd="2" destOrd="0" parTransId="{68E024A8-5A48-4D4D-B2C9-8ADAF8EF09A6}" sibTransId="{CDD13BDE-4D33-D64C-9379-9040713014EE}"/>
    <dgm:cxn modelId="{CFF0F142-2A6C-2D40-8CEA-BDAFABBBB08E}" srcId="{DB335D92-3529-9B4C-839E-4A883079401D}" destId="{9FD5E94E-5B9F-584E-B8C9-7A882D331335}" srcOrd="1" destOrd="0" parTransId="{58DFCF6D-89AB-E649-92CF-7249C1A6C30F}" sibTransId="{0289A347-3465-9743-AED0-52761E9980CA}"/>
    <dgm:cxn modelId="{35096062-9AE2-064F-BA02-8FF794B0FF1E}" type="presOf" srcId="{6C99CA1B-F184-EF4C-8647-17A1BC21C962}" destId="{86BE7E06-B413-7743-9A78-367B068139F0}" srcOrd="0" destOrd="0" presId="urn:microsoft.com/office/officeart/2005/8/layout/bProcess3"/>
    <dgm:cxn modelId="{B62C0163-A80E-F747-B8E1-492933ADFA76}" srcId="{DB335D92-3529-9B4C-839E-4A883079401D}" destId="{6C99CA1B-F184-EF4C-8647-17A1BC21C962}" srcOrd="0" destOrd="0" parTransId="{E9D61EE9-C736-244C-A5A0-E9283FAB0849}" sibTransId="{4B81CB58-495B-614C-AD46-72FC1BAB87BB}"/>
    <dgm:cxn modelId="{CA00B670-297F-C742-ACA3-5BD059154094}" srcId="{DB335D92-3529-9B4C-839E-4A883079401D}" destId="{4DE128B1-FAE5-6F47-867D-5BED2C1FC02B}" srcOrd="4" destOrd="0" parTransId="{1CD1B0AE-E21A-764D-AAC5-2C90E495F792}" sibTransId="{EF44B4D3-FCFB-D342-BB1B-EC1685C0C1E2}"/>
    <dgm:cxn modelId="{0CDFB99D-F2DE-6645-A927-23CC9DD667C9}" type="presOf" srcId="{DF356EFE-436F-B142-9D59-4049CB8C69B4}" destId="{782CD2DD-7C0C-3C4C-934E-C6496CE6D295}" srcOrd="0" destOrd="0" presId="urn:microsoft.com/office/officeart/2005/8/layout/bProcess3"/>
    <dgm:cxn modelId="{F8542FA0-F7AA-BD4C-BB05-203B8275C2D7}" type="presOf" srcId="{EF44B4D3-FCFB-D342-BB1B-EC1685C0C1E2}" destId="{8AA16E87-1E57-4E46-A61B-E3B5B14ED5A0}" srcOrd="0" destOrd="0" presId="urn:microsoft.com/office/officeart/2005/8/layout/bProcess3"/>
    <dgm:cxn modelId="{629D52A8-5627-AA49-B49C-CC780F242159}" type="presOf" srcId="{4DE128B1-FAE5-6F47-867D-5BED2C1FC02B}" destId="{083BBEEB-1FEF-7549-8B9C-356A744D5029}" srcOrd="0" destOrd="0" presId="urn:microsoft.com/office/officeart/2005/8/layout/bProcess3"/>
    <dgm:cxn modelId="{62A9D3B2-5741-1043-B9CE-E77E3B90A1A2}" type="presOf" srcId="{A5C4A066-04B1-E94F-B7F9-AC987EAB4B3D}" destId="{2FDA9A4A-5128-6845-81CB-31111F275D65}" srcOrd="0" destOrd="0" presId="urn:microsoft.com/office/officeart/2005/8/layout/bProcess3"/>
    <dgm:cxn modelId="{36052BBF-B8D5-414E-B285-3ED50CCA1ABB}" srcId="{DB335D92-3529-9B4C-839E-4A883079401D}" destId="{DF356EFE-436F-B142-9D59-4049CB8C69B4}" srcOrd="3" destOrd="0" parTransId="{12275EB8-FE47-0B45-841D-455284506A46}" sibTransId="{449452D4-2DF9-C944-8763-2602C2B6722B}"/>
    <dgm:cxn modelId="{4D1C66C8-E91C-5D4F-87CC-B686386E7937}" type="presOf" srcId="{0289A347-3465-9743-AED0-52761E9980CA}" destId="{1D981480-434D-914E-9A17-B1D124A0B8B1}" srcOrd="0" destOrd="0" presId="urn:microsoft.com/office/officeart/2005/8/layout/bProcess3"/>
    <dgm:cxn modelId="{8128FDC9-8E51-5B41-996D-5450F98A21C6}" type="presOf" srcId="{4B81CB58-495B-614C-AD46-72FC1BAB87BB}" destId="{561E76D9-0F6D-C640-AF24-D607F1D04E04}" srcOrd="0" destOrd="0" presId="urn:microsoft.com/office/officeart/2005/8/layout/bProcess3"/>
    <dgm:cxn modelId="{90AD9BCD-0423-B541-B13D-A1BD0C481947}" type="presOf" srcId="{CDD13BDE-4D33-D64C-9379-9040713014EE}" destId="{305BE155-7D9C-D24A-8A10-D87134881833}" srcOrd="0" destOrd="0" presId="urn:microsoft.com/office/officeart/2005/8/layout/bProcess3"/>
    <dgm:cxn modelId="{48E79AD9-CDE7-D54E-B844-549AC70725E9}" type="presOf" srcId="{4B81CB58-495B-614C-AD46-72FC1BAB87BB}" destId="{4077E8E7-2EE0-F644-975A-941070D4C37A}" srcOrd="1" destOrd="0" presId="urn:microsoft.com/office/officeart/2005/8/layout/bProcess3"/>
    <dgm:cxn modelId="{BAA83AED-6F98-EF4D-BF87-A5DB7C9667C3}" type="presOf" srcId="{9FD5E94E-5B9F-584E-B8C9-7A882D331335}" destId="{BED5343C-1F3C-5A49-BD86-FF4B0BB5333C}" srcOrd="0" destOrd="0" presId="urn:microsoft.com/office/officeart/2005/8/layout/bProcess3"/>
    <dgm:cxn modelId="{2B3F4DF6-9F9F-0F47-8666-CCD742153C16}" type="presOf" srcId="{EF44B4D3-FCFB-D342-BB1B-EC1685C0C1E2}" destId="{05D0BE8B-4D3D-1142-9B37-A002E46E4A3C}" srcOrd="1" destOrd="0" presId="urn:microsoft.com/office/officeart/2005/8/layout/bProcess3"/>
    <dgm:cxn modelId="{6BC9956B-9E40-FC4B-B1F8-CFB0A2F547BB}" type="presParOf" srcId="{83C1F35D-5902-7549-9DDB-0FF63B3F4308}" destId="{86BE7E06-B413-7743-9A78-367B068139F0}" srcOrd="0" destOrd="0" presId="urn:microsoft.com/office/officeart/2005/8/layout/bProcess3"/>
    <dgm:cxn modelId="{23D314B1-D439-A94B-B7B5-B1D6CA83B62F}" type="presParOf" srcId="{83C1F35D-5902-7549-9DDB-0FF63B3F4308}" destId="{561E76D9-0F6D-C640-AF24-D607F1D04E04}" srcOrd="1" destOrd="0" presId="urn:microsoft.com/office/officeart/2005/8/layout/bProcess3"/>
    <dgm:cxn modelId="{CFD1450C-93BD-AF45-A81A-E6930BF5B324}" type="presParOf" srcId="{561E76D9-0F6D-C640-AF24-D607F1D04E04}" destId="{4077E8E7-2EE0-F644-975A-941070D4C37A}" srcOrd="0" destOrd="0" presId="urn:microsoft.com/office/officeart/2005/8/layout/bProcess3"/>
    <dgm:cxn modelId="{3E585945-4ABA-C548-B2EB-3016CD31A7CB}" type="presParOf" srcId="{83C1F35D-5902-7549-9DDB-0FF63B3F4308}" destId="{BED5343C-1F3C-5A49-BD86-FF4B0BB5333C}" srcOrd="2" destOrd="0" presId="urn:microsoft.com/office/officeart/2005/8/layout/bProcess3"/>
    <dgm:cxn modelId="{66446886-6446-474B-B70B-A06DCFD02C1F}" type="presParOf" srcId="{83C1F35D-5902-7549-9DDB-0FF63B3F4308}" destId="{1D981480-434D-914E-9A17-B1D124A0B8B1}" srcOrd="3" destOrd="0" presId="urn:microsoft.com/office/officeart/2005/8/layout/bProcess3"/>
    <dgm:cxn modelId="{56F3616A-C87E-044C-AC8E-7ADB2F2D59FD}" type="presParOf" srcId="{1D981480-434D-914E-9A17-B1D124A0B8B1}" destId="{A311DB90-E192-954E-A428-64802061569C}" srcOrd="0" destOrd="0" presId="urn:microsoft.com/office/officeart/2005/8/layout/bProcess3"/>
    <dgm:cxn modelId="{12CFDBA5-7D6A-3042-AB1D-FFA694BD2099}" type="presParOf" srcId="{83C1F35D-5902-7549-9DDB-0FF63B3F4308}" destId="{D7CE0533-9F53-F642-9A52-38BFBF3D68E2}" srcOrd="4" destOrd="0" presId="urn:microsoft.com/office/officeart/2005/8/layout/bProcess3"/>
    <dgm:cxn modelId="{3AB1AE2A-D356-3F49-9CDB-F83135537C3A}" type="presParOf" srcId="{83C1F35D-5902-7549-9DDB-0FF63B3F4308}" destId="{305BE155-7D9C-D24A-8A10-D87134881833}" srcOrd="5" destOrd="0" presId="urn:microsoft.com/office/officeart/2005/8/layout/bProcess3"/>
    <dgm:cxn modelId="{4992DF73-D8BD-ED47-9D0C-E843A05231E6}" type="presParOf" srcId="{305BE155-7D9C-D24A-8A10-D87134881833}" destId="{C4D41229-1E87-4F46-95A3-DDD8334789C4}" srcOrd="0" destOrd="0" presId="urn:microsoft.com/office/officeart/2005/8/layout/bProcess3"/>
    <dgm:cxn modelId="{75CA8654-D9DB-284A-979A-9730DE8E472B}" type="presParOf" srcId="{83C1F35D-5902-7549-9DDB-0FF63B3F4308}" destId="{782CD2DD-7C0C-3C4C-934E-C6496CE6D295}" srcOrd="6" destOrd="0" presId="urn:microsoft.com/office/officeart/2005/8/layout/bProcess3"/>
    <dgm:cxn modelId="{9CB325BD-9F49-6A46-A2EC-5FC8546B9650}" type="presParOf" srcId="{83C1F35D-5902-7549-9DDB-0FF63B3F4308}" destId="{0291FAC1-0C54-8048-836B-798C03D4CA51}" srcOrd="7" destOrd="0" presId="urn:microsoft.com/office/officeart/2005/8/layout/bProcess3"/>
    <dgm:cxn modelId="{39748627-85BA-CE45-90D2-D8FD021A4336}" type="presParOf" srcId="{0291FAC1-0C54-8048-836B-798C03D4CA51}" destId="{C2D1B8FD-D0E7-2B42-9DD6-81286B36FE00}" srcOrd="0" destOrd="0" presId="urn:microsoft.com/office/officeart/2005/8/layout/bProcess3"/>
    <dgm:cxn modelId="{BEC44FAE-33CD-474E-849F-3B05C89F24CF}" type="presParOf" srcId="{83C1F35D-5902-7549-9DDB-0FF63B3F4308}" destId="{083BBEEB-1FEF-7549-8B9C-356A744D5029}" srcOrd="8" destOrd="0" presId="urn:microsoft.com/office/officeart/2005/8/layout/bProcess3"/>
    <dgm:cxn modelId="{4D2CB025-B4E2-D142-94FE-8F20BC4217FE}" type="presParOf" srcId="{83C1F35D-5902-7549-9DDB-0FF63B3F4308}" destId="{8AA16E87-1E57-4E46-A61B-E3B5B14ED5A0}" srcOrd="9" destOrd="0" presId="urn:microsoft.com/office/officeart/2005/8/layout/bProcess3"/>
    <dgm:cxn modelId="{204EC5F0-4809-8242-BD4E-2C3EE86C9CAB}" type="presParOf" srcId="{8AA16E87-1E57-4E46-A61B-E3B5B14ED5A0}" destId="{05D0BE8B-4D3D-1142-9B37-A002E46E4A3C}" srcOrd="0" destOrd="0" presId="urn:microsoft.com/office/officeart/2005/8/layout/bProcess3"/>
    <dgm:cxn modelId="{06F51E13-BB59-0F46-8618-A3EF72B74526}" type="presParOf" srcId="{83C1F35D-5902-7549-9DDB-0FF63B3F4308}" destId="{75C68010-6DA6-C14F-8EAC-EF35F3A5536E}" srcOrd="10" destOrd="0" presId="urn:microsoft.com/office/officeart/2005/8/layout/bProcess3"/>
    <dgm:cxn modelId="{201A4433-14CC-3E43-83BA-076B38F35D03}" type="presParOf" srcId="{83C1F35D-5902-7549-9DDB-0FF63B3F4308}" destId="{576C565A-29E1-C34C-AB9B-E09431D22484}" srcOrd="11" destOrd="0" presId="urn:microsoft.com/office/officeart/2005/8/layout/bProcess3"/>
    <dgm:cxn modelId="{16BAB957-745A-E24F-93AE-016AE3A693E4}" type="presParOf" srcId="{576C565A-29E1-C34C-AB9B-E09431D22484}" destId="{7314F1F7-4C02-2A4E-8C6A-CA601A212A91}" srcOrd="0" destOrd="0" presId="urn:microsoft.com/office/officeart/2005/8/layout/bProcess3"/>
    <dgm:cxn modelId="{3BF06229-7FF2-0145-A9AA-AE1924151ABB}" type="presParOf" srcId="{83C1F35D-5902-7549-9DDB-0FF63B3F4308}" destId="{2FDA9A4A-5128-6845-81CB-31111F275D65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33DF7-C255-4D4C-A437-6B88371F0ABE}">
      <dsp:nvSpPr>
        <dsp:cNvPr id="0" name=""/>
        <dsp:cNvSpPr/>
      </dsp:nvSpPr>
      <dsp:spPr>
        <a:xfrm>
          <a:off x="1225" y="106817"/>
          <a:ext cx="4781256" cy="28687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Gagasan</a:t>
          </a:r>
          <a:r>
            <a:rPr lang="en-US" sz="3200" kern="1200" dirty="0"/>
            <a:t>, </a:t>
          </a:r>
          <a:r>
            <a:rPr lang="en-US" sz="3200" kern="1200" dirty="0" err="1"/>
            <a:t>perasaan</a:t>
          </a:r>
          <a:r>
            <a:rPr lang="en-US" sz="3200" kern="1200" dirty="0"/>
            <a:t> </a:t>
          </a:r>
          <a:r>
            <a:rPr lang="en-US" sz="3200" kern="1200" dirty="0" err="1"/>
            <a:t>atau</a:t>
          </a:r>
          <a:r>
            <a:rPr lang="en-US" sz="3200" kern="1200" dirty="0"/>
            <a:t> </a:t>
          </a:r>
          <a:r>
            <a:rPr lang="en-US" sz="3200" kern="1200" dirty="0" err="1"/>
            <a:t>pemikiran</a:t>
          </a:r>
          <a:r>
            <a:rPr lang="en-US" sz="3200" kern="1200" dirty="0"/>
            <a:t> yang </a:t>
          </a:r>
          <a:r>
            <a:rPr lang="en-US" sz="3200" kern="1200" dirty="0" err="1"/>
            <a:t>telah</a:t>
          </a:r>
          <a:r>
            <a:rPr lang="en-US" sz="3200" kern="1200" dirty="0"/>
            <a:t> di-</a:t>
          </a:r>
          <a:r>
            <a:rPr lang="en-US" sz="3200" i="1" kern="1200" dirty="0"/>
            <a:t>encode</a:t>
          </a:r>
          <a:r>
            <a:rPr lang="en-US" sz="3200" kern="1200" dirty="0"/>
            <a:t> </a:t>
          </a:r>
          <a:r>
            <a:rPr lang="en-US" sz="3200" kern="1200" dirty="0" err="1"/>
            <a:t>oleh</a:t>
          </a:r>
          <a:r>
            <a:rPr lang="en-US" sz="3200" kern="1200" dirty="0"/>
            <a:t> </a:t>
          </a:r>
          <a:r>
            <a:rPr lang="en-US" sz="3200" kern="1200" dirty="0" err="1"/>
            <a:t>pengirim</a:t>
          </a:r>
          <a:r>
            <a:rPr lang="en-US" sz="3200" kern="1200" dirty="0"/>
            <a:t> </a:t>
          </a:r>
          <a:r>
            <a:rPr lang="en-US" sz="3200" kern="1200" dirty="0" err="1"/>
            <a:t>atau</a:t>
          </a:r>
          <a:r>
            <a:rPr lang="en-US" sz="3200" kern="1200" dirty="0"/>
            <a:t> di-</a:t>
          </a:r>
          <a:r>
            <a:rPr lang="en-US" sz="3200" i="1" kern="1200" dirty="0"/>
            <a:t>decode</a:t>
          </a:r>
          <a:r>
            <a:rPr lang="en-US" sz="3200" kern="1200" dirty="0"/>
            <a:t> </a:t>
          </a:r>
          <a:r>
            <a:rPr lang="en-US" sz="3200" kern="1200" dirty="0" err="1"/>
            <a:t>oleh</a:t>
          </a:r>
          <a:r>
            <a:rPr lang="en-US" sz="3200" kern="1200" dirty="0"/>
            <a:t> </a:t>
          </a:r>
          <a:r>
            <a:rPr lang="en-US" sz="3200" kern="1200" dirty="0" err="1"/>
            <a:t>penerima</a:t>
          </a:r>
          <a:r>
            <a:rPr lang="en-US" sz="3200" kern="1200" dirty="0"/>
            <a:t> </a:t>
          </a:r>
          <a:r>
            <a:rPr lang="en-US" sz="2000" kern="1200" dirty="0"/>
            <a:t>(</a:t>
          </a:r>
          <a:r>
            <a:rPr lang="en-US" sz="2000" kern="1200" dirty="0" err="1"/>
            <a:t>Orbe&amp;Bruess</a:t>
          </a:r>
          <a:r>
            <a:rPr lang="en-US" sz="2000" kern="1200" dirty="0"/>
            <a:t>, 2005)</a:t>
          </a:r>
          <a:endParaRPr lang="en-US" sz="3200" kern="1200" dirty="0"/>
        </a:p>
      </dsp:txBody>
      <dsp:txXfrm>
        <a:off x="1225" y="106817"/>
        <a:ext cx="4781256" cy="2868753"/>
      </dsp:txXfrm>
    </dsp:sp>
    <dsp:sp modelId="{296EC132-15C4-BC41-B63C-6576FC7079B0}">
      <dsp:nvSpPr>
        <dsp:cNvPr id="0" name=""/>
        <dsp:cNvSpPr/>
      </dsp:nvSpPr>
      <dsp:spPr>
        <a:xfrm>
          <a:off x="5260607" y="106817"/>
          <a:ext cx="4781256" cy="2868753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Simbol (verbal/non verbal) yang dibuat komunikator sesuai dengan tujuan komunikasi tersebut</a:t>
          </a:r>
          <a:endParaRPr lang="en-US" sz="3200" kern="1200" dirty="0"/>
        </a:p>
      </dsp:txBody>
      <dsp:txXfrm>
        <a:off x="5260607" y="106817"/>
        <a:ext cx="4781256" cy="2868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E76D9-0F6D-C640-AF24-D607F1D04E04}">
      <dsp:nvSpPr>
        <dsp:cNvPr id="0" name=""/>
        <dsp:cNvSpPr/>
      </dsp:nvSpPr>
      <dsp:spPr>
        <a:xfrm>
          <a:off x="2288752" y="676098"/>
          <a:ext cx="4948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831" y="45720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2523031" y="719191"/>
        <a:ext cx="26271" cy="5254"/>
      </dsp:txXfrm>
    </dsp:sp>
    <dsp:sp modelId="{86BE7E06-B413-7743-9A78-367B068139F0}">
      <dsp:nvSpPr>
        <dsp:cNvPr id="0" name=""/>
        <dsp:cNvSpPr/>
      </dsp:nvSpPr>
      <dsp:spPr>
        <a:xfrm>
          <a:off x="6068" y="36473"/>
          <a:ext cx="2284483" cy="1370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kajian formatif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068" y="36473"/>
        <a:ext cx="2284483" cy="1370690"/>
      </dsp:txXfrm>
    </dsp:sp>
    <dsp:sp modelId="{1D981480-434D-914E-9A17-B1D124A0B8B1}">
      <dsp:nvSpPr>
        <dsp:cNvPr id="0" name=""/>
        <dsp:cNvSpPr/>
      </dsp:nvSpPr>
      <dsp:spPr>
        <a:xfrm>
          <a:off x="5098666" y="676098"/>
          <a:ext cx="4948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831" y="45720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5332946" y="719191"/>
        <a:ext cx="26271" cy="5254"/>
      </dsp:txXfrm>
    </dsp:sp>
    <dsp:sp modelId="{BED5343C-1F3C-5A49-BD86-FF4B0BB5333C}">
      <dsp:nvSpPr>
        <dsp:cNvPr id="0" name=""/>
        <dsp:cNvSpPr/>
      </dsp:nvSpPr>
      <dsp:spPr>
        <a:xfrm>
          <a:off x="2815983" y="36473"/>
          <a:ext cx="2284483" cy="1370690"/>
        </a:xfrm>
        <a:prstGeom prst="rect">
          <a:avLst/>
        </a:prstGeom>
        <a:solidFill>
          <a:schemeClr val="accent2">
            <a:hueOff val="-494048"/>
            <a:satOff val="2367"/>
            <a:lumOff val="21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Merumuskan ide-ide khusus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815983" y="36473"/>
        <a:ext cx="2284483" cy="1370690"/>
      </dsp:txXfrm>
    </dsp:sp>
    <dsp:sp modelId="{305BE155-7D9C-D24A-8A10-D87134881833}">
      <dsp:nvSpPr>
        <dsp:cNvPr id="0" name=""/>
        <dsp:cNvSpPr/>
      </dsp:nvSpPr>
      <dsp:spPr>
        <a:xfrm>
          <a:off x="1148310" y="1405363"/>
          <a:ext cx="5619829" cy="494831"/>
        </a:xfrm>
        <a:custGeom>
          <a:avLst/>
          <a:gdLst/>
          <a:ahLst/>
          <a:cxnLst/>
          <a:rect l="0" t="0" r="0" b="0"/>
          <a:pathLst>
            <a:path>
              <a:moveTo>
                <a:pt x="5619829" y="0"/>
              </a:moveTo>
              <a:lnTo>
                <a:pt x="5619829" y="264515"/>
              </a:lnTo>
              <a:lnTo>
                <a:pt x="0" y="264515"/>
              </a:lnTo>
              <a:lnTo>
                <a:pt x="0" y="494831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817116" y="1650152"/>
        <a:ext cx="282216" cy="5254"/>
      </dsp:txXfrm>
    </dsp:sp>
    <dsp:sp modelId="{D7CE0533-9F53-F642-9A52-38BFBF3D68E2}">
      <dsp:nvSpPr>
        <dsp:cNvPr id="0" name=""/>
        <dsp:cNvSpPr/>
      </dsp:nvSpPr>
      <dsp:spPr>
        <a:xfrm>
          <a:off x="5625897" y="36473"/>
          <a:ext cx="2284483" cy="1370690"/>
        </a:xfrm>
        <a:prstGeom prst="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Memilih media/saluran informasi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625897" y="36473"/>
        <a:ext cx="2284483" cy="1370690"/>
      </dsp:txXfrm>
    </dsp:sp>
    <dsp:sp modelId="{0291FAC1-0C54-8048-836B-798C03D4CA51}">
      <dsp:nvSpPr>
        <dsp:cNvPr id="0" name=""/>
        <dsp:cNvSpPr/>
      </dsp:nvSpPr>
      <dsp:spPr>
        <a:xfrm>
          <a:off x="2288752" y="2572220"/>
          <a:ext cx="4948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831" y="45720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2523031" y="2615312"/>
        <a:ext cx="26271" cy="5254"/>
      </dsp:txXfrm>
    </dsp:sp>
    <dsp:sp modelId="{782CD2DD-7C0C-3C4C-934E-C6496CE6D295}">
      <dsp:nvSpPr>
        <dsp:cNvPr id="0" name=""/>
        <dsp:cNvSpPr/>
      </dsp:nvSpPr>
      <dsp:spPr>
        <a:xfrm>
          <a:off x="6068" y="1932594"/>
          <a:ext cx="2284483" cy="1370690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uji coba desain kreatif pesan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068" y="1932594"/>
        <a:ext cx="2284483" cy="1370690"/>
      </dsp:txXfrm>
    </dsp:sp>
    <dsp:sp modelId="{8AA16E87-1E57-4E46-A61B-E3B5B14ED5A0}">
      <dsp:nvSpPr>
        <dsp:cNvPr id="0" name=""/>
        <dsp:cNvSpPr/>
      </dsp:nvSpPr>
      <dsp:spPr>
        <a:xfrm>
          <a:off x="5098666" y="2572220"/>
          <a:ext cx="4948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831" y="45720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5332946" y="2615312"/>
        <a:ext cx="26271" cy="5254"/>
      </dsp:txXfrm>
    </dsp:sp>
    <dsp:sp modelId="{083BBEEB-1FEF-7549-8B9C-356A744D5029}">
      <dsp:nvSpPr>
        <dsp:cNvPr id="0" name=""/>
        <dsp:cNvSpPr/>
      </dsp:nvSpPr>
      <dsp:spPr>
        <a:xfrm>
          <a:off x="2815983" y="1932594"/>
          <a:ext cx="2284483" cy="1370690"/>
        </a:xfrm>
        <a:prstGeom prst="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Menyediakan dana, sarana dan tenaga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815983" y="1932594"/>
        <a:ext cx="2284483" cy="1370690"/>
      </dsp:txXfrm>
    </dsp:sp>
    <dsp:sp modelId="{576C565A-29E1-C34C-AB9B-E09431D22484}">
      <dsp:nvSpPr>
        <dsp:cNvPr id="0" name=""/>
        <dsp:cNvSpPr/>
      </dsp:nvSpPr>
      <dsp:spPr>
        <a:xfrm>
          <a:off x="3941616" y="3301485"/>
          <a:ext cx="2826522" cy="469774"/>
        </a:xfrm>
        <a:custGeom>
          <a:avLst/>
          <a:gdLst/>
          <a:ahLst/>
          <a:cxnLst/>
          <a:rect l="0" t="0" r="0" b="0"/>
          <a:pathLst>
            <a:path>
              <a:moveTo>
                <a:pt x="2826522" y="0"/>
              </a:moveTo>
              <a:lnTo>
                <a:pt x="2826522" y="251987"/>
              </a:lnTo>
              <a:lnTo>
                <a:pt x="0" y="251987"/>
              </a:lnTo>
              <a:lnTo>
                <a:pt x="0" y="469774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5283116" y="3533745"/>
        <a:ext cx="143523" cy="5254"/>
      </dsp:txXfrm>
    </dsp:sp>
    <dsp:sp modelId="{75C68010-6DA6-C14F-8EAC-EF35F3A5536E}">
      <dsp:nvSpPr>
        <dsp:cNvPr id="0" name=""/>
        <dsp:cNvSpPr/>
      </dsp:nvSpPr>
      <dsp:spPr>
        <a:xfrm>
          <a:off x="5625897" y="1932594"/>
          <a:ext cx="2284483" cy="1370690"/>
        </a:xfrm>
        <a:prstGeom prst="rect">
          <a:avLst/>
        </a:prstGeom>
        <a:solidFill>
          <a:schemeClr val="accent2">
            <a:hueOff val="-2470238"/>
            <a:satOff val="11833"/>
            <a:lumOff val="109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penyebarluasan informasi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625897" y="1932594"/>
        <a:ext cx="2284483" cy="1370690"/>
      </dsp:txXfrm>
    </dsp:sp>
    <dsp:sp modelId="{2FDA9A4A-5128-6845-81CB-31111F275D65}">
      <dsp:nvSpPr>
        <dsp:cNvPr id="0" name=""/>
        <dsp:cNvSpPr/>
      </dsp:nvSpPr>
      <dsp:spPr>
        <a:xfrm>
          <a:off x="2799375" y="3803659"/>
          <a:ext cx="2284483" cy="1370690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pemantauan dan evaluasi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799375" y="3803659"/>
        <a:ext cx="2284483" cy="137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E1E40A-28C9-A74C-AFBB-4B76A595D7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F3C8F-9792-8E42-AE1B-45248D827D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0F669-9304-644B-901F-BF89DE160880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7E09E-6FD5-F54E-9437-81506ED98E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984C9-E469-AC47-A3E1-9958FF8E57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86D64-D5F3-024C-93F6-60F66538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6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15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425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76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573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49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41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783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623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01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139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25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683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01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114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21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152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23F2-9A52-4309-B21F-C1A3985AE5FD}" type="datetimeFigureOut">
              <a:rPr lang="id-ID" smtClean="0"/>
              <a:t>19/03/20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275A3A-3D57-41A6-8A3C-5E2EEB5869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633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037D-8EBC-46C3-9F27-5B3D06CD8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190" y="2653268"/>
            <a:ext cx="8333099" cy="1646302"/>
          </a:xfrm>
        </p:spPr>
        <p:txBody>
          <a:bodyPr anchor="ctr"/>
          <a:lstStyle/>
          <a:p>
            <a:pPr algn="ctr"/>
            <a:r>
              <a:rPr lang="id-ID" dirty="0"/>
              <a:t>PENGEMBANGAN PESAN DAN MEDIA PROMKES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501CE-98D6-0B4F-A464-4A72241A8BD9}"/>
              </a:ext>
            </a:extLst>
          </p:cNvPr>
          <p:cNvSpPr txBox="1"/>
          <p:nvPr/>
        </p:nvSpPr>
        <p:spPr>
          <a:xfrm>
            <a:off x="3176791" y="1442860"/>
            <a:ext cx="452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Kuliah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Promosi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Kesehatan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Pertemuan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ke-4</a:t>
            </a:r>
          </a:p>
        </p:txBody>
      </p:sp>
    </p:spTree>
    <p:extLst>
      <p:ext uri="{BB962C8B-B14F-4D97-AF65-F5344CB8AC3E}">
        <p14:creationId xmlns:p14="http://schemas.microsoft.com/office/powerpoint/2010/main" val="9537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90"/>
    </mc:Choice>
    <mc:Fallback xmlns="">
      <p:transition spd="slow" advTm="669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C2D56-0970-4212-9DCD-E3A9151C5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07" y="1855789"/>
            <a:ext cx="9536839" cy="467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Agar pesan dapat lebih menarik perhatian khalayak sasaran, maka diperlukan bantuan berupa:</a:t>
            </a:r>
          </a:p>
          <a:p>
            <a:pPr marL="457200" indent="-457200">
              <a:buAutoNum type="alphaLcPeriod"/>
            </a:pPr>
            <a:r>
              <a:rPr lang="id-ID" sz="2400" dirty="0"/>
              <a:t>Ukuran untuk media cetak, atau air time (jam tayang) untuk media penayangan atau penyiaran</a:t>
            </a:r>
          </a:p>
          <a:p>
            <a:pPr marL="457200" indent="-457200">
              <a:buAutoNum type="alphaLcPeriod"/>
            </a:pPr>
            <a:r>
              <a:rPr lang="id-ID" sz="2400" dirty="0"/>
              <a:t>Penggunaan warna (spot/full color)</a:t>
            </a:r>
          </a:p>
          <a:p>
            <a:pPr marL="457200" indent="-457200">
              <a:buAutoNum type="alphaLcPeriod"/>
            </a:pPr>
            <a:r>
              <a:rPr lang="id-ID" sz="2400" dirty="0"/>
              <a:t>Tata letak (Lay out)</a:t>
            </a:r>
          </a:p>
          <a:p>
            <a:pPr marL="457200" indent="-457200">
              <a:buAutoNum type="alphaLcPeriod"/>
            </a:pPr>
            <a:r>
              <a:rPr lang="id-ID" sz="2400" dirty="0"/>
              <a:t>Jenis huruf (tipografi)</a:t>
            </a:r>
          </a:p>
          <a:p>
            <a:pPr marL="457200" indent="-457200">
              <a:buAutoNum type="alphaLcPeriod"/>
            </a:pPr>
            <a:r>
              <a:rPr lang="id-ID" sz="2400" dirty="0"/>
              <a:t>Bila mungkin ditambah dengan slogan agar pesan selalu diingat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E719F3-F195-49C5-8264-25F9E7BDDE9D}"/>
              </a:ext>
            </a:extLst>
          </p:cNvPr>
          <p:cNvSpPr/>
          <p:nvPr/>
        </p:nvSpPr>
        <p:spPr>
          <a:xfrm>
            <a:off x="350729" y="352811"/>
            <a:ext cx="9093896" cy="927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50550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D4C2-8209-47AD-87C2-B33A66437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08" y="1913846"/>
            <a:ext cx="8596668" cy="3880773"/>
          </a:xfrm>
        </p:spPr>
        <p:txBody>
          <a:bodyPr>
            <a:normAutofit/>
          </a:bodyPr>
          <a:lstStyle/>
          <a:p>
            <a:r>
              <a:rPr lang="id-ID" sz="2400" dirty="0"/>
              <a:t>Perhatian sasaran harus segera ditingkatkan menjadi minat sehingga timbul rasa ingin tahu secara lebih rinci dan mendalam </a:t>
            </a:r>
          </a:p>
          <a:p>
            <a:r>
              <a:rPr lang="id-ID" sz="2400" dirty="0"/>
              <a:t>Gunakan kata-kata /kalimat pembuka yang  dapat merangsang orang ingin tahu lebih lanjut.</a:t>
            </a:r>
          </a:p>
          <a:p>
            <a:r>
              <a:rPr lang="id-ID" sz="2400" dirty="0"/>
              <a:t>Minat dari khalayak sasaran harus selalu dibangun agar ada rasa ingin tahu berkembang dengan pesat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4919ED-100B-4793-9576-246D3B4095B6}"/>
              </a:ext>
            </a:extLst>
          </p:cNvPr>
          <p:cNvSpPr/>
          <p:nvPr/>
        </p:nvSpPr>
        <p:spPr>
          <a:xfrm>
            <a:off x="313151" y="352811"/>
            <a:ext cx="9068125" cy="9276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val="165293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5774-A3F9-4790-97A7-6791FD6B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30962" cy="3880773"/>
          </a:xfrm>
        </p:spPr>
        <p:txBody>
          <a:bodyPr>
            <a:normAutofit/>
          </a:bodyPr>
          <a:lstStyle/>
          <a:p>
            <a:r>
              <a:rPr lang="id-ID" sz="2400" dirty="0"/>
              <a:t>Suatu pesan harus berhasil menggerakkan keinginan khalayak sasaran untuk bertindak, berperilaku sesuai harapan</a:t>
            </a:r>
          </a:p>
          <a:p>
            <a:r>
              <a:rPr lang="id-ID" sz="2400" dirty="0"/>
              <a:t>Kebutuhan dan keinginan sasaran terpenuhi jika melakukan suatu tindakan tertentu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FCA81A-0247-436C-B89A-8E55E1048EA9}"/>
              </a:ext>
            </a:extLst>
          </p:cNvPr>
          <p:cNvSpPr/>
          <p:nvPr/>
        </p:nvSpPr>
        <p:spPr>
          <a:xfrm>
            <a:off x="413359" y="352811"/>
            <a:ext cx="8967917" cy="9276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DESIRE</a:t>
            </a:r>
          </a:p>
        </p:txBody>
      </p:sp>
    </p:spTree>
    <p:extLst>
      <p:ext uri="{BB962C8B-B14F-4D97-AF65-F5344CB8AC3E}">
        <p14:creationId xmlns:p14="http://schemas.microsoft.com/office/powerpoint/2010/main" val="327214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EDE1-62D7-427A-B592-D53C045C7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/>
              <a:t>Membangun rasa percaya harus dilakukan sehingga khalayak tidak meragukan pesan kesehatan yang ada</a:t>
            </a:r>
          </a:p>
          <a:p>
            <a:r>
              <a:rPr lang="id-ID" sz="2400" dirty="0"/>
              <a:t>Dengan adanya bukti-bukti terkait, bahkan jika memungkinkan  dilengkapi dengan gambar-gambar terkait informasi yang mendukung pesan kesehatan tersebut, maka khalayak sasaran dapat semakin perrcaya informasi/pesan kesehatan yang dimaksud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CF81D9-5918-46D7-AFE2-27E85EE93971}"/>
              </a:ext>
            </a:extLst>
          </p:cNvPr>
          <p:cNvSpPr/>
          <p:nvPr/>
        </p:nvSpPr>
        <p:spPr>
          <a:xfrm>
            <a:off x="212943" y="352811"/>
            <a:ext cx="9168334" cy="9276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CONVICTION</a:t>
            </a:r>
          </a:p>
        </p:txBody>
      </p:sp>
    </p:spTree>
    <p:extLst>
      <p:ext uri="{BB962C8B-B14F-4D97-AF65-F5344CB8AC3E}">
        <p14:creationId xmlns:p14="http://schemas.microsoft.com/office/powerpoint/2010/main" val="420362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5B6C-9BAB-4878-9CDF-0CD23D2F3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08" y="198641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id-ID" sz="2400" dirty="0"/>
              <a:t>Pada tahap ini kebutuhan khalayak sasaran sudah tersentuh emosinya dan mulai melakukan pesan yang diterimanya. </a:t>
            </a:r>
          </a:p>
          <a:p>
            <a:r>
              <a:rPr lang="id-ID" sz="2400" dirty="0"/>
              <a:t>Namun dalam pikirannya masih timbul perlawanan dan keragu-raguan apakah benar yang dijanjikan pesan tersebut</a:t>
            </a:r>
          </a:p>
          <a:p>
            <a:r>
              <a:rPr lang="id-ID" sz="2400" dirty="0"/>
              <a:t>Oleh sebab itu, sasaran harus lebih diyakinkan dengan menyampaikan data yang membuktikan bahwa pesan tersebut patut dilakukan, sehingga keputusan yang diambil sasaran menjadi semakin mantap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A2D491-B161-4678-86FF-9CF4D0FEFF14}"/>
              </a:ext>
            </a:extLst>
          </p:cNvPr>
          <p:cNvSpPr/>
          <p:nvPr/>
        </p:nvSpPr>
        <p:spPr>
          <a:xfrm>
            <a:off x="463463" y="352811"/>
            <a:ext cx="8917813" cy="9276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03001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34B7-BA69-4DAD-8FA8-91AFDAA1A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57" y="1488613"/>
            <a:ext cx="9131475" cy="5148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 Rasa Takut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Bisa berbentuk celaan sosial (sanksi sosial)) atau bahaya fisik. 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Kadang kita harus menakut-nakuti orang untuk menyelamatkan hidup mereka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Penelitian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pendekatan sara takut yang sangat, cenderung diabaikan sedangkan yang lemah tidak akan menarik perhatian  gunakan rasa takut yang sedang-sedang saja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Misal: </a:t>
            </a:r>
          </a:p>
          <a:p>
            <a:pPr lvl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Merokok menyebabkan kematian</a:t>
            </a:r>
          </a:p>
          <a:p>
            <a:pPr lvl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Seks bebas kena HIV/ AIDS</a:t>
            </a:r>
          </a:p>
          <a:p>
            <a:pPr lvl="1"/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Bully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mengakibatkan bunuh diri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97FD5-4781-4734-ADD4-9113F31456D6}"/>
              </a:ext>
            </a:extLst>
          </p:cNvPr>
          <p:cNvSpPr/>
          <p:nvPr/>
        </p:nvSpPr>
        <p:spPr>
          <a:xfrm>
            <a:off x="0" y="0"/>
            <a:ext cx="12192000" cy="927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PENDEKATAN DALAM PENYUSUNAN PESAN</a:t>
            </a:r>
          </a:p>
        </p:txBody>
      </p:sp>
    </p:spTree>
    <p:extLst>
      <p:ext uri="{BB962C8B-B14F-4D97-AF65-F5344CB8AC3E}">
        <p14:creationId xmlns:p14="http://schemas.microsoft.com/office/powerpoint/2010/main" val="142906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85D1-0E00-412E-8CEE-F03F5D61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81" y="1681618"/>
            <a:ext cx="81073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 Rasa Bersalah</a:t>
            </a:r>
            <a:endParaRPr lang="id-ID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Rasa bersalah juga menjadi pemikat bagi emosi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Orang merasa bersalah bila melanggar peraturan, norma dan kepercayaan mereka sendiri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Misal: </a:t>
            </a:r>
          </a:p>
          <a:p>
            <a:pPr lvl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“Akibat tidak pakai APD anak kehilangan Bapaknya”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D80D60-0585-40F0-90A4-F82DCD0CD854}"/>
              </a:ext>
            </a:extLst>
          </p:cNvPr>
          <p:cNvSpPr/>
          <p:nvPr/>
        </p:nvSpPr>
        <p:spPr>
          <a:xfrm>
            <a:off x="0" y="0"/>
            <a:ext cx="12192000" cy="927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PENDEKATAN DALAM PENYUSUNAN PESAN</a:t>
            </a:r>
          </a:p>
        </p:txBody>
      </p:sp>
    </p:spTree>
    <p:extLst>
      <p:ext uri="{BB962C8B-B14F-4D97-AF65-F5344CB8AC3E}">
        <p14:creationId xmlns:p14="http://schemas.microsoft.com/office/powerpoint/2010/main" val="204956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E04D-45F2-46E4-8D7D-1242081E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48" y="181224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 Rasional</a:t>
            </a:r>
            <a:endParaRPr lang="id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Meyakinkan orang dengan pesan dan data yang logis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Pengalaman/riset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pendekatan rasional kurang berhasil jika sasaran “kurang rasional”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Misal: </a:t>
            </a:r>
          </a:p>
          <a:p>
            <a:pPr lvl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Menampilkan Data covid-19 dan himbauan untuk tinggal di rumah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5D3F8-CB8A-4E36-8D90-453D249AA6FE}"/>
              </a:ext>
            </a:extLst>
          </p:cNvPr>
          <p:cNvSpPr/>
          <p:nvPr/>
        </p:nvSpPr>
        <p:spPr>
          <a:xfrm>
            <a:off x="0" y="0"/>
            <a:ext cx="12192000" cy="927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PENDEKATAN DALAM PENYUSUNAN PESAN</a:t>
            </a:r>
          </a:p>
        </p:txBody>
      </p:sp>
    </p:spTree>
    <p:extLst>
      <p:ext uri="{BB962C8B-B14F-4D97-AF65-F5344CB8AC3E}">
        <p14:creationId xmlns:p14="http://schemas.microsoft.com/office/powerpoint/2010/main" val="325676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69E4-6161-47E3-84E0-A3E0F11B3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58" y="1855789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 Emosional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Menggunakan pernyataan/perkataan yang mampu menyentuh sasaran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Pesan menggunakan pendekatan emosional lebih efektif dibanding pendekatan lainnya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75% manusia dalam menetapkan keputusannya selalu dilandasi emosi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Misalnya: </a:t>
            </a:r>
          </a:p>
          <a:p>
            <a:pPr lvl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Iklan teh celup menggambarkan keluarga- 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“mari bicara”</a:t>
            </a:r>
          </a:p>
          <a:p>
            <a:pPr lvl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Iklan waspada kanker- 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id-ID" sz="2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show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sz="2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your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sz="2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care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  <a:endParaRPr lang="id-ID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5A9D7-4411-47F4-BE0E-12F9A8B0C00F}"/>
              </a:ext>
            </a:extLst>
          </p:cNvPr>
          <p:cNvSpPr/>
          <p:nvPr/>
        </p:nvSpPr>
        <p:spPr>
          <a:xfrm>
            <a:off x="0" y="0"/>
            <a:ext cx="12192000" cy="927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PENDEKATAN DALAM PENYUSUNAN PESAN</a:t>
            </a:r>
          </a:p>
        </p:txBody>
      </p:sp>
    </p:spTree>
    <p:extLst>
      <p:ext uri="{BB962C8B-B14F-4D97-AF65-F5344CB8AC3E}">
        <p14:creationId xmlns:p14="http://schemas.microsoft.com/office/powerpoint/2010/main" val="234468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BEEF4-DD74-469C-82FF-C5ACA8BE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58" y="1725161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 Humor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Merupakan metode yang efektif untuk menarik perhatian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Humor menambah kesenangan dan tidak merusak pemahaman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Humor akan lebih berhasil jika tingkat kesadaran tentang pentingnya perilaku sudah mapan dan bukan bagi sasaran yang baru diperkenalkan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Contoh: </a:t>
            </a:r>
          </a:p>
          <a:p>
            <a:pPr lvl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Iklan layanan masyarakat PLN: “</a:t>
            </a: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diputusin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itu sakit loh”</a:t>
            </a:r>
          </a:p>
          <a:p>
            <a:pPr lvl="1"/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DC288-7E50-4702-8CEF-A9203F8E0596}"/>
              </a:ext>
            </a:extLst>
          </p:cNvPr>
          <p:cNvSpPr/>
          <p:nvPr/>
        </p:nvSpPr>
        <p:spPr>
          <a:xfrm>
            <a:off x="0" y="0"/>
            <a:ext cx="12192000" cy="927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PENDEKATAN DALAM PENYUSUNAN PESAN</a:t>
            </a:r>
          </a:p>
        </p:txBody>
      </p:sp>
    </p:spTree>
    <p:extLst>
      <p:ext uri="{BB962C8B-B14F-4D97-AF65-F5344CB8AC3E}">
        <p14:creationId xmlns:p14="http://schemas.microsoft.com/office/powerpoint/2010/main" val="121143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FA4B61-79B4-4C77-BFD9-43B48F7CF983}"/>
              </a:ext>
            </a:extLst>
          </p:cNvPr>
          <p:cNvSpPr/>
          <p:nvPr/>
        </p:nvSpPr>
        <p:spPr>
          <a:xfrm>
            <a:off x="2603381" y="820145"/>
            <a:ext cx="5857461" cy="9276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>Promosi Kesehatan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83DFF8B-12F9-43C4-8C04-730C15C8E1FA}"/>
              </a:ext>
            </a:extLst>
          </p:cNvPr>
          <p:cNvSpPr/>
          <p:nvPr/>
        </p:nvSpPr>
        <p:spPr>
          <a:xfrm>
            <a:off x="4312911" y="2012841"/>
            <a:ext cx="2438400" cy="112643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F27D3D-AD2C-4731-8371-A79028BC9E95}"/>
              </a:ext>
            </a:extLst>
          </p:cNvPr>
          <p:cNvSpPr/>
          <p:nvPr/>
        </p:nvSpPr>
        <p:spPr>
          <a:xfrm>
            <a:off x="1450442" y="3404319"/>
            <a:ext cx="7964557" cy="128546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Melakukan kegiatan </a:t>
            </a:r>
            <a:r>
              <a:rPr lang="id-ID" sz="2400" dirty="0">
                <a:solidFill>
                  <a:srgbClr val="FF0000"/>
                </a:solidFill>
              </a:rPr>
              <a:t>K</a:t>
            </a:r>
            <a:r>
              <a:rPr lang="id-ID" sz="2400" dirty="0">
                <a:solidFill>
                  <a:schemeClr val="tx1"/>
                </a:solidFill>
              </a:rPr>
              <a:t>omunikasi, </a:t>
            </a:r>
            <a:r>
              <a:rPr lang="id-ID" sz="2400" dirty="0">
                <a:solidFill>
                  <a:srgbClr val="FF0000"/>
                </a:solidFill>
              </a:rPr>
              <a:t>I</a:t>
            </a:r>
            <a:r>
              <a:rPr lang="id-ID" sz="2400" dirty="0">
                <a:solidFill>
                  <a:schemeClr val="tx1"/>
                </a:solidFill>
              </a:rPr>
              <a:t>nformasi dan </a:t>
            </a:r>
            <a:r>
              <a:rPr lang="id-ID" sz="2400" dirty="0">
                <a:solidFill>
                  <a:srgbClr val="FF0000"/>
                </a:solidFill>
              </a:rPr>
              <a:t>E</a:t>
            </a:r>
            <a:r>
              <a:rPr lang="id-ID" sz="2400" dirty="0">
                <a:solidFill>
                  <a:schemeClr val="tx1"/>
                </a:solidFill>
              </a:rPr>
              <a:t>dukasi kepada berbagai segmentasi sasaran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530FE-3E37-8543-9AF5-F1FEF693FC36}"/>
              </a:ext>
            </a:extLst>
          </p:cNvPr>
          <p:cNvSpPr txBox="1"/>
          <p:nvPr/>
        </p:nvSpPr>
        <p:spPr>
          <a:xfrm>
            <a:off x="1450442" y="5147354"/>
            <a:ext cx="8126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Ingat</a:t>
            </a:r>
            <a:r>
              <a:rPr lang="en-US" dirty="0"/>
              <a:t>: </a:t>
            </a:r>
            <a:r>
              <a:rPr lang="en-US" dirty="0" err="1"/>
              <a:t>Setiap</a:t>
            </a:r>
            <a:r>
              <a:rPr lang="en-US" dirty="0"/>
              <a:t> segment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  <a:p>
            <a:pPr algn="ctr"/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Know your audience!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25"/>
    </mc:Choice>
    <mc:Fallback xmlns="">
      <p:transition spd="slow" advTm="7832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C521-06E8-4ABE-B076-7B46E878B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82" y="1187989"/>
            <a:ext cx="9344880" cy="5369387"/>
          </a:xfrm>
        </p:spPr>
        <p:txBody>
          <a:bodyPr>
            <a:noAutofit/>
          </a:bodyPr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Pengemasan pesan merupakan kunci penyampaian pesan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Pengemasan pesan yang berhasil harus dapat menggugah/menarik serta menggerakkan demand sasaran untuk melakukan anjuran yang dituangkan dalam pesan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Pengemasan pesan meliputi tema, sub tema dan isi pesan. Isi pesan dibuat berdasarkan hasil kajian yang telah dilakukan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Pengemasan pesan bisa dalam bentuk media cetak, audio-visual, ilustrasi, grafik, foto, dll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Format pengemasan pesan pada media cetak berkaitan dengan warna, susunan huruf, pemilihan kata-kata, gambar, garis, dll. 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Untuk media audio-visual berkaitan dengan ekspresi gaya, penampilan, pemilihan lokasi dll.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9B38E-906B-48EA-8CA8-F4A428725F26}"/>
              </a:ext>
            </a:extLst>
          </p:cNvPr>
          <p:cNvSpPr/>
          <p:nvPr/>
        </p:nvSpPr>
        <p:spPr>
          <a:xfrm>
            <a:off x="0" y="0"/>
            <a:ext cx="12192000" cy="927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PENGEMASAN PESAN</a:t>
            </a:r>
          </a:p>
        </p:txBody>
      </p:sp>
    </p:spTree>
    <p:extLst>
      <p:ext uri="{BB962C8B-B14F-4D97-AF65-F5344CB8AC3E}">
        <p14:creationId xmlns:p14="http://schemas.microsoft.com/office/powerpoint/2010/main" val="425450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BD004A-016F-4ABE-A268-24DD946CE15E}"/>
              </a:ext>
            </a:extLst>
          </p:cNvPr>
          <p:cNvSpPr/>
          <p:nvPr/>
        </p:nvSpPr>
        <p:spPr>
          <a:xfrm>
            <a:off x="0" y="0"/>
            <a:ext cx="12192000" cy="927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</a:rPr>
              <a:t>LANGKAH PENGEMBANGAN PESAN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326F32-6F41-7544-BD0C-6B58CE7BBD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106985"/>
              </p:ext>
            </p:extLst>
          </p:nvPr>
        </p:nvGraphicFramePr>
        <p:xfrm>
          <a:off x="1553227" y="1402915"/>
          <a:ext cx="7916450" cy="52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524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8CAD-8133-459F-B180-DEAEF753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041742"/>
            <a:ext cx="7517774" cy="285299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9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discuss!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357EF3-63E6-FC49-94C0-2C49E298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3B1AC5-C51D-4468-BBCD-BB752CAD1964}"/>
              </a:ext>
            </a:extLst>
          </p:cNvPr>
          <p:cNvSpPr/>
          <p:nvPr/>
        </p:nvSpPr>
        <p:spPr>
          <a:xfrm>
            <a:off x="2623929" y="624936"/>
            <a:ext cx="5857461" cy="9276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>Proses komunikasi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3B68F87-240E-454B-9C7D-48955E61C22D}"/>
              </a:ext>
            </a:extLst>
          </p:cNvPr>
          <p:cNvSpPr/>
          <p:nvPr/>
        </p:nvSpPr>
        <p:spPr>
          <a:xfrm>
            <a:off x="4333459" y="1899825"/>
            <a:ext cx="2438400" cy="112643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E88403-B091-4A71-8288-0CDD6FCD8541}"/>
              </a:ext>
            </a:extLst>
          </p:cNvPr>
          <p:cNvSpPr/>
          <p:nvPr/>
        </p:nvSpPr>
        <p:spPr>
          <a:xfrm>
            <a:off x="1481265" y="3290484"/>
            <a:ext cx="7964557" cy="128546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Komunikator melakukan </a:t>
            </a:r>
            <a:r>
              <a:rPr lang="id-ID" sz="2400" dirty="0" err="1">
                <a:solidFill>
                  <a:srgbClr val="FF0000"/>
                </a:solidFill>
              </a:rPr>
              <a:t>encoding</a:t>
            </a:r>
            <a:r>
              <a:rPr lang="id-ID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d-ID" sz="2400" dirty="0">
                <a:solidFill>
                  <a:schemeClr val="tx1"/>
                </a:solidFill>
                <a:sym typeface="Wingdings" panose="05000000000000000000" pitchFamily="2" charset="2"/>
              </a:rPr>
              <a:t> merumuskan + menyusun pesan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A838B-52E1-374E-8C2A-159352695C4B}"/>
              </a:ext>
            </a:extLst>
          </p:cNvPr>
          <p:cNvSpPr txBox="1"/>
          <p:nvPr/>
        </p:nvSpPr>
        <p:spPr>
          <a:xfrm>
            <a:off x="2332234" y="5180854"/>
            <a:ext cx="694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>
                <a:solidFill>
                  <a:srgbClr val="FF0000"/>
                </a:solidFill>
              </a:rPr>
              <a:t>Encoding</a:t>
            </a:r>
            <a:r>
              <a:rPr lang="en-US" dirty="0"/>
              <a:t>: Proses </a:t>
            </a:r>
            <a:r>
              <a:rPr lang="en-US" dirty="0" err="1"/>
              <a:t>komunikator</a:t>
            </a:r>
            <a:r>
              <a:rPr lang="en-US" dirty="0"/>
              <a:t> </a:t>
            </a:r>
            <a:r>
              <a:rPr lang="en-US" dirty="0" err="1"/>
              <a:t>menerjemahkan</a:t>
            </a:r>
            <a:r>
              <a:rPr lang="en-US" dirty="0"/>
              <a:t> ide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symbol-symbol verbal </a:t>
            </a:r>
            <a:r>
              <a:rPr lang="en-US" dirty="0" err="1"/>
              <a:t>atau</a:t>
            </a:r>
            <a:r>
              <a:rPr lang="en-US" dirty="0"/>
              <a:t> non verbal </a:t>
            </a:r>
            <a:r>
              <a:rPr lang="en-US" sz="1400" dirty="0"/>
              <a:t>(</a:t>
            </a:r>
            <a:r>
              <a:rPr lang="en-US" sz="1400" dirty="0" err="1"/>
              <a:t>Heath&amp;Bryant</a:t>
            </a:r>
            <a:r>
              <a:rPr lang="en-US" sz="1400" dirty="0"/>
              <a:t>, 2000)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4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2D27FD-8C92-9B40-B569-5CD45EDF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0" y="191785"/>
            <a:ext cx="8476180" cy="828782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Ingat</a:t>
            </a:r>
            <a:r>
              <a:rPr lang="en-US" sz="4000" b="1" dirty="0"/>
              <a:t> Proses </a:t>
            </a:r>
            <a:r>
              <a:rPr lang="en-US" sz="4000" b="1" dirty="0" err="1"/>
              <a:t>Komunikasi</a:t>
            </a:r>
            <a:r>
              <a:rPr lang="en-US" sz="4000" b="1" dirty="0"/>
              <a:t>…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680BA5BD-FA56-1847-8500-9EA106D77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07" y="1212352"/>
            <a:ext cx="6681370" cy="4389796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1D2D9D4-90D1-6348-B197-BDA3870E1407}"/>
              </a:ext>
            </a:extLst>
          </p:cNvPr>
          <p:cNvSpPr txBox="1"/>
          <p:nvPr/>
        </p:nvSpPr>
        <p:spPr>
          <a:xfrm>
            <a:off x="1616659" y="5793933"/>
            <a:ext cx="664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fisik</a:t>
            </a:r>
            <a:r>
              <a:rPr lang="en-US" dirty="0"/>
              <a:t>/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semantik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3C4A586-EB18-9449-BF62-11A9EE3B1B09}"/>
              </a:ext>
            </a:extLst>
          </p:cNvPr>
          <p:cNvSpPr txBox="1"/>
          <p:nvPr/>
        </p:nvSpPr>
        <p:spPr>
          <a:xfrm>
            <a:off x="1494834" y="6359703"/>
            <a:ext cx="722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Komunikator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“</a:t>
            </a:r>
            <a:r>
              <a:rPr lang="en-US" dirty="0" err="1"/>
              <a:t>melayani</a:t>
            </a:r>
            <a:r>
              <a:rPr lang="en-US" dirty="0"/>
              <a:t>” </a:t>
            </a:r>
            <a:r>
              <a:rPr lang="en-US" dirty="0" err="1"/>
              <a:t>komunikan-nya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1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5939CE14-8B75-4884-933E-0DD82634384A}"/>
              </a:ext>
            </a:extLst>
          </p:cNvPr>
          <p:cNvSpPr/>
          <p:nvPr/>
        </p:nvSpPr>
        <p:spPr>
          <a:xfrm>
            <a:off x="3544441" y="739344"/>
            <a:ext cx="4638261" cy="1431235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>
                <a:solidFill>
                  <a:schemeClr val="tx1"/>
                </a:solidFill>
              </a:rPr>
              <a:t>Pesan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F0CB5A-F490-5B4F-9192-7DD606BBD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010589"/>
              </p:ext>
            </p:extLst>
          </p:nvPr>
        </p:nvGraphicFramePr>
        <p:xfrm>
          <a:off x="842027" y="2579377"/>
          <a:ext cx="10043090" cy="308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21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2A8D9-DB3E-44C1-9AA0-B71C6E3CCB88}"/>
              </a:ext>
            </a:extLst>
          </p:cNvPr>
          <p:cNvSpPr/>
          <p:nvPr/>
        </p:nvSpPr>
        <p:spPr>
          <a:xfrm>
            <a:off x="0" y="0"/>
            <a:ext cx="12192000" cy="927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>
                <a:solidFill>
                  <a:schemeClr val="tx1"/>
                </a:solidFill>
              </a:rPr>
              <a:t>KAIDAH MENYUSUN PESAN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B990C8-26E5-4772-AAC7-C5292E8CA124}"/>
              </a:ext>
            </a:extLst>
          </p:cNvPr>
          <p:cNvSpPr/>
          <p:nvPr/>
        </p:nvSpPr>
        <p:spPr>
          <a:xfrm>
            <a:off x="839243" y="1698661"/>
            <a:ext cx="8070574" cy="9276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Pesan disusun </a:t>
            </a:r>
            <a:r>
              <a:rPr lang="id-ID" sz="2400" dirty="0">
                <a:solidFill>
                  <a:srgbClr val="FF0000"/>
                </a:solidFill>
              </a:rPr>
              <a:t>sesuai </a:t>
            </a:r>
            <a:r>
              <a:rPr lang="id-ID" sz="2400" dirty="0">
                <a:solidFill>
                  <a:schemeClr val="tx1"/>
                </a:solidFill>
              </a:rPr>
              <a:t>dengan karakteristik </a:t>
            </a:r>
            <a:r>
              <a:rPr lang="id-ID" sz="2400" dirty="0">
                <a:solidFill>
                  <a:srgbClr val="FF0000"/>
                </a:solidFill>
              </a:rPr>
              <a:t>target sasaran</a:t>
            </a:r>
            <a:r>
              <a:rPr lang="id-ID" sz="2400" dirty="0">
                <a:solidFill>
                  <a:schemeClr val="tx1"/>
                </a:solidFill>
              </a:rPr>
              <a:t>nya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C7DB2B-1C6C-429B-B334-886BD5F4E425}"/>
              </a:ext>
            </a:extLst>
          </p:cNvPr>
          <p:cNvSpPr/>
          <p:nvPr/>
        </p:nvSpPr>
        <p:spPr>
          <a:xfrm>
            <a:off x="1826529" y="3274428"/>
            <a:ext cx="8070573" cy="927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Bersifat mengajak, informatif, memperingatkan, membimbing dan memberi solusi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9BADE4-F280-4E65-878B-A78B1E7AEF40}"/>
              </a:ext>
            </a:extLst>
          </p:cNvPr>
          <p:cNvSpPr/>
          <p:nvPr/>
        </p:nvSpPr>
        <p:spPr>
          <a:xfrm>
            <a:off x="2899956" y="4850195"/>
            <a:ext cx="8070574" cy="936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Penyusunan meliputi tema/ide, isi pesan dan visualisasi</a:t>
            </a:r>
          </a:p>
        </p:txBody>
      </p:sp>
    </p:spTree>
    <p:extLst>
      <p:ext uri="{BB962C8B-B14F-4D97-AF65-F5344CB8AC3E}">
        <p14:creationId xmlns:p14="http://schemas.microsoft.com/office/powerpoint/2010/main" val="316298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30285-02F0-46C9-8572-88801F9B554F}"/>
              </a:ext>
            </a:extLst>
          </p:cNvPr>
          <p:cNvSpPr/>
          <p:nvPr/>
        </p:nvSpPr>
        <p:spPr>
          <a:xfrm>
            <a:off x="0" y="0"/>
            <a:ext cx="12192000" cy="927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rgbClr val="C00000"/>
                </a:solidFill>
              </a:rPr>
              <a:t>7C</a:t>
            </a:r>
            <a:r>
              <a:rPr lang="id-ID" sz="3600" dirty="0">
                <a:solidFill>
                  <a:schemeClr val="tx1"/>
                </a:solidFill>
              </a:rPr>
              <a:t>-KRITERIA PESAN YANG EFEKTIF DAN KREATIF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0495EC-2E8F-484A-BE1C-3B91471037BC}"/>
              </a:ext>
            </a:extLst>
          </p:cNvPr>
          <p:cNvSpPr/>
          <p:nvPr/>
        </p:nvSpPr>
        <p:spPr>
          <a:xfrm>
            <a:off x="1245704" y="1577009"/>
            <a:ext cx="7818783" cy="1152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id-ID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id-ID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Kembangkan suatu isu/ide yang singkat, jelas, terfokus dan dapat menarik perhatian sasaran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654860-3595-4CF9-93F7-A4AA6D3416FE}"/>
              </a:ext>
            </a:extLst>
          </p:cNvPr>
          <p:cNvSpPr/>
          <p:nvPr/>
        </p:nvSpPr>
        <p:spPr>
          <a:xfrm>
            <a:off x="1859479" y="3106634"/>
            <a:ext cx="7818783" cy="14403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 </a:t>
            </a:r>
            <a:r>
              <a:rPr lang="id-ID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d-ID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id-ID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Klarifikasi maksud pesan dengan memberikan informasi yang relevan bagi sasaran, misalnya apa risikonya, siapa yang mengalami risiko, </a:t>
            </a:r>
            <a:r>
              <a:rPr lang="id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bagaimana melakukan sesuatu, </a:t>
            </a:r>
            <a:r>
              <a:rPr lang="id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dsb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2EB498-6DBB-408D-A86F-2CC8BD6B1813}"/>
              </a:ext>
            </a:extLst>
          </p:cNvPr>
          <p:cNvSpPr/>
          <p:nvPr/>
        </p:nvSpPr>
        <p:spPr>
          <a:xfrm>
            <a:off x="2723775" y="4908931"/>
            <a:ext cx="7818783" cy="1152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trust</a:t>
            </a:r>
          </a:p>
          <a:p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Pesan harus dapat dipercaya kebenarannya </a:t>
            </a:r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didukung data yang akurat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5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470794-DEAD-4C9A-A136-2473AB061A82}"/>
              </a:ext>
            </a:extLst>
          </p:cNvPr>
          <p:cNvSpPr/>
          <p:nvPr/>
        </p:nvSpPr>
        <p:spPr>
          <a:xfrm>
            <a:off x="0" y="0"/>
            <a:ext cx="12192000" cy="927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rgbClr val="C00000"/>
                </a:solidFill>
              </a:rPr>
              <a:t>7C</a:t>
            </a:r>
            <a:r>
              <a:rPr lang="id-ID" sz="3600" dirty="0">
                <a:solidFill>
                  <a:schemeClr val="tx1"/>
                </a:solidFill>
              </a:rPr>
              <a:t>-KRITERIA PESAN YANG EFEKTIF DAN KREATIF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B0F93-BAE2-441F-9931-99A07B6049E6}"/>
              </a:ext>
            </a:extLst>
          </p:cNvPr>
          <p:cNvSpPr/>
          <p:nvPr/>
        </p:nvSpPr>
        <p:spPr>
          <a:xfrm>
            <a:off x="594349" y="1232452"/>
            <a:ext cx="7818783" cy="1152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a benefit</a:t>
            </a:r>
          </a:p>
          <a:p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 yang diharapkan dilakukan harus menyentuh nilai keuntungan bagi sasaran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B2D765-CFB4-44FA-9ED0-D0EEA5D3D082}"/>
              </a:ext>
            </a:extLst>
          </p:cNvPr>
          <p:cNvSpPr/>
          <p:nvPr/>
        </p:nvSpPr>
        <p:spPr>
          <a:xfrm>
            <a:off x="1333381" y="2627010"/>
            <a:ext cx="7818783" cy="1152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  <a:p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Pesan harus konsisten </a:t>
            </a:r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sampaikan satu pesan utama di media apa saja secara terus menerus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28B429-EFA1-47CB-90E9-A57B905C2D66}"/>
              </a:ext>
            </a:extLst>
          </p:cNvPr>
          <p:cNvSpPr/>
          <p:nvPr/>
        </p:nvSpPr>
        <p:spPr>
          <a:xfrm>
            <a:off x="2285362" y="4008778"/>
            <a:ext cx="7818783" cy="1152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D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 to the HEART and the HEAD </a:t>
            </a:r>
            <a:endParaRPr lang="en-ID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Pesan harus dapat menambah pengetahuan, membentuk opini secara luas serta dapat </a:t>
            </a:r>
            <a:r>
              <a:rPr lang="id-ID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menyentuh hati </a:t>
            </a:r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sasaran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86D767-E1ED-4A13-BC1D-881BCB97E920}"/>
              </a:ext>
            </a:extLst>
          </p:cNvPr>
          <p:cNvSpPr/>
          <p:nvPr/>
        </p:nvSpPr>
        <p:spPr>
          <a:xfrm>
            <a:off x="3425228" y="5420134"/>
            <a:ext cx="7818783" cy="1152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action</a:t>
            </a:r>
          </a:p>
          <a:p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Pesan harus dapat mendorong sasaran untuk bertindak</a:t>
            </a:r>
          </a:p>
        </p:txBody>
      </p:sp>
    </p:spTree>
    <p:extLst>
      <p:ext uri="{BB962C8B-B14F-4D97-AF65-F5344CB8AC3E}">
        <p14:creationId xmlns:p14="http://schemas.microsoft.com/office/powerpoint/2010/main" val="128015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1E423ACE-921D-4003-ABCA-9C05EA3A610C}"/>
              </a:ext>
            </a:extLst>
          </p:cNvPr>
          <p:cNvSpPr/>
          <p:nvPr/>
        </p:nvSpPr>
        <p:spPr>
          <a:xfrm>
            <a:off x="1008254" y="1474304"/>
            <a:ext cx="1590261" cy="3909391"/>
          </a:xfrm>
          <a:prstGeom prst="righ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id-ID" sz="3200" dirty="0">
                <a:solidFill>
                  <a:schemeClr val="tx1"/>
                </a:solidFill>
              </a:rPr>
              <a:t>UNSUR PESAN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254DEF-A081-4098-BD95-0F8181D5A171}"/>
              </a:ext>
            </a:extLst>
          </p:cNvPr>
          <p:cNvSpPr/>
          <p:nvPr/>
        </p:nvSpPr>
        <p:spPr>
          <a:xfrm>
            <a:off x="3260035" y="599660"/>
            <a:ext cx="4704522" cy="8746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</a:rPr>
              <a:t>A </a:t>
            </a:r>
            <a:r>
              <a:rPr lang="id-ID" sz="2800" dirty="0">
                <a:solidFill>
                  <a:schemeClr val="tx1"/>
                </a:solidFill>
                <a:sym typeface="Wingdings" panose="05000000000000000000" pitchFamily="2" charset="2"/>
              </a:rPr>
              <a:t> Attention (Perhatian)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EDCBC7-6806-4CA4-BA14-814A27825659}"/>
              </a:ext>
            </a:extLst>
          </p:cNvPr>
          <p:cNvSpPr/>
          <p:nvPr/>
        </p:nvSpPr>
        <p:spPr>
          <a:xfrm>
            <a:off x="3260035" y="1835425"/>
            <a:ext cx="4704522" cy="87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200" dirty="0">
                <a:solidFill>
                  <a:schemeClr val="tx1"/>
                </a:solidFill>
              </a:rPr>
              <a:t>I </a:t>
            </a:r>
            <a:r>
              <a:rPr lang="id-ID" sz="3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d-ID" sz="2800" dirty="0">
                <a:solidFill>
                  <a:schemeClr val="tx1"/>
                </a:solidFill>
                <a:sym typeface="Wingdings" panose="05000000000000000000" pitchFamily="2" charset="2"/>
              </a:rPr>
              <a:t>Interest (Minat)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EA6333-824A-4733-BE06-6F1759E5F4A3}"/>
              </a:ext>
            </a:extLst>
          </p:cNvPr>
          <p:cNvSpPr/>
          <p:nvPr/>
        </p:nvSpPr>
        <p:spPr>
          <a:xfrm>
            <a:off x="3260035" y="3071190"/>
            <a:ext cx="4704522" cy="8746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</a:rPr>
              <a:t>D </a:t>
            </a:r>
            <a:r>
              <a:rPr lang="id-ID" sz="2800" dirty="0">
                <a:solidFill>
                  <a:schemeClr val="tx1"/>
                </a:solidFill>
                <a:sym typeface="Wingdings" panose="05000000000000000000" pitchFamily="2" charset="2"/>
              </a:rPr>
              <a:t> Desire (Kebutuhan)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3B6B77-DA44-4673-8332-347230EB3481}"/>
              </a:ext>
            </a:extLst>
          </p:cNvPr>
          <p:cNvSpPr/>
          <p:nvPr/>
        </p:nvSpPr>
        <p:spPr>
          <a:xfrm>
            <a:off x="3260035" y="4306955"/>
            <a:ext cx="4704522" cy="8746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</a:rPr>
              <a:t>C </a:t>
            </a:r>
            <a:r>
              <a:rPr lang="id-ID" sz="2800" dirty="0">
                <a:solidFill>
                  <a:schemeClr val="tx1"/>
                </a:solidFill>
                <a:sym typeface="Wingdings" panose="05000000000000000000" pitchFamily="2" charset="2"/>
              </a:rPr>
              <a:t> Conviction (percaya)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385DDB-2F6A-49CF-8FF6-66F6506CEBF4}"/>
              </a:ext>
            </a:extLst>
          </p:cNvPr>
          <p:cNvSpPr/>
          <p:nvPr/>
        </p:nvSpPr>
        <p:spPr>
          <a:xfrm>
            <a:off x="3260035" y="5542720"/>
            <a:ext cx="4704522" cy="8746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</a:rPr>
              <a:t>A </a:t>
            </a:r>
            <a:r>
              <a:rPr lang="id-ID" sz="2800" dirty="0">
                <a:solidFill>
                  <a:schemeClr val="tx1"/>
                </a:solidFill>
                <a:sym typeface="Wingdings" panose="05000000000000000000" pitchFamily="2" charset="2"/>
              </a:rPr>
              <a:t>Action (tindakan)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239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947</Words>
  <Application>Microsoft Macintosh PowerPoint</Application>
  <PresentationFormat>Widescreen</PresentationFormat>
  <Paragraphs>114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Facet</vt:lpstr>
      <vt:lpstr>PENGEMBANGAN PESAN DAN MEDIA PROMKES</vt:lpstr>
      <vt:lpstr>PowerPoint Presentation</vt:lpstr>
      <vt:lpstr>PowerPoint Presentation</vt:lpstr>
      <vt:lpstr>Ingat Proses Komunikasi…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PESAN DAN MEDIA PROMKES</dc:title>
  <dc:creator>acer</dc:creator>
  <cp:lastModifiedBy>Microsoft Office User</cp:lastModifiedBy>
  <cp:revision>38</cp:revision>
  <dcterms:created xsi:type="dcterms:W3CDTF">2020-03-17T23:32:40Z</dcterms:created>
  <dcterms:modified xsi:type="dcterms:W3CDTF">2020-03-19T16:35:34Z</dcterms:modified>
</cp:coreProperties>
</file>