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3" r:id="rId4"/>
    <p:sldId id="294" r:id="rId5"/>
    <p:sldId id="295" r:id="rId6"/>
    <p:sldId id="296" r:id="rId7"/>
    <p:sldId id="292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89" r:id="rId17"/>
    <p:sldId id="298" r:id="rId18"/>
    <p:sldId id="266" r:id="rId19"/>
    <p:sldId id="300" r:id="rId20"/>
    <p:sldId id="267" r:id="rId21"/>
    <p:sldId id="268" r:id="rId22"/>
    <p:sldId id="269" r:id="rId23"/>
    <p:sldId id="270" r:id="rId24"/>
    <p:sldId id="271" r:id="rId25"/>
    <p:sldId id="301" r:id="rId26"/>
    <p:sldId id="302" r:id="rId27"/>
    <p:sldId id="304" r:id="rId28"/>
    <p:sldId id="303" r:id="rId29"/>
    <p:sldId id="308" r:id="rId30"/>
    <p:sldId id="306" r:id="rId31"/>
    <p:sldId id="309" r:id="rId32"/>
    <p:sldId id="285" r:id="rId33"/>
    <p:sldId id="286" r:id="rId34"/>
    <p:sldId id="287" r:id="rId35"/>
    <p:sldId id="288" r:id="rId36"/>
    <p:sldId id="276" r:id="rId37"/>
    <p:sldId id="279" r:id="rId38"/>
    <p:sldId id="280" r:id="rId39"/>
    <p:sldId id="281" r:id="rId40"/>
    <p:sldId id="282" r:id="rId41"/>
    <p:sldId id="283" r:id="rId42"/>
    <p:sldId id="29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0" id="{22828515-AE44-4BB9-9CF0-51BE41E1CCF1}">
          <p14:sldIdLst>
            <p14:sldId id="256"/>
            <p14:sldId id="257"/>
          </p14:sldIdLst>
        </p14:section>
        <p14:section name="Untitled Section" id="{9AF7B8D1-AE5D-48FA-851B-0696F87D94A6}">
          <p14:sldIdLst>
            <p14:sldId id="293"/>
            <p14:sldId id="294"/>
            <p14:sldId id="295"/>
            <p14:sldId id="296"/>
            <p14:sldId id="292"/>
          </p14:sldIdLst>
        </p14:section>
        <p14:section name="Section 2" id="{F10A076B-3E33-4DD1-8CDA-D259A8346673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89"/>
            <p14:sldId id="298"/>
            <p14:sldId id="266"/>
            <p14:sldId id="300"/>
            <p14:sldId id="267"/>
            <p14:sldId id="268"/>
            <p14:sldId id="269"/>
          </p14:sldIdLst>
        </p14:section>
        <p14:section name="Section 3" id="{615C7DAF-5DFA-4DCF-A72A-820F1FB50914}">
          <p14:sldIdLst>
            <p14:sldId id="270"/>
            <p14:sldId id="271"/>
            <p14:sldId id="301"/>
            <p14:sldId id="302"/>
            <p14:sldId id="304"/>
            <p14:sldId id="303"/>
          </p14:sldIdLst>
        </p14:section>
        <p14:section name="Section 4" id="{0EF31749-6C6D-4B96-AB17-327B84E176CC}">
          <p14:sldIdLst>
            <p14:sldId id="308"/>
            <p14:sldId id="306"/>
            <p14:sldId id="309"/>
            <p14:sldId id="285"/>
            <p14:sldId id="286"/>
            <p14:sldId id="287"/>
            <p14:sldId id="288"/>
            <p14:sldId id="276"/>
            <p14:sldId id="279"/>
            <p14:sldId id="280"/>
            <p14:sldId id="281"/>
            <p14:sldId id="282"/>
            <p14:sldId id="283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8C8E9-4330-40BA-B043-8C0E25DDEA91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240004A-E10D-442F-9924-9E8337302D39}">
      <dgm:prSet phldrT="[Text]"/>
      <dgm:spPr/>
      <dgm:t>
        <a:bodyPr/>
        <a:lstStyle/>
        <a:p>
          <a:r>
            <a:rPr lang="en-ID" dirty="0" err="1" smtClean="0"/>
            <a:t>Dividen</a:t>
          </a:r>
          <a:endParaRPr lang="en-US" dirty="0"/>
        </a:p>
      </dgm:t>
    </dgm:pt>
    <dgm:pt modelId="{E08EFCB9-BCF8-4C21-84A6-1D4F3198645E}" type="parTrans" cxnId="{B37954FA-CF5A-47BD-B3FC-B394116DF02A}">
      <dgm:prSet/>
      <dgm:spPr/>
      <dgm:t>
        <a:bodyPr/>
        <a:lstStyle/>
        <a:p>
          <a:endParaRPr lang="en-US"/>
        </a:p>
      </dgm:t>
    </dgm:pt>
    <dgm:pt modelId="{BE402DE5-5AA5-4AAF-B231-330C69B464A6}" type="sibTrans" cxnId="{B37954FA-CF5A-47BD-B3FC-B394116DF02A}">
      <dgm:prSet/>
      <dgm:spPr/>
      <dgm:t>
        <a:bodyPr/>
        <a:lstStyle/>
        <a:p>
          <a:endParaRPr lang="en-US"/>
        </a:p>
      </dgm:t>
    </dgm:pt>
    <dgm:pt modelId="{5BF7708B-25D1-475F-AD63-42A73646F401}">
      <dgm:prSet phldrT="[Text]"/>
      <dgm:spPr/>
      <dgm:t>
        <a:bodyPr/>
        <a:lstStyle/>
        <a:p>
          <a:r>
            <a:rPr lang="en-ID" dirty="0" err="1" smtClean="0"/>
            <a:t>Dividen</a:t>
          </a:r>
          <a:r>
            <a:rPr lang="en-ID" dirty="0" smtClean="0"/>
            <a:t> </a:t>
          </a:r>
          <a:r>
            <a:rPr lang="en-ID" dirty="0" err="1" smtClean="0"/>
            <a:t>Kas</a:t>
          </a:r>
          <a:r>
            <a:rPr lang="en-ID" dirty="0" smtClean="0"/>
            <a:t> (</a:t>
          </a:r>
          <a:r>
            <a:rPr lang="en-ID" i="1" dirty="0" smtClean="0"/>
            <a:t>Cash Dividend</a:t>
          </a:r>
          <a:r>
            <a:rPr lang="en-ID" dirty="0" smtClean="0"/>
            <a:t>)</a:t>
          </a:r>
          <a:endParaRPr lang="en-US" dirty="0"/>
        </a:p>
      </dgm:t>
    </dgm:pt>
    <dgm:pt modelId="{666AE347-2CA9-4602-83E4-F47AF81D2EB1}" type="parTrans" cxnId="{6EA99B9B-6734-43DF-89B1-8D05DB006EE1}">
      <dgm:prSet/>
      <dgm:spPr/>
      <dgm:t>
        <a:bodyPr/>
        <a:lstStyle/>
        <a:p>
          <a:endParaRPr lang="en-US"/>
        </a:p>
      </dgm:t>
    </dgm:pt>
    <dgm:pt modelId="{001C7946-F86B-46AA-B6B6-B94A6B753055}" type="sibTrans" cxnId="{6EA99B9B-6734-43DF-89B1-8D05DB006EE1}">
      <dgm:prSet/>
      <dgm:spPr/>
      <dgm:t>
        <a:bodyPr/>
        <a:lstStyle/>
        <a:p>
          <a:endParaRPr lang="en-US"/>
        </a:p>
      </dgm:t>
    </dgm:pt>
    <dgm:pt modelId="{76DDCD88-E6D7-4098-88A7-F719780C0E87}">
      <dgm:prSet phldrT="[Text]"/>
      <dgm:spPr/>
      <dgm:t>
        <a:bodyPr/>
        <a:lstStyle/>
        <a:p>
          <a:r>
            <a:rPr lang="en-ID" dirty="0" smtClean="0"/>
            <a:t>Dividend Non-</a:t>
          </a:r>
          <a:r>
            <a:rPr lang="en-ID" dirty="0" err="1" smtClean="0"/>
            <a:t>Kas</a:t>
          </a:r>
          <a:endParaRPr lang="en-US" dirty="0"/>
        </a:p>
      </dgm:t>
    </dgm:pt>
    <dgm:pt modelId="{FAABEA90-00A8-4F1E-91D3-B024FA968447}" type="parTrans" cxnId="{61ECDDD8-4419-4A7F-86D6-C3CF897E7114}">
      <dgm:prSet/>
      <dgm:spPr/>
      <dgm:t>
        <a:bodyPr/>
        <a:lstStyle/>
        <a:p>
          <a:endParaRPr lang="en-US"/>
        </a:p>
      </dgm:t>
    </dgm:pt>
    <dgm:pt modelId="{360D9186-508D-4F90-A7B8-891F897B84B2}" type="sibTrans" cxnId="{61ECDDD8-4419-4A7F-86D6-C3CF897E7114}">
      <dgm:prSet/>
      <dgm:spPr/>
      <dgm:t>
        <a:bodyPr/>
        <a:lstStyle/>
        <a:p>
          <a:endParaRPr lang="en-US"/>
        </a:p>
      </dgm:t>
    </dgm:pt>
    <dgm:pt modelId="{2CEBC19A-3578-4294-9963-3252521E8148}">
      <dgm:prSet phldrT="[Text]"/>
      <dgm:spPr/>
      <dgm:t>
        <a:bodyPr/>
        <a:lstStyle/>
        <a:p>
          <a:r>
            <a:rPr lang="en-ID" dirty="0" err="1" smtClean="0"/>
            <a:t>Dividen</a:t>
          </a:r>
          <a:r>
            <a:rPr lang="en-ID" dirty="0" smtClean="0"/>
            <a:t> </a:t>
          </a:r>
          <a:r>
            <a:rPr lang="en-ID" dirty="0" err="1" smtClean="0"/>
            <a:t>Saham</a:t>
          </a:r>
          <a:r>
            <a:rPr lang="en-ID" dirty="0" smtClean="0"/>
            <a:t> (</a:t>
          </a:r>
          <a:r>
            <a:rPr lang="en-ID" i="1" dirty="0" smtClean="0"/>
            <a:t>Stock Dividend</a:t>
          </a:r>
          <a:r>
            <a:rPr lang="en-ID" dirty="0" smtClean="0"/>
            <a:t>)</a:t>
          </a:r>
          <a:endParaRPr lang="en-US" dirty="0"/>
        </a:p>
      </dgm:t>
    </dgm:pt>
    <dgm:pt modelId="{79064CDE-031D-45FF-B430-6269D57780E2}" type="parTrans" cxnId="{27A999BA-B7E0-46CA-8187-EC156F972940}">
      <dgm:prSet/>
      <dgm:spPr/>
      <dgm:t>
        <a:bodyPr/>
        <a:lstStyle/>
        <a:p>
          <a:endParaRPr lang="en-US"/>
        </a:p>
      </dgm:t>
    </dgm:pt>
    <dgm:pt modelId="{26C61B4A-BA3A-4965-9B21-8486A3CD8A6F}" type="sibTrans" cxnId="{27A999BA-B7E0-46CA-8187-EC156F972940}">
      <dgm:prSet/>
      <dgm:spPr/>
      <dgm:t>
        <a:bodyPr/>
        <a:lstStyle/>
        <a:p>
          <a:endParaRPr lang="en-US"/>
        </a:p>
      </dgm:t>
    </dgm:pt>
    <dgm:pt modelId="{258FD24A-DA70-48F5-ADD2-6F25CD956BE5}">
      <dgm:prSet phldrT="[Text]"/>
      <dgm:spPr/>
      <dgm:t>
        <a:bodyPr/>
        <a:lstStyle/>
        <a:p>
          <a:r>
            <a:rPr lang="en-ID" dirty="0" smtClean="0"/>
            <a:t>Splits</a:t>
          </a:r>
          <a:endParaRPr lang="en-US" dirty="0"/>
        </a:p>
      </dgm:t>
    </dgm:pt>
    <dgm:pt modelId="{BD136D46-89E4-40BC-9237-B27F3526D8C8}" type="parTrans" cxnId="{8DFAFA76-4E77-4FC5-870B-53E4AA025E23}">
      <dgm:prSet/>
      <dgm:spPr/>
      <dgm:t>
        <a:bodyPr/>
        <a:lstStyle/>
        <a:p>
          <a:endParaRPr lang="en-US"/>
        </a:p>
      </dgm:t>
    </dgm:pt>
    <dgm:pt modelId="{76F47664-9E9C-468F-93AF-3F8BF9D4F6BE}" type="sibTrans" cxnId="{8DFAFA76-4E77-4FC5-870B-53E4AA025E23}">
      <dgm:prSet/>
      <dgm:spPr/>
      <dgm:t>
        <a:bodyPr/>
        <a:lstStyle/>
        <a:p>
          <a:endParaRPr lang="en-US"/>
        </a:p>
      </dgm:t>
    </dgm:pt>
    <dgm:pt modelId="{4E34F85B-AF0B-49CD-9E44-46C11D64DB06}">
      <dgm:prSet phldrT="[Text]"/>
      <dgm:spPr/>
      <dgm:t>
        <a:bodyPr/>
        <a:lstStyle/>
        <a:p>
          <a:r>
            <a:rPr lang="en-ID" i="1" dirty="0" smtClean="0"/>
            <a:t>Stock Splits</a:t>
          </a:r>
          <a:r>
            <a:rPr lang="en-ID" dirty="0" smtClean="0"/>
            <a:t> (</a:t>
          </a:r>
          <a:r>
            <a:rPr lang="en-ID" dirty="0" err="1" smtClean="0"/>
            <a:t>Pemecahan</a:t>
          </a:r>
          <a:r>
            <a:rPr lang="en-ID" dirty="0" smtClean="0"/>
            <a:t> </a:t>
          </a:r>
          <a:r>
            <a:rPr lang="en-ID" dirty="0" err="1" smtClean="0"/>
            <a:t>Saham</a:t>
          </a:r>
          <a:r>
            <a:rPr lang="en-ID" dirty="0" smtClean="0"/>
            <a:t>)</a:t>
          </a:r>
          <a:endParaRPr lang="en-US" dirty="0"/>
        </a:p>
      </dgm:t>
    </dgm:pt>
    <dgm:pt modelId="{44E894D5-1788-4FEB-98A2-3825DF091CAD}" type="parTrans" cxnId="{DD6C811E-DB0A-4E68-899A-6878D6AC1549}">
      <dgm:prSet/>
      <dgm:spPr/>
      <dgm:t>
        <a:bodyPr/>
        <a:lstStyle/>
        <a:p>
          <a:endParaRPr lang="en-US"/>
        </a:p>
      </dgm:t>
    </dgm:pt>
    <dgm:pt modelId="{DA3A4886-3748-4731-BC99-1F85DF7B31D5}" type="sibTrans" cxnId="{DD6C811E-DB0A-4E68-899A-6878D6AC1549}">
      <dgm:prSet/>
      <dgm:spPr/>
      <dgm:t>
        <a:bodyPr/>
        <a:lstStyle/>
        <a:p>
          <a:endParaRPr lang="en-US"/>
        </a:p>
      </dgm:t>
    </dgm:pt>
    <dgm:pt modelId="{CBC4D180-9F82-413E-9398-E49547775238}">
      <dgm:prSet phldrT="[Text]"/>
      <dgm:spPr/>
      <dgm:t>
        <a:bodyPr/>
        <a:lstStyle/>
        <a:p>
          <a:r>
            <a:rPr lang="en-ID" i="1" dirty="0" smtClean="0"/>
            <a:t>Reverse Splits (</a:t>
          </a:r>
          <a:r>
            <a:rPr lang="en-ID" i="1" dirty="0" err="1" smtClean="0"/>
            <a:t>Penggabungan</a:t>
          </a:r>
          <a:r>
            <a:rPr lang="en-ID" i="1" dirty="0" smtClean="0"/>
            <a:t> </a:t>
          </a:r>
          <a:r>
            <a:rPr lang="en-ID" i="1" dirty="0" err="1" smtClean="0"/>
            <a:t>Saham</a:t>
          </a:r>
          <a:r>
            <a:rPr lang="en-ID" i="1" dirty="0" smtClean="0"/>
            <a:t>)</a:t>
          </a:r>
          <a:endParaRPr lang="en-US" i="1" dirty="0"/>
        </a:p>
      </dgm:t>
    </dgm:pt>
    <dgm:pt modelId="{3AA86E44-5489-4B38-B6AE-8813C34F236D}" type="parTrans" cxnId="{8D2AADED-D03E-4840-8305-1376D19B8F6C}">
      <dgm:prSet/>
      <dgm:spPr/>
      <dgm:t>
        <a:bodyPr/>
        <a:lstStyle/>
        <a:p>
          <a:endParaRPr lang="en-US"/>
        </a:p>
      </dgm:t>
    </dgm:pt>
    <dgm:pt modelId="{1D71F7F3-B034-493A-83CE-EC9FA8595F0D}" type="sibTrans" cxnId="{8D2AADED-D03E-4840-8305-1376D19B8F6C}">
      <dgm:prSet/>
      <dgm:spPr/>
      <dgm:t>
        <a:bodyPr/>
        <a:lstStyle/>
        <a:p>
          <a:endParaRPr lang="en-US"/>
        </a:p>
      </dgm:t>
    </dgm:pt>
    <dgm:pt modelId="{0A8FDB27-4FFA-4DED-8831-15827D3A5B1C}" type="pres">
      <dgm:prSet presAssocID="{BCA8C8E9-4330-40BA-B043-8C0E25DDEA9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0DE1D-12F8-48D2-9713-6FAC5E4CF348}" type="pres">
      <dgm:prSet presAssocID="{7240004A-E10D-442F-9924-9E8337302D39}" presName="root1" presStyleCnt="0"/>
      <dgm:spPr/>
    </dgm:pt>
    <dgm:pt modelId="{958439AE-DA13-4365-BEE7-85E071C0AA98}" type="pres">
      <dgm:prSet presAssocID="{7240004A-E10D-442F-9924-9E8337302D3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72C719-9558-481F-980A-1802A59403F6}" type="pres">
      <dgm:prSet presAssocID="{7240004A-E10D-442F-9924-9E8337302D39}" presName="level2hierChild" presStyleCnt="0"/>
      <dgm:spPr/>
    </dgm:pt>
    <dgm:pt modelId="{0CC5A9DE-7D79-4C88-82AC-784938A222BB}" type="pres">
      <dgm:prSet presAssocID="{666AE347-2CA9-4602-83E4-F47AF81D2EB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D407808A-2F78-46B1-9E1E-A32F204D437B}" type="pres">
      <dgm:prSet presAssocID="{666AE347-2CA9-4602-83E4-F47AF81D2EB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CC370EE-9B10-4DCB-B2F6-333DDF7D3DE7}" type="pres">
      <dgm:prSet presAssocID="{5BF7708B-25D1-475F-AD63-42A73646F401}" presName="root2" presStyleCnt="0"/>
      <dgm:spPr/>
    </dgm:pt>
    <dgm:pt modelId="{6EDEC009-359C-472C-A416-F4C45B01C4F2}" type="pres">
      <dgm:prSet presAssocID="{5BF7708B-25D1-475F-AD63-42A73646F40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08F558-6ECA-4C17-9868-073D63DD04C6}" type="pres">
      <dgm:prSet presAssocID="{5BF7708B-25D1-475F-AD63-42A73646F401}" presName="level3hierChild" presStyleCnt="0"/>
      <dgm:spPr/>
    </dgm:pt>
    <dgm:pt modelId="{C316DC72-3485-423C-A243-B075CD795F8C}" type="pres">
      <dgm:prSet presAssocID="{FAABEA90-00A8-4F1E-91D3-B024FA968447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44D28AB3-E0AA-494D-8A8E-1030C774CE64}" type="pres">
      <dgm:prSet presAssocID="{FAABEA90-00A8-4F1E-91D3-B024FA968447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4E4C019-AD53-4CFA-9AD1-5FA77539AD57}" type="pres">
      <dgm:prSet presAssocID="{76DDCD88-E6D7-4098-88A7-F719780C0E87}" presName="root2" presStyleCnt="0"/>
      <dgm:spPr/>
    </dgm:pt>
    <dgm:pt modelId="{8C22ADAF-2B07-41B3-B142-54CA879B71AD}" type="pres">
      <dgm:prSet presAssocID="{76DDCD88-E6D7-4098-88A7-F719780C0E8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351FBD-DE54-4206-BA18-20EA5709C775}" type="pres">
      <dgm:prSet presAssocID="{76DDCD88-E6D7-4098-88A7-F719780C0E87}" presName="level3hierChild" presStyleCnt="0"/>
      <dgm:spPr/>
    </dgm:pt>
    <dgm:pt modelId="{39FFD48A-CCD9-4388-8188-967773974164}" type="pres">
      <dgm:prSet presAssocID="{79064CDE-031D-45FF-B430-6269D57780E2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DC976109-D9E1-4F6A-9713-AD5B2E94AD73}" type="pres">
      <dgm:prSet presAssocID="{79064CDE-031D-45FF-B430-6269D57780E2}" presName="connTx" presStyleLbl="parChTrans1D3" presStyleIdx="0" presStyleCnt="2"/>
      <dgm:spPr/>
      <dgm:t>
        <a:bodyPr/>
        <a:lstStyle/>
        <a:p>
          <a:endParaRPr lang="en-US"/>
        </a:p>
      </dgm:t>
    </dgm:pt>
    <dgm:pt modelId="{C1E5B1D9-8316-4EC7-ABA0-E0C7ED8D2EEF}" type="pres">
      <dgm:prSet presAssocID="{2CEBC19A-3578-4294-9963-3252521E8148}" presName="root2" presStyleCnt="0"/>
      <dgm:spPr/>
    </dgm:pt>
    <dgm:pt modelId="{D43A2F55-322F-4AA4-8471-E1DE0E3DA303}" type="pres">
      <dgm:prSet presAssocID="{2CEBC19A-3578-4294-9963-3252521E8148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9264B7-9191-4C7E-83A0-8D0EC435E4F5}" type="pres">
      <dgm:prSet presAssocID="{2CEBC19A-3578-4294-9963-3252521E8148}" presName="level3hierChild" presStyleCnt="0"/>
      <dgm:spPr/>
    </dgm:pt>
    <dgm:pt modelId="{0D4FEE4F-4F12-4EC0-B3A4-81217D63C209}" type="pres">
      <dgm:prSet presAssocID="{BD136D46-89E4-40BC-9237-B27F3526D8C8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F9024D43-5CA1-4B90-82A0-052580C55A6A}" type="pres">
      <dgm:prSet presAssocID="{BD136D46-89E4-40BC-9237-B27F3526D8C8}" presName="connTx" presStyleLbl="parChTrans1D3" presStyleIdx="1" presStyleCnt="2"/>
      <dgm:spPr/>
      <dgm:t>
        <a:bodyPr/>
        <a:lstStyle/>
        <a:p>
          <a:endParaRPr lang="en-US"/>
        </a:p>
      </dgm:t>
    </dgm:pt>
    <dgm:pt modelId="{CE3069E7-72DE-425E-A907-88921E489FFC}" type="pres">
      <dgm:prSet presAssocID="{258FD24A-DA70-48F5-ADD2-6F25CD956BE5}" presName="root2" presStyleCnt="0"/>
      <dgm:spPr/>
    </dgm:pt>
    <dgm:pt modelId="{560B9813-5B64-4B09-9A82-0EF58B9586CC}" type="pres">
      <dgm:prSet presAssocID="{258FD24A-DA70-48F5-ADD2-6F25CD956BE5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0AA299-153C-42E0-9B15-2BF986AF1E65}" type="pres">
      <dgm:prSet presAssocID="{258FD24A-DA70-48F5-ADD2-6F25CD956BE5}" presName="level3hierChild" presStyleCnt="0"/>
      <dgm:spPr/>
    </dgm:pt>
    <dgm:pt modelId="{61EF27B7-510E-4154-B49A-D1E9886D9582}" type="pres">
      <dgm:prSet presAssocID="{44E894D5-1788-4FEB-98A2-3825DF091CAD}" presName="conn2-1" presStyleLbl="parChTrans1D4" presStyleIdx="0" presStyleCnt="2"/>
      <dgm:spPr/>
      <dgm:t>
        <a:bodyPr/>
        <a:lstStyle/>
        <a:p>
          <a:endParaRPr lang="en-US"/>
        </a:p>
      </dgm:t>
    </dgm:pt>
    <dgm:pt modelId="{4B564BF0-2677-4149-A4EF-F9367189378B}" type="pres">
      <dgm:prSet presAssocID="{44E894D5-1788-4FEB-98A2-3825DF091CAD}" presName="connTx" presStyleLbl="parChTrans1D4" presStyleIdx="0" presStyleCnt="2"/>
      <dgm:spPr/>
      <dgm:t>
        <a:bodyPr/>
        <a:lstStyle/>
        <a:p>
          <a:endParaRPr lang="en-US"/>
        </a:p>
      </dgm:t>
    </dgm:pt>
    <dgm:pt modelId="{839D31BD-5F45-46D7-A23C-5CAA9296B293}" type="pres">
      <dgm:prSet presAssocID="{4E34F85B-AF0B-49CD-9E44-46C11D64DB06}" presName="root2" presStyleCnt="0"/>
      <dgm:spPr/>
    </dgm:pt>
    <dgm:pt modelId="{7CCE92D9-FE22-404C-9B65-E60C64420594}" type="pres">
      <dgm:prSet presAssocID="{4E34F85B-AF0B-49CD-9E44-46C11D64DB06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C67030-F057-4BA3-A2C2-D3B6C03EED07}" type="pres">
      <dgm:prSet presAssocID="{4E34F85B-AF0B-49CD-9E44-46C11D64DB06}" presName="level3hierChild" presStyleCnt="0"/>
      <dgm:spPr/>
    </dgm:pt>
    <dgm:pt modelId="{B1F90DBA-E1B9-44F4-8103-1BDD22FE98EC}" type="pres">
      <dgm:prSet presAssocID="{3AA86E44-5489-4B38-B6AE-8813C34F236D}" presName="conn2-1" presStyleLbl="parChTrans1D4" presStyleIdx="1" presStyleCnt="2"/>
      <dgm:spPr/>
      <dgm:t>
        <a:bodyPr/>
        <a:lstStyle/>
        <a:p>
          <a:endParaRPr lang="en-US"/>
        </a:p>
      </dgm:t>
    </dgm:pt>
    <dgm:pt modelId="{F22277C6-C384-4A46-9FFB-AA56F99E2818}" type="pres">
      <dgm:prSet presAssocID="{3AA86E44-5489-4B38-B6AE-8813C34F236D}" presName="connTx" presStyleLbl="parChTrans1D4" presStyleIdx="1" presStyleCnt="2"/>
      <dgm:spPr/>
      <dgm:t>
        <a:bodyPr/>
        <a:lstStyle/>
        <a:p>
          <a:endParaRPr lang="en-US"/>
        </a:p>
      </dgm:t>
    </dgm:pt>
    <dgm:pt modelId="{8D6BB80A-4317-49ED-BE3C-8A2DF754CB57}" type="pres">
      <dgm:prSet presAssocID="{CBC4D180-9F82-413E-9398-E49547775238}" presName="root2" presStyleCnt="0"/>
      <dgm:spPr/>
    </dgm:pt>
    <dgm:pt modelId="{69AC06BE-9CCB-4ED6-B018-3891C67F959F}" type="pres">
      <dgm:prSet presAssocID="{CBC4D180-9F82-413E-9398-E49547775238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041F47-98C5-4758-AB1B-6BDDCE7BE00F}" type="pres">
      <dgm:prSet presAssocID="{CBC4D180-9F82-413E-9398-E49547775238}" presName="level3hierChild" presStyleCnt="0"/>
      <dgm:spPr/>
    </dgm:pt>
  </dgm:ptLst>
  <dgm:cxnLst>
    <dgm:cxn modelId="{6EA99B9B-6734-43DF-89B1-8D05DB006EE1}" srcId="{7240004A-E10D-442F-9924-9E8337302D39}" destId="{5BF7708B-25D1-475F-AD63-42A73646F401}" srcOrd="0" destOrd="0" parTransId="{666AE347-2CA9-4602-83E4-F47AF81D2EB1}" sibTransId="{001C7946-F86B-46AA-B6B6-B94A6B753055}"/>
    <dgm:cxn modelId="{8D2AADED-D03E-4840-8305-1376D19B8F6C}" srcId="{258FD24A-DA70-48F5-ADD2-6F25CD956BE5}" destId="{CBC4D180-9F82-413E-9398-E49547775238}" srcOrd="1" destOrd="0" parTransId="{3AA86E44-5489-4B38-B6AE-8813C34F236D}" sibTransId="{1D71F7F3-B034-493A-83CE-EC9FA8595F0D}"/>
    <dgm:cxn modelId="{61ECDDD8-4419-4A7F-86D6-C3CF897E7114}" srcId="{7240004A-E10D-442F-9924-9E8337302D39}" destId="{76DDCD88-E6D7-4098-88A7-F719780C0E87}" srcOrd="1" destOrd="0" parTransId="{FAABEA90-00A8-4F1E-91D3-B024FA968447}" sibTransId="{360D9186-508D-4F90-A7B8-891F897B84B2}"/>
    <dgm:cxn modelId="{30A3778B-164E-4B69-AAC3-BCF8327402F0}" type="presOf" srcId="{3AA86E44-5489-4B38-B6AE-8813C34F236D}" destId="{B1F90DBA-E1B9-44F4-8103-1BDD22FE98EC}" srcOrd="0" destOrd="0" presId="urn:microsoft.com/office/officeart/2005/8/layout/hierarchy2"/>
    <dgm:cxn modelId="{14934EEF-9559-45D5-BEEA-8F80D54D5C4D}" type="presOf" srcId="{BD136D46-89E4-40BC-9237-B27F3526D8C8}" destId="{F9024D43-5CA1-4B90-82A0-052580C55A6A}" srcOrd="1" destOrd="0" presId="urn:microsoft.com/office/officeart/2005/8/layout/hierarchy2"/>
    <dgm:cxn modelId="{27A999BA-B7E0-46CA-8187-EC156F972940}" srcId="{76DDCD88-E6D7-4098-88A7-F719780C0E87}" destId="{2CEBC19A-3578-4294-9963-3252521E8148}" srcOrd="0" destOrd="0" parTransId="{79064CDE-031D-45FF-B430-6269D57780E2}" sibTransId="{26C61B4A-BA3A-4965-9B21-8486A3CD8A6F}"/>
    <dgm:cxn modelId="{FEDEC740-64E9-4FD9-9E21-AE6AC7DE54C2}" type="presOf" srcId="{44E894D5-1788-4FEB-98A2-3825DF091CAD}" destId="{61EF27B7-510E-4154-B49A-D1E9886D9582}" srcOrd="0" destOrd="0" presId="urn:microsoft.com/office/officeart/2005/8/layout/hierarchy2"/>
    <dgm:cxn modelId="{EFE21468-2DA6-4B6B-9547-28AC5FF94551}" type="presOf" srcId="{5BF7708B-25D1-475F-AD63-42A73646F401}" destId="{6EDEC009-359C-472C-A416-F4C45B01C4F2}" srcOrd="0" destOrd="0" presId="urn:microsoft.com/office/officeart/2005/8/layout/hierarchy2"/>
    <dgm:cxn modelId="{26ACFEA9-71B6-4FD6-92B6-E217CF969C36}" type="presOf" srcId="{79064CDE-031D-45FF-B430-6269D57780E2}" destId="{DC976109-D9E1-4F6A-9713-AD5B2E94AD73}" srcOrd="1" destOrd="0" presId="urn:microsoft.com/office/officeart/2005/8/layout/hierarchy2"/>
    <dgm:cxn modelId="{F68F7E56-A942-4D1C-AB5D-645E68944603}" type="presOf" srcId="{3AA86E44-5489-4B38-B6AE-8813C34F236D}" destId="{F22277C6-C384-4A46-9FFB-AA56F99E2818}" srcOrd="1" destOrd="0" presId="urn:microsoft.com/office/officeart/2005/8/layout/hierarchy2"/>
    <dgm:cxn modelId="{58AB1697-1EA6-4A9E-B2D3-4FEAF072CFC0}" type="presOf" srcId="{44E894D5-1788-4FEB-98A2-3825DF091CAD}" destId="{4B564BF0-2677-4149-A4EF-F9367189378B}" srcOrd="1" destOrd="0" presId="urn:microsoft.com/office/officeart/2005/8/layout/hierarchy2"/>
    <dgm:cxn modelId="{9A44CE09-F5E0-412B-A2BD-AD6A31C5C709}" type="presOf" srcId="{4E34F85B-AF0B-49CD-9E44-46C11D64DB06}" destId="{7CCE92D9-FE22-404C-9B65-E60C64420594}" srcOrd="0" destOrd="0" presId="urn:microsoft.com/office/officeart/2005/8/layout/hierarchy2"/>
    <dgm:cxn modelId="{1365F401-ED44-416B-9AB5-8E30976061D4}" type="presOf" srcId="{79064CDE-031D-45FF-B430-6269D57780E2}" destId="{39FFD48A-CCD9-4388-8188-967773974164}" srcOrd="0" destOrd="0" presId="urn:microsoft.com/office/officeart/2005/8/layout/hierarchy2"/>
    <dgm:cxn modelId="{106865D1-DF07-4D9B-86E5-A1BFB3354171}" type="presOf" srcId="{BD136D46-89E4-40BC-9237-B27F3526D8C8}" destId="{0D4FEE4F-4F12-4EC0-B3A4-81217D63C209}" srcOrd="0" destOrd="0" presId="urn:microsoft.com/office/officeart/2005/8/layout/hierarchy2"/>
    <dgm:cxn modelId="{DD6C811E-DB0A-4E68-899A-6878D6AC1549}" srcId="{258FD24A-DA70-48F5-ADD2-6F25CD956BE5}" destId="{4E34F85B-AF0B-49CD-9E44-46C11D64DB06}" srcOrd="0" destOrd="0" parTransId="{44E894D5-1788-4FEB-98A2-3825DF091CAD}" sibTransId="{DA3A4886-3748-4731-BC99-1F85DF7B31D5}"/>
    <dgm:cxn modelId="{E3AEECD3-1BA6-433F-B167-62AE900E5655}" type="presOf" srcId="{2CEBC19A-3578-4294-9963-3252521E8148}" destId="{D43A2F55-322F-4AA4-8471-E1DE0E3DA303}" srcOrd="0" destOrd="0" presId="urn:microsoft.com/office/officeart/2005/8/layout/hierarchy2"/>
    <dgm:cxn modelId="{4384A025-C5B4-45C6-BAEE-9A5AD45518F2}" type="presOf" srcId="{258FD24A-DA70-48F5-ADD2-6F25CD956BE5}" destId="{560B9813-5B64-4B09-9A82-0EF58B9586CC}" srcOrd="0" destOrd="0" presId="urn:microsoft.com/office/officeart/2005/8/layout/hierarchy2"/>
    <dgm:cxn modelId="{B37954FA-CF5A-47BD-B3FC-B394116DF02A}" srcId="{BCA8C8E9-4330-40BA-B043-8C0E25DDEA91}" destId="{7240004A-E10D-442F-9924-9E8337302D39}" srcOrd="0" destOrd="0" parTransId="{E08EFCB9-BCF8-4C21-84A6-1D4F3198645E}" sibTransId="{BE402DE5-5AA5-4AAF-B231-330C69B464A6}"/>
    <dgm:cxn modelId="{30FC1B6E-2DF0-4B3F-914A-F00921BF442C}" type="presOf" srcId="{7240004A-E10D-442F-9924-9E8337302D39}" destId="{958439AE-DA13-4365-BEE7-85E071C0AA98}" srcOrd="0" destOrd="0" presId="urn:microsoft.com/office/officeart/2005/8/layout/hierarchy2"/>
    <dgm:cxn modelId="{DB77886A-FF6B-4015-B1EA-1302EC27F617}" type="presOf" srcId="{FAABEA90-00A8-4F1E-91D3-B024FA968447}" destId="{44D28AB3-E0AA-494D-8A8E-1030C774CE64}" srcOrd="1" destOrd="0" presId="urn:microsoft.com/office/officeart/2005/8/layout/hierarchy2"/>
    <dgm:cxn modelId="{8E832230-149F-4CC0-8B4A-DFE6C665B49F}" type="presOf" srcId="{666AE347-2CA9-4602-83E4-F47AF81D2EB1}" destId="{D407808A-2F78-46B1-9E1E-A32F204D437B}" srcOrd="1" destOrd="0" presId="urn:microsoft.com/office/officeart/2005/8/layout/hierarchy2"/>
    <dgm:cxn modelId="{8DFAFA76-4E77-4FC5-870B-53E4AA025E23}" srcId="{76DDCD88-E6D7-4098-88A7-F719780C0E87}" destId="{258FD24A-DA70-48F5-ADD2-6F25CD956BE5}" srcOrd="1" destOrd="0" parTransId="{BD136D46-89E4-40BC-9237-B27F3526D8C8}" sibTransId="{76F47664-9E9C-468F-93AF-3F8BF9D4F6BE}"/>
    <dgm:cxn modelId="{97A5C50E-3FB3-4A11-B0BA-EC58FB7D2B54}" type="presOf" srcId="{FAABEA90-00A8-4F1E-91D3-B024FA968447}" destId="{C316DC72-3485-423C-A243-B075CD795F8C}" srcOrd="0" destOrd="0" presId="urn:microsoft.com/office/officeart/2005/8/layout/hierarchy2"/>
    <dgm:cxn modelId="{1BEAB821-077A-4BAF-B3CD-4489EAA20060}" type="presOf" srcId="{CBC4D180-9F82-413E-9398-E49547775238}" destId="{69AC06BE-9CCB-4ED6-B018-3891C67F959F}" srcOrd="0" destOrd="0" presId="urn:microsoft.com/office/officeart/2005/8/layout/hierarchy2"/>
    <dgm:cxn modelId="{3BB5A35C-2E5D-485E-A53F-E95B7E111229}" type="presOf" srcId="{666AE347-2CA9-4602-83E4-F47AF81D2EB1}" destId="{0CC5A9DE-7D79-4C88-82AC-784938A222BB}" srcOrd="0" destOrd="0" presId="urn:microsoft.com/office/officeart/2005/8/layout/hierarchy2"/>
    <dgm:cxn modelId="{BDDBD8AD-F518-4D1F-BEDB-1E667A21256D}" type="presOf" srcId="{BCA8C8E9-4330-40BA-B043-8C0E25DDEA91}" destId="{0A8FDB27-4FFA-4DED-8831-15827D3A5B1C}" srcOrd="0" destOrd="0" presId="urn:microsoft.com/office/officeart/2005/8/layout/hierarchy2"/>
    <dgm:cxn modelId="{9427FB18-808D-4551-9F43-8CD23BA53181}" type="presOf" srcId="{76DDCD88-E6D7-4098-88A7-F719780C0E87}" destId="{8C22ADAF-2B07-41B3-B142-54CA879B71AD}" srcOrd="0" destOrd="0" presId="urn:microsoft.com/office/officeart/2005/8/layout/hierarchy2"/>
    <dgm:cxn modelId="{6A313109-56D6-4A72-AF00-7B54D657E2EA}" type="presParOf" srcId="{0A8FDB27-4FFA-4DED-8831-15827D3A5B1C}" destId="{ABB0DE1D-12F8-48D2-9713-6FAC5E4CF348}" srcOrd="0" destOrd="0" presId="urn:microsoft.com/office/officeart/2005/8/layout/hierarchy2"/>
    <dgm:cxn modelId="{512264C1-693C-47F8-926F-93D553876785}" type="presParOf" srcId="{ABB0DE1D-12F8-48D2-9713-6FAC5E4CF348}" destId="{958439AE-DA13-4365-BEE7-85E071C0AA98}" srcOrd="0" destOrd="0" presId="urn:microsoft.com/office/officeart/2005/8/layout/hierarchy2"/>
    <dgm:cxn modelId="{117C5FF2-9C0A-4676-AC59-AC8A778DC709}" type="presParOf" srcId="{ABB0DE1D-12F8-48D2-9713-6FAC5E4CF348}" destId="{4672C719-9558-481F-980A-1802A59403F6}" srcOrd="1" destOrd="0" presId="urn:microsoft.com/office/officeart/2005/8/layout/hierarchy2"/>
    <dgm:cxn modelId="{5D9F188A-0B8C-47EC-9FA0-7F25C105F886}" type="presParOf" srcId="{4672C719-9558-481F-980A-1802A59403F6}" destId="{0CC5A9DE-7D79-4C88-82AC-784938A222BB}" srcOrd="0" destOrd="0" presId="urn:microsoft.com/office/officeart/2005/8/layout/hierarchy2"/>
    <dgm:cxn modelId="{19E38DA2-E867-4EFE-8EF3-863167B9BAF3}" type="presParOf" srcId="{0CC5A9DE-7D79-4C88-82AC-784938A222BB}" destId="{D407808A-2F78-46B1-9E1E-A32F204D437B}" srcOrd="0" destOrd="0" presId="urn:microsoft.com/office/officeart/2005/8/layout/hierarchy2"/>
    <dgm:cxn modelId="{CA3403BA-38D0-4D85-ACDE-7CB9E663B17D}" type="presParOf" srcId="{4672C719-9558-481F-980A-1802A59403F6}" destId="{BCC370EE-9B10-4DCB-B2F6-333DDF7D3DE7}" srcOrd="1" destOrd="0" presId="urn:microsoft.com/office/officeart/2005/8/layout/hierarchy2"/>
    <dgm:cxn modelId="{EE75EAD5-6E99-49C5-A5BA-D857E48C9670}" type="presParOf" srcId="{BCC370EE-9B10-4DCB-B2F6-333DDF7D3DE7}" destId="{6EDEC009-359C-472C-A416-F4C45B01C4F2}" srcOrd="0" destOrd="0" presId="urn:microsoft.com/office/officeart/2005/8/layout/hierarchy2"/>
    <dgm:cxn modelId="{7C118806-0558-49EF-9D2A-4C9F12AE9B9F}" type="presParOf" srcId="{BCC370EE-9B10-4DCB-B2F6-333DDF7D3DE7}" destId="{FF08F558-6ECA-4C17-9868-073D63DD04C6}" srcOrd="1" destOrd="0" presId="urn:microsoft.com/office/officeart/2005/8/layout/hierarchy2"/>
    <dgm:cxn modelId="{E090B98F-5317-4F8B-A743-26518F887E01}" type="presParOf" srcId="{4672C719-9558-481F-980A-1802A59403F6}" destId="{C316DC72-3485-423C-A243-B075CD795F8C}" srcOrd="2" destOrd="0" presId="urn:microsoft.com/office/officeart/2005/8/layout/hierarchy2"/>
    <dgm:cxn modelId="{F22CA27A-A857-4AFC-BD9A-3FC6C8C341BE}" type="presParOf" srcId="{C316DC72-3485-423C-A243-B075CD795F8C}" destId="{44D28AB3-E0AA-494D-8A8E-1030C774CE64}" srcOrd="0" destOrd="0" presId="urn:microsoft.com/office/officeart/2005/8/layout/hierarchy2"/>
    <dgm:cxn modelId="{1EC600F4-647F-458B-B0F3-2EA69FAAA533}" type="presParOf" srcId="{4672C719-9558-481F-980A-1802A59403F6}" destId="{14E4C019-AD53-4CFA-9AD1-5FA77539AD57}" srcOrd="3" destOrd="0" presId="urn:microsoft.com/office/officeart/2005/8/layout/hierarchy2"/>
    <dgm:cxn modelId="{9A5F0C24-40EF-4E5C-8CCF-BEDCAAB9A284}" type="presParOf" srcId="{14E4C019-AD53-4CFA-9AD1-5FA77539AD57}" destId="{8C22ADAF-2B07-41B3-B142-54CA879B71AD}" srcOrd="0" destOrd="0" presId="urn:microsoft.com/office/officeart/2005/8/layout/hierarchy2"/>
    <dgm:cxn modelId="{AE130BC3-EF16-4040-BD2C-9F23BBCD86D7}" type="presParOf" srcId="{14E4C019-AD53-4CFA-9AD1-5FA77539AD57}" destId="{4C351FBD-DE54-4206-BA18-20EA5709C775}" srcOrd="1" destOrd="0" presId="urn:microsoft.com/office/officeart/2005/8/layout/hierarchy2"/>
    <dgm:cxn modelId="{1A70785F-F0BC-4309-99EE-4AE66383AD56}" type="presParOf" srcId="{4C351FBD-DE54-4206-BA18-20EA5709C775}" destId="{39FFD48A-CCD9-4388-8188-967773974164}" srcOrd="0" destOrd="0" presId="urn:microsoft.com/office/officeart/2005/8/layout/hierarchy2"/>
    <dgm:cxn modelId="{CB7D4290-0390-4C6D-9D57-21F823B21328}" type="presParOf" srcId="{39FFD48A-CCD9-4388-8188-967773974164}" destId="{DC976109-D9E1-4F6A-9713-AD5B2E94AD73}" srcOrd="0" destOrd="0" presId="urn:microsoft.com/office/officeart/2005/8/layout/hierarchy2"/>
    <dgm:cxn modelId="{5B459D8F-AB68-48FF-B23D-AF101BB2C8B0}" type="presParOf" srcId="{4C351FBD-DE54-4206-BA18-20EA5709C775}" destId="{C1E5B1D9-8316-4EC7-ABA0-E0C7ED8D2EEF}" srcOrd="1" destOrd="0" presId="urn:microsoft.com/office/officeart/2005/8/layout/hierarchy2"/>
    <dgm:cxn modelId="{410F0BE7-B13D-4758-909A-3E4299C12D21}" type="presParOf" srcId="{C1E5B1D9-8316-4EC7-ABA0-E0C7ED8D2EEF}" destId="{D43A2F55-322F-4AA4-8471-E1DE0E3DA303}" srcOrd="0" destOrd="0" presId="urn:microsoft.com/office/officeart/2005/8/layout/hierarchy2"/>
    <dgm:cxn modelId="{7FCCD0DF-29E2-451A-85C1-F49BD84B0107}" type="presParOf" srcId="{C1E5B1D9-8316-4EC7-ABA0-E0C7ED8D2EEF}" destId="{9A9264B7-9191-4C7E-83A0-8D0EC435E4F5}" srcOrd="1" destOrd="0" presId="urn:microsoft.com/office/officeart/2005/8/layout/hierarchy2"/>
    <dgm:cxn modelId="{409682D7-26E6-4B87-A20B-B1545D168309}" type="presParOf" srcId="{4C351FBD-DE54-4206-BA18-20EA5709C775}" destId="{0D4FEE4F-4F12-4EC0-B3A4-81217D63C209}" srcOrd="2" destOrd="0" presId="urn:microsoft.com/office/officeart/2005/8/layout/hierarchy2"/>
    <dgm:cxn modelId="{356A0AC2-E11F-44D2-A07D-29258DDD07CD}" type="presParOf" srcId="{0D4FEE4F-4F12-4EC0-B3A4-81217D63C209}" destId="{F9024D43-5CA1-4B90-82A0-052580C55A6A}" srcOrd="0" destOrd="0" presId="urn:microsoft.com/office/officeart/2005/8/layout/hierarchy2"/>
    <dgm:cxn modelId="{2C020298-BDDF-4AE3-A8F5-2537E37D88A9}" type="presParOf" srcId="{4C351FBD-DE54-4206-BA18-20EA5709C775}" destId="{CE3069E7-72DE-425E-A907-88921E489FFC}" srcOrd="3" destOrd="0" presId="urn:microsoft.com/office/officeart/2005/8/layout/hierarchy2"/>
    <dgm:cxn modelId="{77AC2BB6-C3D7-48B3-ADE4-DEFA333A3E73}" type="presParOf" srcId="{CE3069E7-72DE-425E-A907-88921E489FFC}" destId="{560B9813-5B64-4B09-9A82-0EF58B9586CC}" srcOrd="0" destOrd="0" presId="urn:microsoft.com/office/officeart/2005/8/layout/hierarchy2"/>
    <dgm:cxn modelId="{B33E0171-C159-4ECF-93A9-025EDA21D4D3}" type="presParOf" srcId="{CE3069E7-72DE-425E-A907-88921E489FFC}" destId="{260AA299-153C-42E0-9B15-2BF986AF1E65}" srcOrd="1" destOrd="0" presId="urn:microsoft.com/office/officeart/2005/8/layout/hierarchy2"/>
    <dgm:cxn modelId="{FCDF0BF3-073E-4913-A327-C12F71A4E5A2}" type="presParOf" srcId="{260AA299-153C-42E0-9B15-2BF986AF1E65}" destId="{61EF27B7-510E-4154-B49A-D1E9886D9582}" srcOrd="0" destOrd="0" presId="urn:microsoft.com/office/officeart/2005/8/layout/hierarchy2"/>
    <dgm:cxn modelId="{94060553-10F7-40C1-8FE3-F92235EC646C}" type="presParOf" srcId="{61EF27B7-510E-4154-B49A-D1E9886D9582}" destId="{4B564BF0-2677-4149-A4EF-F9367189378B}" srcOrd="0" destOrd="0" presId="urn:microsoft.com/office/officeart/2005/8/layout/hierarchy2"/>
    <dgm:cxn modelId="{71E8B35E-2F7A-4B6F-BC70-BC603058812C}" type="presParOf" srcId="{260AA299-153C-42E0-9B15-2BF986AF1E65}" destId="{839D31BD-5F45-46D7-A23C-5CAA9296B293}" srcOrd="1" destOrd="0" presId="urn:microsoft.com/office/officeart/2005/8/layout/hierarchy2"/>
    <dgm:cxn modelId="{D2D54819-A17C-4093-B6F0-C7436D8471C8}" type="presParOf" srcId="{839D31BD-5F45-46D7-A23C-5CAA9296B293}" destId="{7CCE92D9-FE22-404C-9B65-E60C64420594}" srcOrd="0" destOrd="0" presId="urn:microsoft.com/office/officeart/2005/8/layout/hierarchy2"/>
    <dgm:cxn modelId="{75A20517-C43A-438E-8A56-5FB8B5EA01AD}" type="presParOf" srcId="{839D31BD-5F45-46D7-A23C-5CAA9296B293}" destId="{3BC67030-F057-4BA3-A2C2-D3B6C03EED07}" srcOrd="1" destOrd="0" presId="urn:microsoft.com/office/officeart/2005/8/layout/hierarchy2"/>
    <dgm:cxn modelId="{D9670CED-0728-40EC-B75B-C835A6FEB2B1}" type="presParOf" srcId="{260AA299-153C-42E0-9B15-2BF986AF1E65}" destId="{B1F90DBA-E1B9-44F4-8103-1BDD22FE98EC}" srcOrd="2" destOrd="0" presId="urn:microsoft.com/office/officeart/2005/8/layout/hierarchy2"/>
    <dgm:cxn modelId="{54E89B90-4A16-47EF-9BFD-303A46D7E2C2}" type="presParOf" srcId="{B1F90DBA-E1B9-44F4-8103-1BDD22FE98EC}" destId="{F22277C6-C384-4A46-9FFB-AA56F99E2818}" srcOrd="0" destOrd="0" presId="urn:microsoft.com/office/officeart/2005/8/layout/hierarchy2"/>
    <dgm:cxn modelId="{E693ACEA-E86B-4022-A506-F1A254C850F6}" type="presParOf" srcId="{260AA299-153C-42E0-9B15-2BF986AF1E65}" destId="{8D6BB80A-4317-49ED-BE3C-8A2DF754CB57}" srcOrd="3" destOrd="0" presId="urn:microsoft.com/office/officeart/2005/8/layout/hierarchy2"/>
    <dgm:cxn modelId="{C711801A-9AB5-4EB2-9CF8-E049E0D7D7AD}" type="presParOf" srcId="{8D6BB80A-4317-49ED-BE3C-8A2DF754CB57}" destId="{69AC06BE-9CCB-4ED6-B018-3891C67F959F}" srcOrd="0" destOrd="0" presId="urn:microsoft.com/office/officeart/2005/8/layout/hierarchy2"/>
    <dgm:cxn modelId="{A65C8DD7-711E-4E94-B818-7753F91C595A}" type="presParOf" srcId="{8D6BB80A-4317-49ED-BE3C-8A2DF754CB57}" destId="{BE041F47-98C5-4758-AB1B-6BDDCE7BE00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417F41-4204-47A0-8386-973194D3C0C7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6F4B33-5446-4601-82C8-EB23EB108D6E}">
      <dgm:prSet phldrT="[Text]"/>
      <dgm:spPr/>
      <dgm:t>
        <a:bodyPr/>
        <a:lstStyle/>
        <a:p>
          <a:r>
            <a:rPr lang="en-ID" dirty="0" smtClean="0"/>
            <a:t>Announcement Date (21 Feb ‘20)</a:t>
          </a:r>
          <a:endParaRPr lang="en-US" dirty="0"/>
        </a:p>
      </dgm:t>
    </dgm:pt>
    <dgm:pt modelId="{0E6AB047-4DB0-43EF-9500-37455FC1CD05}" type="parTrans" cxnId="{6CF419FD-CC7C-4D64-8AD8-099954BC1F40}">
      <dgm:prSet/>
      <dgm:spPr/>
      <dgm:t>
        <a:bodyPr/>
        <a:lstStyle/>
        <a:p>
          <a:endParaRPr lang="en-US"/>
        </a:p>
      </dgm:t>
    </dgm:pt>
    <dgm:pt modelId="{81FFC66C-657F-4100-95D2-6B01B8C66B43}" type="sibTrans" cxnId="{6CF419FD-CC7C-4D64-8AD8-099954BC1F40}">
      <dgm:prSet/>
      <dgm:spPr/>
      <dgm:t>
        <a:bodyPr/>
        <a:lstStyle/>
        <a:p>
          <a:endParaRPr lang="en-US"/>
        </a:p>
      </dgm:t>
    </dgm:pt>
    <dgm:pt modelId="{E86CF0A9-F126-4507-AAC7-D69748D9715C}">
      <dgm:prSet phldrT="[Text]"/>
      <dgm:spPr/>
      <dgm:t>
        <a:bodyPr/>
        <a:lstStyle/>
        <a:p>
          <a:r>
            <a:rPr lang="en-ID" dirty="0" smtClean="0"/>
            <a:t>DPR 60% </a:t>
          </a:r>
          <a:r>
            <a:rPr lang="en-ID" dirty="0" err="1" smtClean="0"/>
            <a:t>dari</a:t>
          </a:r>
          <a:r>
            <a:rPr lang="en-ID" dirty="0" smtClean="0"/>
            <a:t> </a:t>
          </a:r>
          <a:r>
            <a:rPr lang="en-ID" dirty="0" err="1" smtClean="0"/>
            <a:t>Laba</a:t>
          </a:r>
          <a:r>
            <a:rPr lang="en-ID" dirty="0" smtClean="0"/>
            <a:t> </a:t>
          </a:r>
          <a:r>
            <a:rPr lang="en-ID" dirty="0" err="1" smtClean="0"/>
            <a:t>Buku</a:t>
          </a:r>
          <a:r>
            <a:rPr lang="en-ID" dirty="0" smtClean="0"/>
            <a:t> 2019</a:t>
          </a:r>
          <a:endParaRPr lang="en-US" dirty="0"/>
        </a:p>
      </dgm:t>
    </dgm:pt>
    <dgm:pt modelId="{76015D5E-7C64-4B1E-BA1A-A5D95547A1F7}" type="parTrans" cxnId="{E1EFF3F2-B2D7-496C-AC8B-0D4B75005A3B}">
      <dgm:prSet/>
      <dgm:spPr/>
      <dgm:t>
        <a:bodyPr/>
        <a:lstStyle/>
        <a:p>
          <a:endParaRPr lang="en-US"/>
        </a:p>
      </dgm:t>
    </dgm:pt>
    <dgm:pt modelId="{8E318128-AAF4-41D3-AFE2-A94D5AA09EAB}" type="sibTrans" cxnId="{E1EFF3F2-B2D7-496C-AC8B-0D4B75005A3B}">
      <dgm:prSet/>
      <dgm:spPr/>
      <dgm:t>
        <a:bodyPr/>
        <a:lstStyle/>
        <a:p>
          <a:endParaRPr lang="en-US"/>
        </a:p>
      </dgm:t>
    </dgm:pt>
    <dgm:pt modelId="{6417E33F-6AA1-4CA8-8CC4-1AB06B3A2906}">
      <dgm:prSet phldrT="[Text]"/>
      <dgm:spPr/>
      <dgm:t>
        <a:bodyPr/>
        <a:lstStyle/>
        <a:p>
          <a:r>
            <a:rPr lang="en-ID" dirty="0" smtClean="0"/>
            <a:t>Cum Date</a:t>
          </a:r>
          <a:endParaRPr lang="en-US" dirty="0"/>
        </a:p>
      </dgm:t>
    </dgm:pt>
    <dgm:pt modelId="{13278010-6C2D-416F-AA63-A9C69B52EAB4}" type="parTrans" cxnId="{0E714CCD-D87E-496D-AB76-CAECB35F0C0E}">
      <dgm:prSet/>
      <dgm:spPr/>
      <dgm:t>
        <a:bodyPr/>
        <a:lstStyle/>
        <a:p>
          <a:endParaRPr lang="en-US"/>
        </a:p>
      </dgm:t>
    </dgm:pt>
    <dgm:pt modelId="{C6802918-6BB1-4815-B80F-03E3DE587F3C}" type="sibTrans" cxnId="{0E714CCD-D87E-496D-AB76-CAECB35F0C0E}">
      <dgm:prSet/>
      <dgm:spPr/>
      <dgm:t>
        <a:bodyPr/>
        <a:lstStyle/>
        <a:p>
          <a:endParaRPr lang="en-US"/>
        </a:p>
      </dgm:t>
    </dgm:pt>
    <dgm:pt modelId="{1EFC802C-A073-4BBE-B2BC-D5A9E1A150D2}">
      <dgm:prSet phldrT="[Text]"/>
      <dgm:spPr/>
      <dgm:t>
        <a:bodyPr/>
        <a:lstStyle/>
        <a:p>
          <a:r>
            <a:rPr lang="en-ID" dirty="0" smtClean="0"/>
            <a:t>26 Feb ‘20</a:t>
          </a:r>
          <a:endParaRPr lang="en-US" dirty="0"/>
        </a:p>
      </dgm:t>
    </dgm:pt>
    <dgm:pt modelId="{D09BCB20-62D0-4E53-B364-B27E5BAE724B}" type="parTrans" cxnId="{579B1FE1-E232-45D7-8A49-72EC852655E2}">
      <dgm:prSet/>
      <dgm:spPr/>
      <dgm:t>
        <a:bodyPr/>
        <a:lstStyle/>
        <a:p>
          <a:endParaRPr lang="en-US"/>
        </a:p>
      </dgm:t>
    </dgm:pt>
    <dgm:pt modelId="{A5BC0954-CCF6-4A95-8F41-D4C1EE28C9B6}" type="sibTrans" cxnId="{579B1FE1-E232-45D7-8A49-72EC852655E2}">
      <dgm:prSet/>
      <dgm:spPr/>
      <dgm:t>
        <a:bodyPr/>
        <a:lstStyle/>
        <a:p>
          <a:endParaRPr lang="en-US"/>
        </a:p>
      </dgm:t>
    </dgm:pt>
    <dgm:pt modelId="{FB3B1676-5293-4C04-B263-451DA061F811}">
      <dgm:prSet phldrT="[Text]"/>
      <dgm:spPr/>
      <dgm:t>
        <a:bodyPr/>
        <a:lstStyle/>
        <a:p>
          <a:r>
            <a:rPr lang="en-ID" dirty="0" smtClean="0"/>
            <a:t>Ex Date</a:t>
          </a:r>
          <a:endParaRPr lang="en-US" dirty="0"/>
        </a:p>
      </dgm:t>
    </dgm:pt>
    <dgm:pt modelId="{F38BD641-814F-460F-823D-2790B1B03D82}" type="parTrans" cxnId="{E5032FC3-0EB2-4570-B318-B3A4207D3750}">
      <dgm:prSet/>
      <dgm:spPr/>
      <dgm:t>
        <a:bodyPr/>
        <a:lstStyle/>
        <a:p>
          <a:endParaRPr lang="en-US"/>
        </a:p>
      </dgm:t>
    </dgm:pt>
    <dgm:pt modelId="{9868F9B2-EA83-4FE7-99EB-0E239C528537}" type="sibTrans" cxnId="{E5032FC3-0EB2-4570-B318-B3A4207D3750}">
      <dgm:prSet/>
      <dgm:spPr/>
      <dgm:t>
        <a:bodyPr/>
        <a:lstStyle/>
        <a:p>
          <a:endParaRPr lang="en-US"/>
        </a:p>
      </dgm:t>
    </dgm:pt>
    <dgm:pt modelId="{1A90699B-DD02-4CDD-BC56-69271BDAB0F5}">
      <dgm:prSet phldrT="[Text]"/>
      <dgm:spPr/>
      <dgm:t>
        <a:bodyPr/>
        <a:lstStyle/>
        <a:p>
          <a:r>
            <a:rPr lang="en-ID" dirty="0" smtClean="0"/>
            <a:t>27 Feb ‘20</a:t>
          </a:r>
          <a:endParaRPr lang="en-US" dirty="0"/>
        </a:p>
      </dgm:t>
    </dgm:pt>
    <dgm:pt modelId="{92A457D2-833D-48C6-9149-F37564C53B9C}" type="parTrans" cxnId="{0B95B8D5-23F6-45A2-A4ED-72052D88B89A}">
      <dgm:prSet/>
      <dgm:spPr/>
      <dgm:t>
        <a:bodyPr/>
        <a:lstStyle/>
        <a:p>
          <a:endParaRPr lang="en-US"/>
        </a:p>
      </dgm:t>
    </dgm:pt>
    <dgm:pt modelId="{C3057ACA-DF1A-4CCA-9AEF-FA69C117B742}" type="sibTrans" cxnId="{0B95B8D5-23F6-45A2-A4ED-72052D88B89A}">
      <dgm:prSet/>
      <dgm:spPr/>
      <dgm:t>
        <a:bodyPr/>
        <a:lstStyle/>
        <a:p>
          <a:endParaRPr lang="en-US"/>
        </a:p>
      </dgm:t>
    </dgm:pt>
    <dgm:pt modelId="{61860D95-9854-4453-98A4-CB3103A90C4F}">
      <dgm:prSet phldrT="[Text]"/>
      <dgm:spPr/>
      <dgm:t>
        <a:bodyPr/>
        <a:lstStyle/>
        <a:p>
          <a:r>
            <a:rPr lang="en-ID" dirty="0" smtClean="0"/>
            <a:t>Recording Date</a:t>
          </a:r>
          <a:endParaRPr lang="en-US" dirty="0"/>
        </a:p>
      </dgm:t>
    </dgm:pt>
    <dgm:pt modelId="{0672D6B0-F239-427A-BCB5-5368D47933A7}" type="parTrans" cxnId="{0F2FA79A-366E-4C91-9387-AA003908B852}">
      <dgm:prSet/>
      <dgm:spPr/>
      <dgm:t>
        <a:bodyPr/>
        <a:lstStyle/>
        <a:p>
          <a:endParaRPr lang="en-US"/>
        </a:p>
      </dgm:t>
    </dgm:pt>
    <dgm:pt modelId="{960622C0-8C50-4224-93C1-9002AA0F9827}" type="sibTrans" cxnId="{0F2FA79A-366E-4C91-9387-AA003908B852}">
      <dgm:prSet/>
      <dgm:spPr/>
      <dgm:t>
        <a:bodyPr/>
        <a:lstStyle/>
        <a:p>
          <a:endParaRPr lang="en-US"/>
        </a:p>
      </dgm:t>
    </dgm:pt>
    <dgm:pt modelId="{6F496343-88D1-42F6-BA1A-5D6622075831}">
      <dgm:prSet phldrT="[Text]"/>
      <dgm:spPr/>
      <dgm:t>
        <a:bodyPr/>
        <a:lstStyle/>
        <a:p>
          <a:r>
            <a:rPr lang="en-ID" dirty="0" smtClean="0"/>
            <a:t>Distribution Date</a:t>
          </a:r>
          <a:endParaRPr lang="en-US" dirty="0"/>
        </a:p>
      </dgm:t>
    </dgm:pt>
    <dgm:pt modelId="{870ACFC1-3337-4533-ADB6-EBD7BBC60CB8}" type="parTrans" cxnId="{83FB9D46-DCD3-4645-9D60-B479B5EECE13}">
      <dgm:prSet/>
      <dgm:spPr/>
      <dgm:t>
        <a:bodyPr/>
        <a:lstStyle/>
        <a:p>
          <a:endParaRPr lang="en-US"/>
        </a:p>
      </dgm:t>
    </dgm:pt>
    <dgm:pt modelId="{D1B296FC-4240-4AD7-9F04-ED5532E7721D}" type="sibTrans" cxnId="{83FB9D46-DCD3-4645-9D60-B479B5EECE13}">
      <dgm:prSet/>
      <dgm:spPr/>
      <dgm:t>
        <a:bodyPr/>
        <a:lstStyle/>
        <a:p>
          <a:endParaRPr lang="en-US"/>
        </a:p>
      </dgm:t>
    </dgm:pt>
    <dgm:pt modelId="{F59DE962-4F52-424E-9A64-2119EBF563AC}">
      <dgm:prSet phldrT="[Text]"/>
      <dgm:spPr/>
      <dgm:t>
        <a:bodyPr/>
        <a:lstStyle/>
        <a:p>
          <a:r>
            <a:rPr lang="en-ID" dirty="0" smtClean="0"/>
            <a:t>28 Feb ‘20</a:t>
          </a:r>
          <a:endParaRPr lang="en-US" dirty="0"/>
        </a:p>
      </dgm:t>
    </dgm:pt>
    <dgm:pt modelId="{EFBC0A27-FF1C-4078-90CA-F3DAEEA2A1E5}" type="parTrans" cxnId="{2ED13318-88D3-4ADA-9DFB-E7E14F2D3A06}">
      <dgm:prSet/>
      <dgm:spPr/>
      <dgm:t>
        <a:bodyPr/>
        <a:lstStyle/>
        <a:p>
          <a:endParaRPr lang="en-US"/>
        </a:p>
      </dgm:t>
    </dgm:pt>
    <dgm:pt modelId="{4F370177-0862-4DEB-B9EA-32302257BDA2}" type="sibTrans" cxnId="{2ED13318-88D3-4ADA-9DFB-E7E14F2D3A06}">
      <dgm:prSet/>
      <dgm:spPr/>
      <dgm:t>
        <a:bodyPr/>
        <a:lstStyle/>
        <a:p>
          <a:endParaRPr lang="en-US"/>
        </a:p>
      </dgm:t>
    </dgm:pt>
    <dgm:pt modelId="{DA7C1151-82AA-4088-A74E-2F8D72BFF7D8}">
      <dgm:prSet phldrT="[Text]"/>
      <dgm:spPr/>
      <dgm:t>
        <a:bodyPr/>
        <a:lstStyle/>
        <a:p>
          <a:r>
            <a:rPr lang="en-ID" dirty="0" smtClean="0"/>
            <a:t>18 Mar ‘20</a:t>
          </a:r>
          <a:endParaRPr lang="en-US" dirty="0"/>
        </a:p>
      </dgm:t>
    </dgm:pt>
    <dgm:pt modelId="{3515E694-1091-4912-92EB-BF5018481A4B}" type="parTrans" cxnId="{D6214B4C-F952-4D42-A2C9-9B9492547086}">
      <dgm:prSet/>
      <dgm:spPr/>
      <dgm:t>
        <a:bodyPr/>
        <a:lstStyle/>
        <a:p>
          <a:endParaRPr lang="en-US"/>
        </a:p>
      </dgm:t>
    </dgm:pt>
    <dgm:pt modelId="{A6C40EF0-BCD9-4ACE-A3A9-44F66CAF5690}" type="sibTrans" cxnId="{D6214B4C-F952-4D42-A2C9-9B9492547086}">
      <dgm:prSet/>
      <dgm:spPr/>
      <dgm:t>
        <a:bodyPr/>
        <a:lstStyle/>
        <a:p>
          <a:endParaRPr lang="en-US"/>
        </a:p>
      </dgm:t>
    </dgm:pt>
    <dgm:pt modelId="{B1A21B6E-C394-486F-BD54-51765F6F56CA}">
      <dgm:prSet phldrT="[Text]"/>
      <dgm:spPr/>
      <dgm:t>
        <a:bodyPr/>
        <a:lstStyle/>
        <a:p>
          <a:r>
            <a:rPr lang="en-ID" dirty="0" err="1" smtClean="0"/>
            <a:t>Rp</a:t>
          </a:r>
          <a:r>
            <a:rPr lang="en-ID" dirty="0" smtClean="0"/>
            <a:t> 168,11 per </a:t>
          </a:r>
          <a:r>
            <a:rPr lang="en-ID" dirty="0" err="1" smtClean="0"/>
            <a:t>lembar</a:t>
          </a:r>
          <a:r>
            <a:rPr lang="en-ID" dirty="0" smtClean="0"/>
            <a:t> </a:t>
          </a:r>
          <a:r>
            <a:rPr lang="en-ID" dirty="0" err="1" smtClean="0"/>
            <a:t>saham</a:t>
          </a:r>
          <a:endParaRPr lang="en-US" dirty="0"/>
        </a:p>
      </dgm:t>
    </dgm:pt>
    <dgm:pt modelId="{FE5DC35A-EC07-4968-A058-3794443917EF}" type="parTrans" cxnId="{E2DF8D3B-99BD-4C06-999D-AD8CC02C50EE}">
      <dgm:prSet/>
      <dgm:spPr/>
      <dgm:t>
        <a:bodyPr/>
        <a:lstStyle/>
        <a:p>
          <a:endParaRPr lang="en-US"/>
        </a:p>
      </dgm:t>
    </dgm:pt>
    <dgm:pt modelId="{FF62C32E-1474-4A60-8A5D-D0DE3AA5A4B1}" type="sibTrans" cxnId="{E2DF8D3B-99BD-4C06-999D-AD8CC02C50EE}">
      <dgm:prSet/>
      <dgm:spPr/>
      <dgm:t>
        <a:bodyPr/>
        <a:lstStyle/>
        <a:p>
          <a:endParaRPr lang="en-US"/>
        </a:p>
      </dgm:t>
    </dgm:pt>
    <dgm:pt modelId="{AE30A3EA-E550-4D17-99BF-10500C0B10A2}" type="pres">
      <dgm:prSet presAssocID="{E1417F41-4204-47A0-8386-973194D3C0C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9E832CD-73F3-454A-9F8B-99A044541A73}" type="pres">
      <dgm:prSet presAssocID="{016F4B33-5446-4601-82C8-EB23EB108D6E}" presName="composite" presStyleCnt="0"/>
      <dgm:spPr/>
    </dgm:pt>
    <dgm:pt modelId="{1009943A-5573-41DA-89B9-7E268529876D}" type="pres">
      <dgm:prSet presAssocID="{016F4B33-5446-4601-82C8-EB23EB108D6E}" presName="LShape" presStyleLbl="alignNode1" presStyleIdx="0" presStyleCnt="9"/>
      <dgm:spPr/>
    </dgm:pt>
    <dgm:pt modelId="{BB6DCA37-B69D-45AE-9626-7955BCB4B8AF}" type="pres">
      <dgm:prSet presAssocID="{016F4B33-5446-4601-82C8-EB23EB108D6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F7CE9F-56F0-4FFD-A19D-FBCA4C2B5D14}" type="pres">
      <dgm:prSet presAssocID="{016F4B33-5446-4601-82C8-EB23EB108D6E}" presName="Triangle" presStyleLbl="alignNode1" presStyleIdx="1" presStyleCnt="9"/>
      <dgm:spPr/>
    </dgm:pt>
    <dgm:pt modelId="{FFCB2103-4AAD-4F6A-9EB3-4DB1EF5AD472}" type="pres">
      <dgm:prSet presAssocID="{81FFC66C-657F-4100-95D2-6B01B8C66B43}" presName="sibTrans" presStyleCnt="0"/>
      <dgm:spPr/>
    </dgm:pt>
    <dgm:pt modelId="{52F75AE1-A9E3-4C72-9DF1-32BF9DE73A61}" type="pres">
      <dgm:prSet presAssocID="{81FFC66C-657F-4100-95D2-6B01B8C66B43}" presName="space" presStyleCnt="0"/>
      <dgm:spPr/>
    </dgm:pt>
    <dgm:pt modelId="{AEE4FA31-89B6-4872-A45F-D7B61FAFD4AE}" type="pres">
      <dgm:prSet presAssocID="{6417E33F-6AA1-4CA8-8CC4-1AB06B3A2906}" presName="composite" presStyleCnt="0"/>
      <dgm:spPr/>
    </dgm:pt>
    <dgm:pt modelId="{A8BC9814-CFC7-4CA5-84F4-72B0B681B201}" type="pres">
      <dgm:prSet presAssocID="{6417E33F-6AA1-4CA8-8CC4-1AB06B3A2906}" presName="LShape" presStyleLbl="alignNode1" presStyleIdx="2" presStyleCnt="9"/>
      <dgm:spPr/>
    </dgm:pt>
    <dgm:pt modelId="{132A875C-6A4F-4DD9-9F9C-55EFD0BB880D}" type="pres">
      <dgm:prSet presAssocID="{6417E33F-6AA1-4CA8-8CC4-1AB06B3A290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F3B7D0-BC25-4FB0-9152-A0A1B5CF4C2C}" type="pres">
      <dgm:prSet presAssocID="{6417E33F-6AA1-4CA8-8CC4-1AB06B3A2906}" presName="Triangle" presStyleLbl="alignNode1" presStyleIdx="3" presStyleCnt="9"/>
      <dgm:spPr/>
    </dgm:pt>
    <dgm:pt modelId="{10F31C00-FF23-4DD2-A165-53FCD7DEA408}" type="pres">
      <dgm:prSet presAssocID="{C6802918-6BB1-4815-B80F-03E3DE587F3C}" presName="sibTrans" presStyleCnt="0"/>
      <dgm:spPr/>
    </dgm:pt>
    <dgm:pt modelId="{63AD318A-392C-43DE-B4A3-3D81EA90A192}" type="pres">
      <dgm:prSet presAssocID="{C6802918-6BB1-4815-B80F-03E3DE587F3C}" presName="space" presStyleCnt="0"/>
      <dgm:spPr/>
    </dgm:pt>
    <dgm:pt modelId="{1C2358C4-2847-4F3B-94C4-D0D76AE6B253}" type="pres">
      <dgm:prSet presAssocID="{FB3B1676-5293-4C04-B263-451DA061F811}" presName="composite" presStyleCnt="0"/>
      <dgm:spPr/>
    </dgm:pt>
    <dgm:pt modelId="{F8398080-C53C-4DFC-BFB8-6BE7827FF7F1}" type="pres">
      <dgm:prSet presAssocID="{FB3B1676-5293-4C04-B263-451DA061F811}" presName="LShape" presStyleLbl="alignNode1" presStyleIdx="4" presStyleCnt="9"/>
      <dgm:spPr/>
    </dgm:pt>
    <dgm:pt modelId="{CC8BA46E-4C42-4D54-A1AF-7B510AE4A9A9}" type="pres">
      <dgm:prSet presAssocID="{FB3B1676-5293-4C04-B263-451DA061F811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BDAC6-8E45-4393-88FC-33926AECC3AC}" type="pres">
      <dgm:prSet presAssocID="{FB3B1676-5293-4C04-B263-451DA061F811}" presName="Triangle" presStyleLbl="alignNode1" presStyleIdx="5" presStyleCnt="9"/>
      <dgm:spPr/>
    </dgm:pt>
    <dgm:pt modelId="{C68DBED3-A680-46B7-A3A8-AD4BCDCDC7B8}" type="pres">
      <dgm:prSet presAssocID="{9868F9B2-EA83-4FE7-99EB-0E239C528537}" presName="sibTrans" presStyleCnt="0"/>
      <dgm:spPr/>
    </dgm:pt>
    <dgm:pt modelId="{852ED2F7-10AB-4C20-BBA1-D597586AD909}" type="pres">
      <dgm:prSet presAssocID="{9868F9B2-EA83-4FE7-99EB-0E239C528537}" presName="space" presStyleCnt="0"/>
      <dgm:spPr/>
    </dgm:pt>
    <dgm:pt modelId="{7FC4CFF1-0E1A-4896-88AC-4D90033E0BC0}" type="pres">
      <dgm:prSet presAssocID="{61860D95-9854-4453-98A4-CB3103A90C4F}" presName="composite" presStyleCnt="0"/>
      <dgm:spPr/>
    </dgm:pt>
    <dgm:pt modelId="{26329508-7C34-46F2-A862-CD7818BEF833}" type="pres">
      <dgm:prSet presAssocID="{61860D95-9854-4453-98A4-CB3103A90C4F}" presName="LShape" presStyleLbl="alignNode1" presStyleIdx="6" presStyleCnt="9"/>
      <dgm:spPr/>
    </dgm:pt>
    <dgm:pt modelId="{FF8CA9F7-9802-49A8-8B53-2203659A4CF7}" type="pres">
      <dgm:prSet presAssocID="{61860D95-9854-4453-98A4-CB3103A90C4F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9FB85-BFF2-4DAD-8FB7-085C84A7FD03}" type="pres">
      <dgm:prSet presAssocID="{61860D95-9854-4453-98A4-CB3103A90C4F}" presName="Triangle" presStyleLbl="alignNode1" presStyleIdx="7" presStyleCnt="9"/>
      <dgm:spPr/>
    </dgm:pt>
    <dgm:pt modelId="{17082267-5B37-4ADE-A0FF-C933843CD69E}" type="pres">
      <dgm:prSet presAssocID="{960622C0-8C50-4224-93C1-9002AA0F9827}" presName="sibTrans" presStyleCnt="0"/>
      <dgm:spPr/>
    </dgm:pt>
    <dgm:pt modelId="{53BC4660-23FD-42AC-88CD-FEE1DAABCA13}" type="pres">
      <dgm:prSet presAssocID="{960622C0-8C50-4224-93C1-9002AA0F9827}" presName="space" presStyleCnt="0"/>
      <dgm:spPr/>
    </dgm:pt>
    <dgm:pt modelId="{DA047AE5-2524-4E69-A89F-181377EA6120}" type="pres">
      <dgm:prSet presAssocID="{6F496343-88D1-42F6-BA1A-5D6622075831}" presName="composite" presStyleCnt="0"/>
      <dgm:spPr/>
    </dgm:pt>
    <dgm:pt modelId="{64D80362-0373-471D-A012-7A31CE071B19}" type="pres">
      <dgm:prSet presAssocID="{6F496343-88D1-42F6-BA1A-5D6622075831}" presName="LShape" presStyleLbl="alignNode1" presStyleIdx="8" presStyleCnt="9"/>
      <dgm:spPr/>
    </dgm:pt>
    <dgm:pt modelId="{2B2C52A3-07D1-4880-AC1D-DA62EDB58EFA}" type="pres">
      <dgm:prSet presAssocID="{6F496343-88D1-42F6-BA1A-5D6622075831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344100-7583-4C57-B131-0F619E01FE28}" type="presOf" srcId="{6F496343-88D1-42F6-BA1A-5D6622075831}" destId="{2B2C52A3-07D1-4880-AC1D-DA62EDB58EFA}" srcOrd="0" destOrd="0" presId="urn:microsoft.com/office/officeart/2009/3/layout/StepUpProcess"/>
    <dgm:cxn modelId="{0E714CCD-D87E-496D-AB76-CAECB35F0C0E}" srcId="{E1417F41-4204-47A0-8386-973194D3C0C7}" destId="{6417E33F-6AA1-4CA8-8CC4-1AB06B3A2906}" srcOrd="1" destOrd="0" parTransId="{13278010-6C2D-416F-AA63-A9C69B52EAB4}" sibTransId="{C6802918-6BB1-4815-B80F-03E3DE587F3C}"/>
    <dgm:cxn modelId="{6CF419FD-CC7C-4D64-8AD8-099954BC1F40}" srcId="{E1417F41-4204-47A0-8386-973194D3C0C7}" destId="{016F4B33-5446-4601-82C8-EB23EB108D6E}" srcOrd="0" destOrd="0" parTransId="{0E6AB047-4DB0-43EF-9500-37455FC1CD05}" sibTransId="{81FFC66C-657F-4100-95D2-6B01B8C66B43}"/>
    <dgm:cxn modelId="{9F3CF0F6-737A-4C7F-A8C8-1ED213067CCF}" type="presOf" srcId="{E86CF0A9-F126-4507-AAC7-D69748D9715C}" destId="{BB6DCA37-B69D-45AE-9626-7955BCB4B8AF}" srcOrd="0" destOrd="1" presId="urn:microsoft.com/office/officeart/2009/3/layout/StepUpProcess"/>
    <dgm:cxn modelId="{E2DF8D3B-99BD-4C06-999D-AD8CC02C50EE}" srcId="{016F4B33-5446-4601-82C8-EB23EB108D6E}" destId="{B1A21B6E-C394-486F-BD54-51765F6F56CA}" srcOrd="1" destOrd="0" parTransId="{FE5DC35A-EC07-4968-A058-3794443917EF}" sibTransId="{FF62C32E-1474-4A60-8A5D-D0DE3AA5A4B1}"/>
    <dgm:cxn modelId="{F6D30446-113B-4513-98FA-021D3100C11F}" type="presOf" srcId="{61860D95-9854-4453-98A4-CB3103A90C4F}" destId="{FF8CA9F7-9802-49A8-8B53-2203659A4CF7}" srcOrd="0" destOrd="0" presId="urn:microsoft.com/office/officeart/2009/3/layout/StepUpProcess"/>
    <dgm:cxn modelId="{00B1DCB8-2BC4-4FCD-AD20-18F5226DE5B3}" type="presOf" srcId="{F59DE962-4F52-424E-9A64-2119EBF563AC}" destId="{FF8CA9F7-9802-49A8-8B53-2203659A4CF7}" srcOrd="0" destOrd="1" presId="urn:microsoft.com/office/officeart/2009/3/layout/StepUpProcess"/>
    <dgm:cxn modelId="{DD8A4E34-E5DC-4334-B194-DBD1C5F50BB6}" type="presOf" srcId="{FB3B1676-5293-4C04-B263-451DA061F811}" destId="{CC8BA46E-4C42-4D54-A1AF-7B510AE4A9A9}" srcOrd="0" destOrd="0" presId="urn:microsoft.com/office/officeart/2009/3/layout/StepUpProcess"/>
    <dgm:cxn modelId="{AF7A9F8B-E86F-4363-85B1-EF20F49E240E}" type="presOf" srcId="{E1417F41-4204-47A0-8386-973194D3C0C7}" destId="{AE30A3EA-E550-4D17-99BF-10500C0B10A2}" srcOrd="0" destOrd="0" presId="urn:microsoft.com/office/officeart/2009/3/layout/StepUpProcess"/>
    <dgm:cxn modelId="{E5032FC3-0EB2-4570-B318-B3A4207D3750}" srcId="{E1417F41-4204-47A0-8386-973194D3C0C7}" destId="{FB3B1676-5293-4C04-B263-451DA061F811}" srcOrd="2" destOrd="0" parTransId="{F38BD641-814F-460F-823D-2790B1B03D82}" sibTransId="{9868F9B2-EA83-4FE7-99EB-0E239C528537}"/>
    <dgm:cxn modelId="{E1EFF3F2-B2D7-496C-AC8B-0D4B75005A3B}" srcId="{016F4B33-5446-4601-82C8-EB23EB108D6E}" destId="{E86CF0A9-F126-4507-AAC7-D69748D9715C}" srcOrd="0" destOrd="0" parTransId="{76015D5E-7C64-4B1E-BA1A-A5D95547A1F7}" sibTransId="{8E318128-AAF4-41D3-AFE2-A94D5AA09EAB}"/>
    <dgm:cxn modelId="{AA4122A3-8AD9-464D-8B6D-70C76315697D}" type="presOf" srcId="{1A90699B-DD02-4CDD-BC56-69271BDAB0F5}" destId="{CC8BA46E-4C42-4D54-A1AF-7B510AE4A9A9}" srcOrd="0" destOrd="1" presId="urn:microsoft.com/office/officeart/2009/3/layout/StepUpProcess"/>
    <dgm:cxn modelId="{0F2FA79A-366E-4C91-9387-AA003908B852}" srcId="{E1417F41-4204-47A0-8386-973194D3C0C7}" destId="{61860D95-9854-4453-98A4-CB3103A90C4F}" srcOrd="3" destOrd="0" parTransId="{0672D6B0-F239-427A-BCB5-5368D47933A7}" sibTransId="{960622C0-8C50-4224-93C1-9002AA0F9827}"/>
    <dgm:cxn modelId="{579B1FE1-E232-45D7-8A49-72EC852655E2}" srcId="{6417E33F-6AA1-4CA8-8CC4-1AB06B3A2906}" destId="{1EFC802C-A073-4BBE-B2BC-D5A9E1A150D2}" srcOrd="0" destOrd="0" parTransId="{D09BCB20-62D0-4E53-B364-B27E5BAE724B}" sibTransId="{A5BC0954-CCF6-4A95-8F41-D4C1EE28C9B6}"/>
    <dgm:cxn modelId="{E1E997B3-77C5-4E4D-842F-D5294E6CC6F6}" type="presOf" srcId="{016F4B33-5446-4601-82C8-EB23EB108D6E}" destId="{BB6DCA37-B69D-45AE-9626-7955BCB4B8AF}" srcOrd="0" destOrd="0" presId="urn:microsoft.com/office/officeart/2009/3/layout/StepUpProcess"/>
    <dgm:cxn modelId="{2ED13318-88D3-4ADA-9DFB-E7E14F2D3A06}" srcId="{61860D95-9854-4453-98A4-CB3103A90C4F}" destId="{F59DE962-4F52-424E-9A64-2119EBF563AC}" srcOrd="0" destOrd="0" parTransId="{EFBC0A27-FF1C-4078-90CA-F3DAEEA2A1E5}" sibTransId="{4F370177-0862-4DEB-B9EA-32302257BDA2}"/>
    <dgm:cxn modelId="{2D0CB460-AD4F-4139-AF8C-A27CE157C788}" type="presOf" srcId="{1EFC802C-A073-4BBE-B2BC-D5A9E1A150D2}" destId="{132A875C-6A4F-4DD9-9F9C-55EFD0BB880D}" srcOrd="0" destOrd="1" presId="urn:microsoft.com/office/officeart/2009/3/layout/StepUpProcess"/>
    <dgm:cxn modelId="{7E337C6B-C635-415A-B8FE-FFEC9A3F7801}" type="presOf" srcId="{6417E33F-6AA1-4CA8-8CC4-1AB06B3A2906}" destId="{132A875C-6A4F-4DD9-9F9C-55EFD0BB880D}" srcOrd="0" destOrd="0" presId="urn:microsoft.com/office/officeart/2009/3/layout/StepUpProcess"/>
    <dgm:cxn modelId="{83FB9D46-DCD3-4645-9D60-B479B5EECE13}" srcId="{E1417F41-4204-47A0-8386-973194D3C0C7}" destId="{6F496343-88D1-42F6-BA1A-5D6622075831}" srcOrd="4" destOrd="0" parTransId="{870ACFC1-3337-4533-ADB6-EBD7BBC60CB8}" sibTransId="{D1B296FC-4240-4AD7-9F04-ED5532E7721D}"/>
    <dgm:cxn modelId="{D6214B4C-F952-4D42-A2C9-9B9492547086}" srcId="{6F496343-88D1-42F6-BA1A-5D6622075831}" destId="{DA7C1151-82AA-4088-A74E-2F8D72BFF7D8}" srcOrd="0" destOrd="0" parTransId="{3515E694-1091-4912-92EB-BF5018481A4B}" sibTransId="{A6C40EF0-BCD9-4ACE-A3A9-44F66CAF5690}"/>
    <dgm:cxn modelId="{0B95B8D5-23F6-45A2-A4ED-72052D88B89A}" srcId="{FB3B1676-5293-4C04-B263-451DA061F811}" destId="{1A90699B-DD02-4CDD-BC56-69271BDAB0F5}" srcOrd="0" destOrd="0" parTransId="{92A457D2-833D-48C6-9149-F37564C53B9C}" sibTransId="{C3057ACA-DF1A-4CCA-9AEF-FA69C117B742}"/>
    <dgm:cxn modelId="{4EB7017B-6C0F-45C2-B915-91585C7C219F}" type="presOf" srcId="{DA7C1151-82AA-4088-A74E-2F8D72BFF7D8}" destId="{2B2C52A3-07D1-4880-AC1D-DA62EDB58EFA}" srcOrd="0" destOrd="1" presId="urn:microsoft.com/office/officeart/2009/3/layout/StepUpProcess"/>
    <dgm:cxn modelId="{C5866BB2-9681-48E2-B9F4-03706E5A4009}" type="presOf" srcId="{B1A21B6E-C394-486F-BD54-51765F6F56CA}" destId="{BB6DCA37-B69D-45AE-9626-7955BCB4B8AF}" srcOrd="0" destOrd="2" presId="urn:microsoft.com/office/officeart/2009/3/layout/StepUpProcess"/>
    <dgm:cxn modelId="{E0AEB590-5C62-4EFA-B0E2-AE91E6305318}" type="presParOf" srcId="{AE30A3EA-E550-4D17-99BF-10500C0B10A2}" destId="{89E832CD-73F3-454A-9F8B-99A044541A73}" srcOrd="0" destOrd="0" presId="urn:microsoft.com/office/officeart/2009/3/layout/StepUpProcess"/>
    <dgm:cxn modelId="{68C4BDC7-E634-493D-94F8-FA85C5ED1B87}" type="presParOf" srcId="{89E832CD-73F3-454A-9F8B-99A044541A73}" destId="{1009943A-5573-41DA-89B9-7E268529876D}" srcOrd="0" destOrd="0" presId="urn:microsoft.com/office/officeart/2009/3/layout/StepUpProcess"/>
    <dgm:cxn modelId="{C4F1668D-2BB6-4853-ACDE-2265C640AA9A}" type="presParOf" srcId="{89E832CD-73F3-454A-9F8B-99A044541A73}" destId="{BB6DCA37-B69D-45AE-9626-7955BCB4B8AF}" srcOrd="1" destOrd="0" presId="urn:microsoft.com/office/officeart/2009/3/layout/StepUpProcess"/>
    <dgm:cxn modelId="{EDB4D135-0DE2-4321-B51B-137CB71DE6E2}" type="presParOf" srcId="{89E832CD-73F3-454A-9F8B-99A044541A73}" destId="{66F7CE9F-56F0-4FFD-A19D-FBCA4C2B5D14}" srcOrd="2" destOrd="0" presId="urn:microsoft.com/office/officeart/2009/3/layout/StepUpProcess"/>
    <dgm:cxn modelId="{0B117BC1-A4C0-41D2-85AF-0B892BD0964C}" type="presParOf" srcId="{AE30A3EA-E550-4D17-99BF-10500C0B10A2}" destId="{FFCB2103-4AAD-4F6A-9EB3-4DB1EF5AD472}" srcOrd="1" destOrd="0" presId="urn:microsoft.com/office/officeart/2009/3/layout/StepUpProcess"/>
    <dgm:cxn modelId="{0BB372A2-F49C-428A-8B2C-5D560C80C962}" type="presParOf" srcId="{FFCB2103-4AAD-4F6A-9EB3-4DB1EF5AD472}" destId="{52F75AE1-A9E3-4C72-9DF1-32BF9DE73A61}" srcOrd="0" destOrd="0" presId="urn:microsoft.com/office/officeart/2009/3/layout/StepUpProcess"/>
    <dgm:cxn modelId="{9532B738-3B27-47EF-9C20-53A603CB3ACC}" type="presParOf" srcId="{AE30A3EA-E550-4D17-99BF-10500C0B10A2}" destId="{AEE4FA31-89B6-4872-A45F-D7B61FAFD4AE}" srcOrd="2" destOrd="0" presId="urn:microsoft.com/office/officeart/2009/3/layout/StepUpProcess"/>
    <dgm:cxn modelId="{8D752620-103F-46E6-9937-3B5049209C46}" type="presParOf" srcId="{AEE4FA31-89B6-4872-A45F-D7B61FAFD4AE}" destId="{A8BC9814-CFC7-4CA5-84F4-72B0B681B201}" srcOrd="0" destOrd="0" presId="urn:microsoft.com/office/officeart/2009/3/layout/StepUpProcess"/>
    <dgm:cxn modelId="{4E3491BB-3A46-43AF-8DD8-AB0CCFEFD4C9}" type="presParOf" srcId="{AEE4FA31-89B6-4872-A45F-D7B61FAFD4AE}" destId="{132A875C-6A4F-4DD9-9F9C-55EFD0BB880D}" srcOrd="1" destOrd="0" presId="urn:microsoft.com/office/officeart/2009/3/layout/StepUpProcess"/>
    <dgm:cxn modelId="{CF78A0F9-26B8-4060-BC8A-4BFD53342D0C}" type="presParOf" srcId="{AEE4FA31-89B6-4872-A45F-D7B61FAFD4AE}" destId="{90F3B7D0-BC25-4FB0-9152-A0A1B5CF4C2C}" srcOrd="2" destOrd="0" presId="urn:microsoft.com/office/officeart/2009/3/layout/StepUpProcess"/>
    <dgm:cxn modelId="{D68B7F9B-EEEA-4214-9F50-97E97773359F}" type="presParOf" srcId="{AE30A3EA-E550-4D17-99BF-10500C0B10A2}" destId="{10F31C00-FF23-4DD2-A165-53FCD7DEA408}" srcOrd="3" destOrd="0" presId="urn:microsoft.com/office/officeart/2009/3/layout/StepUpProcess"/>
    <dgm:cxn modelId="{890C6D21-29D2-4638-AF69-5A83701162C8}" type="presParOf" srcId="{10F31C00-FF23-4DD2-A165-53FCD7DEA408}" destId="{63AD318A-392C-43DE-B4A3-3D81EA90A192}" srcOrd="0" destOrd="0" presId="urn:microsoft.com/office/officeart/2009/3/layout/StepUpProcess"/>
    <dgm:cxn modelId="{7C9C4307-E1CB-4EC5-8779-77A176CCDBCF}" type="presParOf" srcId="{AE30A3EA-E550-4D17-99BF-10500C0B10A2}" destId="{1C2358C4-2847-4F3B-94C4-D0D76AE6B253}" srcOrd="4" destOrd="0" presId="urn:microsoft.com/office/officeart/2009/3/layout/StepUpProcess"/>
    <dgm:cxn modelId="{7477CAF4-C2F3-4BC5-ADD2-AD2E5E519615}" type="presParOf" srcId="{1C2358C4-2847-4F3B-94C4-D0D76AE6B253}" destId="{F8398080-C53C-4DFC-BFB8-6BE7827FF7F1}" srcOrd="0" destOrd="0" presId="urn:microsoft.com/office/officeart/2009/3/layout/StepUpProcess"/>
    <dgm:cxn modelId="{F3F9AB15-DB2C-4029-A221-65BF893360D2}" type="presParOf" srcId="{1C2358C4-2847-4F3B-94C4-D0D76AE6B253}" destId="{CC8BA46E-4C42-4D54-A1AF-7B510AE4A9A9}" srcOrd="1" destOrd="0" presId="urn:microsoft.com/office/officeart/2009/3/layout/StepUpProcess"/>
    <dgm:cxn modelId="{3C5767CD-EE83-4D56-B088-67AA88383CAF}" type="presParOf" srcId="{1C2358C4-2847-4F3B-94C4-D0D76AE6B253}" destId="{E58BDAC6-8E45-4393-88FC-33926AECC3AC}" srcOrd="2" destOrd="0" presId="urn:microsoft.com/office/officeart/2009/3/layout/StepUpProcess"/>
    <dgm:cxn modelId="{1EBD96C1-CD02-4AD2-AFC9-96EB6146CEB7}" type="presParOf" srcId="{AE30A3EA-E550-4D17-99BF-10500C0B10A2}" destId="{C68DBED3-A680-46B7-A3A8-AD4BCDCDC7B8}" srcOrd="5" destOrd="0" presId="urn:microsoft.com/office/officeart/2009/3/layout/StepUpProcess"/>
    <dgm:cxn modelId="{5ED10ED2-7849-4881-AE99-D56625573239}" type="presParOf" srcId="{C68DBED3-A680-46B7-A3A8-AD4BCDCDC7B8}" destId="{852ED2F7-10AB-4C20-BBA1-D597586AD909}" srcOrd="0" destOrd="0" presId="urn:microsoft.com/office/officeart/2009/3/layout/StepUpProcess"/>
    <dgm:cxn modelId="{9DA3E359-F6D6-4099-A89C-47186E8FACC6}" type="presParOf" srcId="{AE30A3EA-E550-4D17-99BF-10500C0B10A2}" destId="{7FC4CFF1-0E1A-4896-88AC-4D90033E0BC0}" srcOrd="6" destOrd="0" presId="urn:microsoft.com/office/officeart/2009/3/layout/StepUpProcess"/>
    <dgm:cxn modelId="{F323CBAD-AB37-4641-A411-B2BC45AE7A2B}" type="presParOf" srcId="{7FC4CFF1-0E1A-4896-88AC-4D90033E0BC0}" destId="{26329508-7C34-46F2-A862-CD7818BEF833}" srcOrd="0" destOrd="0" presId="urn:microsoft.com/office/officeart/2009/3/layout/StepUpProcess"/>
    <dgm:cxn modelId="{87D1EA1D-8DE4-456F-827C-54447616A172}" type="presParOf" srcId="{7FC4CFF1-0E1A-4896-88AC-4D90033E0BC0}" destId="{FF8CA9F7-9802-49A8-8B53-2203659A4CF7}" srcOrd="1" destOrd="0" presId="urn:microsoft.com/office/officeart/2009/3/layout/StepUpProcess"/>
    <dgm:cxn modelId="{5C748AC5-D560-4DED-92A5-8AC25B54E1A5}" type="presParOf" srcId="{7FC4CFF1-0E1A-4896-88AC-4D90033E0BC0}" destId="{B2A9FB85-BFF2-4DAD-8FB7-085C84A7FD03}" srcOrd="2" destOrd="0" presId="urn:microsoft.com/office/officeart/2009/3/layout/StepUpProcess"/>
    <dgm:cxn modelId="{937D0550-4797-452A-83A3-525FFFEEE06A}" type="presParOf" srcId="{AE30A3EA-E550-4D17-99BF-10500C0B10A2}" destId="{17082267-5B37-4ADE-A0FF-C933843CD69E}" srcOrd="7" destOrd="0" presId="urn:microsoft.com/office/officeart/2009/3/layout/StepUpProcess"/>
    <dgm:cxn modelId="{BD9321FD-0631-4D22-BF4C-27433D821584}" type="presParOf" srcId="{17082267-5B37-4ADE-A0FF-C933843CD69E}" destId="{53BC4660-23FD-42AC-88CD-FEE1DAABCA13}" srcOrd="0" destOrd="0" presId="urn:microsoft.com/office/officeart/2009/3/layout/StepUpProcess"/>
    <dgm:cxn modelId="{70FFE687-698C-4129-9536-10D8DD1A94A6}" type="presParOf" srcId="{AE30A3EA-E550-4D17-99BF-10500C0B10A2}" destId="{DA047AE5-2524-4E69-A89F-181377EA6120}" srcOrd="8" destOrd="0" presId="urn:microsoft.com/office/officeart/2009/3/layout/StepUpProcess"/>
    <dgm:cxn modelId="{C42B1F9F-D9A2-42F0-A2FF-62806374E559}" type="presParOf" srcId="{DA047AE5-2524-4E69-A89F-181377EA6120}" destId="{64D80362-0373-471D-A012-7A31CE071B19}" srcOrd="0" destOrd="0" presId="urn:microsoft.com/office/officeart/2009/3/layout/StepUpProcess"/>
    <dgm:cxn modelId="{123ECBC6-E9C5-47BC-8823-D0F33FADC2D6}" type="presParOf" srcId="{DA047AE5-2524-4E69-A89F-181377EA6120}" destId="{2B2C52A3-07D1-4880-AC1D-DA62EDB58EF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439AE-DA13-4365-BEE7-85E071C0AA98}">
      <dsp:nvSpPr>
        <dsp:cNvPr id="0" name=""/>
        <dsp:cNvSpPr/>
      </dsp:nvSpPr>
      <dsp:spPr>
        <a:xfrm>
          <a:off x="3737" y="1108097"/>
          <a:ext cx="2054842" cy="1027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err="1" smtClean="0"/>
            <a:t>Dividen</a:t>
          </a:r>
          <a:endParaRPr lang="en-US" sz="2500" kern="1200" dirty="0"/>
        </a:p>
      </dsp:txBody>
      <dsp:txXfrm>
        <a:off x="33829" y="1138189"/>
        <a:ext cx="1994658" cy="967237"/>
      </dsp:txXfrm>
    </dsp:sp>
    <dsp:sp modelId="{0CC5A9DE-7D79-4C88-82AC-784938A222BB}">
      <dsp:nvSpPr>
        <dsp:cNvPr id="0" name=""/>
        <dsp:cNvSpPr/>
      </dsp:nvSpPr>
      <dsp:spPr>
        <a:xfrm rot="19457599">
          <a:off x="1963439" y="1305528"/>
          <a:ext cx="1012218" cy="41791"/>
        </a:xfrm>
        <a:custGeom>
          <a:avLst/>
          <a:gdLst/>
          <a:ahLst/>
          <a:cxnLst/>
          <a:rect l="0" t="0" r="0" b="0"/>
          <a:pathLst>
            <a:path>
              <a:moveTo>
                <a:pt x="0" y="20895"/>
              </a:moveTo>
              <a:lnTo>
                <a:pt x="1012218" y="2089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44243" y="1301118"/>
        <a:ext cx="50610" cy="50610"/>
      </dsp:txXfrm>
    </dsp:sp>
    <dsp:sp modelId="{6EDEC009-359C-472C-A416-F4C45B01C4F2}">
      <dsp:nvSpPr>
        <dsp:cNvPr id="0" name=""/>
        <dsp:cNvSpPr/>
      </dsp:nvSpPr>
      <dsp:spPr>
        <a:xfrm>
          <a:off x="2880517" y="517329"/>
          <a:ext cx="2054842" cy="1027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err="1" smtClean="0"/>
            <a:t>Dividen</a:t>
          </a:r>
          <a:r>
            <a:rPr lang="en-ID" sz="2500" kern="1200" dirty="0" smtClean="0"/>
            <a:t> </a:t>
          </a:r>
          <a:r>
            <a:rPr lang="en-ID" sz="2500" kern="1200" dirty="0" err="1" smtClean="0"/>
            <a:t>Kas</a:t>
          </a:r>
          <a:r>
            <a:rPr lang="en-ID" sz="2500" kern="1200" dirty="0" smtClean="0"/>
            <a:t> (</a:t>
          </a:r>
          <a:r>
            <a:rPr lang="en-ID" sz="2500" i="1" kern="1200" dirty="0" smtClean="0"/>
            <a:t>Cash Dividend</a:t>
          </a:r>
          <a:r>
            <a:rPr lang="en-ID" sz="2500" kern="1200" dirty="0" smtClean="0"/>
            <a:t>)</a:t>
          </a:r>
          <a:endParaRPr lang="en-US" sz="2500" kern="1200" dirty="0"/>
        </a:p>
      </dsp:txBody>
      <dsp:txXfrm>
        <a:off x="2910609" y="547421"/>
        <a:ext cx="1994658" cy="967237"/>
      </dsp:txXfrm>
    </dsp:sp>
    <dsp:sp modelId="{C316DC72-3485-423C-A243-B075CD795F8C}">
      <dsp:nvSpPr>
        <dsp:cNvPr id="0" name=""/>
        <dsp:cNvSpPr/>
      </dsp:nvSpPr>
      <dsp:spPr>
        <a:xfrm rot="2142401">
          <a:off x="1963439" y="1896295"/>
          <a:ext cx="1012218" cy="41791"/>
        </a:xfrm>
        <a:custGeom>
          <a:avLst/>
          <a:gdLst/>
          <a:ahLst/>
          <a:cxnLst/>
          <a:rect l="0" t="0" r="0" b="0"/>
          <a:pathLst>
            <a:path>
              <a:moveTo>
                <a:pt x="0" y="20895"/>
              </a:moveTo>
              <a:lnTo>
                <a:pt x="1012218" y="2089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44243" y="1891885"/>
        <a:ext cx="50610" cy="50610"/>
      </dsp:txXfrm>
    </dsp:sp>
    <dsp:sp modelId="{8C22ADAF-2B07-41B3-B142-54CA879B71AD}">
      <dsp:nvSpPr>
        <dsp:cNvPr id="0" name=""/>
        <dsp:cNvSpPr/>
      </dsp:nvSpPr>
      <dsp:spPr>
        <a:xfrm>
          <a:off x="2880517" y="1698864"/>
          <a:ext cx="2054842" cy="1027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Dividend Non-</a:t>
          </a:r>
          <a:r>
            <a:rPr lang="en-ID" sz="2500" kern="1200" dirty="0" err="1" smtClean="0"/>
            <a:t>Kas</a:t>
          </a:r>
          <a:endParaRPr lang="en-US" sz="2500" kern="1200" dirty="0"/>
        </a:p>
      </dsp:txBody>
      <dsp:txXfrm>
        <a:off x="2910609" y="1728956"/>
        <a:ext cx="1994658" cy="967237"/>
      </dsp:txXfrm>
    </dsp:sp>
    <dsp:sp modelId="{39FFD48A-CCD9-4388-8188-967773974164}">
      <dsp:nvSpPr>
        <dsp:cNvPr id="0" name=""/>
        <dsp:cNvSpPr/>
      </dsp:nvSpPr>
      <dsp:spPr>
        <a:xfrm rot="19457599">
          <a:off x="4840219" y="1896295"/>
          <a:ext cx="1012218" cy="41791"/>
        </a:xfrm>
        <a:custGeom>
          <a:avLst/>
          <a:gdLst/>
          <a:ahLst/>
          <a:cxnLst/>
          <a:rect l="0" t="0" r="0" b="0"/>
          <a:pathLst>
            <a:path>
              <a:moveTo>
                <a:pt x="0" y="20895"/>
              </a:moveTo>
              <a:lnTo>
                <a:pt x="1012218" y="2089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21023" y="1891885"/>
        <a:ext cx="50610" cy="50610"/>
      </dsp:txXfrm>
    </dsp:sp>
    <dsp:sp modelId="{D43A2F55-322F-4AA4-8471-E1DE0E3DA303}">
      <dsp:nvSpPr>
        <dsp:cNvPr id="0" name=""/>
        <dsp:cNvSpPr/>
      </dsp:nvSpPr>
      <dsp:spPr>
        <a:xfrm>
          <a:off x="5757297" y="1108097"/>
          <a:ext cx="2054842" cy="1027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err="1" smtClean="0"/>
            <a:t>Dividen</a:t>
          </a:r>
          <a:r>
            <a:rPr lang="en-ID" sz="2500" kern="1200" dirty="0" smtClean="0"/>
            <a:t> </a:t>
          </a:r>
          <a:r>
            <a:rPr lang="en-ID" sz="2500" kern="1200" dirty="0" err="1" smtClean="0"/>
            <a:t>Saham</a:t>
          </a:r>
          <a:r>
            <a:rPr lang="en-ID" sz="2500" kern="1200" dirty="0" smtClean="0"/>
            <a:t> (</a:t>
          </a:r>
          <a:r>
            <a:rPr lang="en-ID" sz="2500" i="1" kern="1200" dirty="0" smtClean="0"/>
            <a:t>Stock Dividend</a:t>
          </a:r>
          <a:r>
            <a:rPr lang="en-ID" sz="2500" kern="1200" dirty="0" smtClean="0"/>
            <a:t>)</a:t>
          </a:r>
          <a:endParaRPr lang="en-US" sz="2500" kern="1200" dirty="0"/>
        </a:p>
      </dsp:txBody>
      <dsp:txXfrm>
        <a:off x="5787389" y="1138189"/>
        <a:ext cx="1994658" cy="967237"/>
      </dsp:txXfrm>
    </dsp:sp>
    <dsp:sp modelId="{0D4FEE4F-4F12-4EC0-B3A4-81217D63C209}">
      <dsp:nvSpPr>
        <dsp:cNvPr id="0" name=""/>
        <dsp:cNvSpPr/>
      </dsp:nvSpPr>
      <dsp:spPr>
        <a:xfrm rot="2142401">
          <a:off x="4840219" y="2487062"/>
          <a:ext cx="1012218" cy="41791"/>
        </a:xfrm>
        <a:custGeom>
          <a:avLst/>
          <a:gdLst/>
          <a:ahLst/>
          <a:cxnLst/>
          <a:rect l="0" t="0" r="0" b="0"/>
          <a:pathLst>
            <a:path>
              <a:moveTo>
                <a:pt x="0" y="20895"/>
              </a:moveTo>
              <a:lnTo>
                <a:pt x="1012218" y="2089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21023" y="2482653"/>
        <a:ext cx="50610" cy="50610"/>
      </dsp:txXfrm>
    </dsp:sp>
    <dsp:sp modelId="{560B9813-5B64-4B09-9A82-0EF58B9586CC}">
      <dsp:nvSpPr>
        <dsp:cNvPr id="0" name=""/>
        <dsp:cNvSpPr/>
      </dsp:nvSpPr>
      <dsp:spPr>
        <a:xfrm>
          <a:off x="5757297" y="2289631"/>
          <a:ext cx="2054842" cy="1027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kern="1200" dirty="0" smtClean="0"/>
            <a:t>Splits</a:t>
          </a:r>
          <a:endParaRPr lang="en-US" sz="2500" kern="1200" dirty="0"/>
        </a:p>
      </dsp:txBody>
      <dsp:txXfrm>
        <a:off x="5787389" y="2319723"/>
        <a:ext cx="1994658" cy="967237"/>
      </dsp:txXfrm>
    </dsp:sp>
    <dsp:sp modelId="{61EF27B7-510E-4154-B49A-D1E9886D9582}">
      <dsp:nvSpPr>
        <dsp:cNvPr id="0" name=""/>
        <dsp:cNvSpPr/>
      </dsp:nvSpPr>
      <dsp:spPr>
        <a:xfrm rot="19457599">
          <a:off x="7716998" y="2487062"/>
          <a:ext cx="1012218" cy="41791"/>
        </a:xfrm>
        <a:custGeom>
          <a:avLst/>
          <a:gdLst/>
          <a:ahLst/>
          <a:cxnLst/>
          <a:rect l="0" t="0" r="0" b="0"/>
          <a:pathLst>
            <a:path>
              <a:moveTo>
                <a:pt x="0" y="20895"/>
              </a:moveTo>
              <a:lnTo>
                <a:pt x="1012218" y="2089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197802" y="2482653"/>
        <a:ext cx="50610" cy="50610"/>
      </dsp:txXfrm>
    </dsp:sp>
    <dsp:sp modelId="{7CCE92D9-FE22-404C-9B65-E60C64420594}">
      <dsp:nvSpPr>
        <dsp:cNvPr id="0" name=""/>
        <dsp:cNvSpPr/>
      </dsp:nvSpPr>
      <dsp:spPr>
        <a:xfrm>
          <a:off x="8634076" y="1698864"/>
          <a:ext cx="2054842" cy="1027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i="1" kern="1200" dirty="0" smtClean="0"/>
            <a:t>Stock Splits</a:t>
          </a:r>
          <a:r>
            <a:rPr lang="en-ID" sz="2500" kern="1200" dirty="0" smtClean="0"/>
            <a:t> (</a:t>
          </a:r>
          <a:r>
            <a:rPr lang="en-ID" sz="2500" kern="1200" dirty="0" err="1" smtClean="0"/>
            <a:t>Pemecahan</a:t>
          </a:r>
          <a:r>
            <a:rPr lang="en-ID" sz="2500" kern="1200" dirty="0" smtClean="0"/>
            <a:t> </a:t>
          </a:r>
          <a:r>
            <a:rPr lang="en-ID" sz="2500" kern="1200" dirty="0" err="1" smtClean="0"/>
            <a:t>Saham</a:t>
          </a:r>
          <a:r>
            <a:rPr lang="en-ID" sz="2500" kern="1200" dirty="0" smtClean="0"/>
            <a:t>)</a:t>
          </a:r>
          <a:endParaRPr lang="en-US" sz="2500" kern="1200" dirty="0"/>
        </a:p>
      </dsp:txBody>
      <dsp:txXfrm>
        <a:off x="8664168" y="1728956"/>
        <a:ext cx="1994658" cy="967237"/>
      </dsp:txXfrm>
    </dsp:sp>
    <dsp:sp modelId="{B1F90DBA-E1B9-44F4-8103-1BDD22FE98EC}">
      <dsp:nvSpPr>
        <dsp:cNvPr id="0" name=""/>
        <dsp:cNvSpPr/>
      </dsp:nvSpPr>
      <dsp:spPr>
        <a:xfrm rot="2142401">
          <a:off x="7716998" y="3077829"/>
          <a:ext cx="1012218" cy="41791"/>
        </a:xfrm>
        <a:custGeom>
          <a:avLst/>
          <a:gdLst/>
          <a:ahLst/>
          <a:cxnLst/>
          <a:rect l="0" t="0" r="0" b="0"/>
          <a:pathLst>
            <a:path>
              <a:moveTo>
                <a:pt x="0" y="20895"/>
              </a:moveTo>
              <a:lnTo>
                <a:pt x="1012218" y="20895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197802" y="3073420"/>
        <a:ext cx="50610" cy="50610"/>
      </dsp:txXfrm>
    </dsp:sp>
    <dsp:sp modelId="{69AC06BE-9CCB-4ED6-B018-3891C67F959F}">
      <dsp:nvSpPr>
        <dsp:cNvPr id="0" name=""/>
        <dsp:cNvSpPr/>
      </dsp:nvSpPr>
      <dsp:spPr>
        <a:xfrm>
          <a:off x="8634076" y="2880398"/>
          <a:ext cx="2054842" cy="10274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2500" i="1" kern="1200" dirty="0" smtClean="0"/>
            <a:t>Reverse Splits (</a:t>
          </a:r>
          <a:r>
            <a:rPr lang="en-ID" sz="2500" i="1" kern="1200" dirty="0" err="1" smtClean="0"/>
            <a:t>Penggabungan</a:t>
          </a:r>
          <a:r>
            <a:rPr lang="en-ID" sz="2500" i="1" kern="1200" dirty="0" smtClean="0"/>
            <a:t> </a:t>
          </a:r>
          <a:r>
            <a:rPr lang="en-ID" sz="2500" i="1" kern="1200" dirty="0" err="1" smtClean="0"/>
            <a:t>Saham</a:t>
          </a:r>
          <a:r>
            <a:rPr lang="en-ID" sz="2500" i="1" kern="1200" dirty="0" smtClean="0"/>
            <a:t>)</a:t>
          </a:r>
          <a:endParaRPr lang="en-US" sz="2500" i="1" kern="1200" dirty="0"/>
        </a:p>
      </dsp:txBody>
      <dsp:txXfrm>
        <a:off x="8664168" y="2910490"/>
        <a:ext cx="1994658" cy="967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9943A-5573-41DA-89B9-7E268529876D}">
      <dsp:nvSpPr>
        <dsp:cNvPr id="0" name=""/>
        <dsp:cNvSpPr/>
      </dsp:nvSpPr>
      <dsp:spPr>
        <a:xfrm rot="5400000">
          <a:off x="432268" y="2219022"/>
          <a:ext cx="1301971" cy="21664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6DCA37-B69D-45AE-9626-7955BCB4B8AF}">
      <dsp:nvSpPr>
        <dsp:cNvPr id="0" name=""/>
        <dsp:cNvSpPr/>
      </dsp:nvSpPr>
      <dsp:spPr>
        <a:xfrm>
          <a:off x="214937" y="2866325"/>
          <a:ext cx="1955884" cy="1714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smtClean="0"/>
            <a:t>Announcement Date (21 Feb ‘20)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kern="1200" dirty="0" smtClean="0"/>
            <a:t>DPR 60% </a:t>
          </a:r>
          <a:r>
            <a:rPr lang="en-ID" sz="1500" kern="1200" dirty="0" err="1" smtClean="0"/>
            <a:t>dari</a:t>
          </a:r>
          <a:r>
            <a:rPr lang="en-ID" sz="1500" kern="1200" dirty="0" smtClean="0"/>
            <a:t> </a:t>
          </a:r>
          <a:r>
            <a:rPr lang="en-ID" sz="1500" kern="1200" dirty="0" err="1" smtClean="0"/>
            <a:t>Laba</a:t>
          </a:r>
          <a:r>
            <a:rPr lang="en-ID" sz="1500" kern="1200" dirty="0" smtClean="0"/>
            <a:t> </a:t>
          </a:r>
          <a:r>
            <a:rPr lang="en-ID" sz="1500" kern="1200" dirty="0" err="1" smtClean="0"/>
            <a:t>Buku</a:t>
          </a:r>
          <a:r>
            <a:rPr lang="en-ID" sz="1500" kern="1200" dirty="0" smtClean="0"/>
            <a:t> 2019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kern="1200" dirty="0" err="1" smtClean="0"/>
            <a:t>Rp</a:t>
          </a:r>
          <a:r>
            <a:rPr lang="en-ID" sz="1500" kern="1200" dirty="0" smtClean="0"/>
            <a:t> 168,11 per </a:t>
          </a:r>
          <a:r>
            <a:rPr lang="en-ID" sz="1500" kern="1200" dirty="0" err="1" smtClean="0"/>
            <a:t>lembar</a:t>
          </a:r>
          <a:r>
            <a:rPr lang="en-ID" sz="1500" kern="1200" dirty="0" smtClean="0"/>
            <a:t> </a:t>
          </a:r>
          <a:r>
            <a:rPr lang="en-ID" sz="1500" kern="1200" dirty="0" err="1" smtClean="0"/>
            <a:t>saham</a:t>
          </a:r>
          <a:endParaRPr lang="en-US" sz="1500" kern="1200" dirty="0"/>
        </a:p>
      </dsp:txBody>
      <dsp:txXfrm>
        <a:off x="214937" y="2866325"/>
        <a:ext cx="1955884" cy="1714447"/>
      </dsp:txXfrm>
    </dsp:sp>
    <dsp:sp modelId="{66F7CE9F-56F0-4FFD-A19D-FBCA4C2B5D14}">
      <dsp:nvSpPr>
        <dsp:cNvPr id="0" name=""/>
        <dsp:cNvSpPr/>
      </dsp:nvSpPr>
      <dsp:spPr>
        <a:xfrm>
          <a:off x="1801787" y="2059526"/>
          <a:ext cx="369034" cy="36903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BC9814-CFC7-4CA5-84F4-72B0B681B201}">
      <dsp:nvSpPr>
        <dsp:cNvPr id="0" name=""/>
        <dsp:cNvSpPr/>
      </dsp:nvSpPr>
      <dsp:spPr>
        <a:xfrm rot="5400000">
          <a:off x="2826653" y="1626530"/>
          <a:ext cx="1301971" cy="21664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2A875C-6A4F-4DD9-9F9C-55EFD0BB880D}">
      <dsp:nvSpPr>
        <dsp:cNvPr id="0" name=""/>
        <dsp:cNvSpPr/>
      </dsp:nvSpPr>
      <dsp:spPr>
        <a:xfrm>
          <a:off x="2609322" y="2273832"/>
          <a:ext cx="1955884" cy="1714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smtClean="0"/>
            <a:t>Cum Date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kern="1200" dirty="0" smtClean="0"/>
            <a:t>26 Feb ‘20</a:t>
          </a:r>
          <a:endParaRPr lang="en-US" sz="1500" kern="1200" dirty="0"/>
        </a:p>
      </dsp:txBody>
      <dsp:txXfrm>
        <a:off x="2609322" y="2273832"/>
        <a:ext cx="1955884" cy="1714447"/>
      </dsp:txXfrm>
    </dsp:sp>
    <dsp:sp modelId="{90F3B7D0-BC25-4FB0-9152-A0A1B5CF4C2C}">
      <dsp:nvSpPr>
        <dsp:cNvPr id="0" name=""/>
        <dsp:cNvSpPr/>
      </dsp:nvSpPr>
      <dsp:spPr>
        <a:xfrm>
          <a:off x="4196171" y="1467033"/>
          <a:ext cx="369034" cy="36903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398080-C53C-4DFC-BFB8-6BE7827FF7F1}">
      <dsp:nvSpPr>
        <dsp:cNvPr id="0" name=""/>
        <dsp:cNvSpPr/>
      </dsp:nvSpPr>
      <dsp:spPr>
        <a:xfrm rot="5400000">
          <a:off x="5221037" y="1034037"/>
          <a:ext cx="1301971" cy="21664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6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8BA46E-4C42-4D54-A1AF-7B510AE4A9A9}">
      <dsp:nvSpPr>
        <dsp:cNvPr id="0" name=""/>
        <dsp:cNvSpPr/>
      </dsp:nvSpPr>
      <dsp:spPr>
        <a:xfrm>
          <a:off x="5003706" y="1681339"/>
          <a:ext cx="1955884" cy="1714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smtClean="0"/>
            <a:t>Ex Date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kern="1200" dirty="0" smtClean="0"/>
            <a:t>27 Feb ‘20</a:t>
          </a:r>
          <a:endParaRPr lang="en-US" sz="1500" kern="1200" dirty="0"/>
        </a:p>
      </dsp:txBody>
      <dsp:txXfrm>
        <a:off x="5003706" y="1681339"/>
        <a:ext cx="1955884" cy="1714447"/>
      </dsp:txXfrm>
    </dsp:sp>
    <dsp:sp modelId="{E58BDAC6-8E45-4393-88FC-33926AECC3AC}">
      <dsp:nvSpPr>
        <dsp:cNvPr id="0" name=""/>
        <dsp:cNvSpPr/>
      </dsp:nvSpPr>
      <dsp:spPr>
        <a:xfrm>
          <a:off x="6590556" y="874540"/>
          <a:ext cx="369034" cy="36903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329508-7C34-46F2-A862-CD7818BEF833}">
      <dsp:nvSpPr>
        <dsp:cNvPr id="0" name=""/>
        <dsp:cNvSpPr/>
      </dsp:nvSpPr>
      <dsp:spPr>
        <a:xfrm rot="5400000">
          <a:off x="7615422" y="441544"/>
          <a:ext cx="1301971" cy="21664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8CA9F7-9802-49A8-8B53-2203659A4CF7}">
      <dsp:nvSpPr>
        <dsp:cNvPr id="0" name=""/>
        <dsp:cNvSpPr/>
      </dsp:nvSpPr>
      <dsp:spPr>
        <a:xfrm>
          <a:off x="7398091" y="1088846"/>
          <a:ext cx="1955884" cy="1714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smtClean="0"/>
            <a:t>Recording Date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kern="1200" dirty="0" smtClean="0"/>
            <a:t>28 Feb ‘20</a:t>
          </a:r>
          <a:endParaRPr lang="en-US" sz="1500" kern="1200" dirty="0"/>
        </a:p>
      </dsp:txBody>
      <dsp:txXfrm>
        <a:off x="7398091" y="1088846"/>
        <a:ext cx="1955884" cy="1714447"/>
      </dsp:txXfrm>
    </dsp:sp>
    <dsp:sp modelId="{B2A9FB85-BFF2-4DAD-8FB7-085C84A7FD03}">
      <dsp:nvSpPr>
        <dsp:cNvPr id="0" name=""/>
        <dsp:cNvSpPr/>
      </dsp:nvSpPr>
      <dsp:spPr>
        <a:xfrm>
          <a:off x="8984940" y="282047"/>
          <a:ext cx="369034" cy="36903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D80362-0373-471D-A012-7A31CE071B19}">
      <dsp:nvSpPr>
        <dsp:cNvPr id="0" name=""/>
        <dsp:cNvSpPr/>
      </dsp:nvSpPr>
      <dsp:spPr>
        <a:xfrm rot="5400000">
          <a:off x="10009807" y="-150948"/>
          <a:ext cx="1301971" cy="216645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5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2C52A3-07D1-4880-AC1D-DA62EDB58EFA}">
      <dsp:nvSpPr>
        <dsp:cNvPr id="0" name=""/>
        <dsp:cNvSpPr/>
      </dsp:nvSpPr>
      <dsp:spPr>
        <a:xfrm>
          <a:off x="9792475" y="496353"/>
          <a:ext cx="1955884" cy="1714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smtClean="0"/>
            <a:t>Distribution Date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D" sz="1500" kern="1200" dirty="0" smtClean="0"/>
            <a:t>18 Mar ‘20</a:t>
          </a:r>
          <a:endParaRPr lang="en-US" sz="1500" kern="1200" dirty="0"/>
        </a:p>
      </dsp:txBody>
      <dsp:txXfrm>
        <a:off x="9792475" y="496353"/>
        <a:ext cx="1955884" cy="1714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7B97BD-0E68-4002-97A0-6C3422BAF18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21B8-F3B0-4297-9C9F-5CA8A34FBAD6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710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97BD-0E68-4002-97A0-6C3422BAF18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21B8-F3B0-4297-9C9F-5CA8A34F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8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97BD-0E68-4002-97A0-6C3422BAF18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21B8-F3B0-4297-9C9F-5CA8A34FBAD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2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97BD-0E68-4002-97A0-6C3422BAF18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21B8-F3B0-4297-9C9F-5CA8A34F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6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97BD-0E68-4002-97A0-6C3422BAF18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21B8-F3B0-4297-9C9F-5CA8A34FBAD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864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97BD-0E68-4002-97A0-6C3422BAF18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21B8-F3B0-4297-9C9F-5CA8A34F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89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97BD-0E68-4002-97A0-6C3422BAF18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21B8-F3B0-4297-9C9F-5CA8A34F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97BD-0E68-4002-97A0-6C3422BAF18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21B8-F3B0-4297-9C9F-5CA8A34F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5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97BD-0E68-4002-97A0-6C3422BAF18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21B8-F3B0-4297-9C9F-5CA8A34F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4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97BD-0E68-4002-97A0-6C3422BAF18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21B8-F3B0-4297-9C9F-5CA8A34FB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4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97BD-0E68-4002-97A0-6C3422BAF18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21B8-F3B0-4297-9C9F-5CA8A34FBAD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62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7B97BD-0E68-4002-97A0-6C3422BAF18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6B21B8-F3B0-4297-9C9F-5CA8A34FBAD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35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b="1" dirty="0" err="1" smtClean="0"/>
              <a:t>Kebijakan</a:t>
            </a:r>
            <a:r>
              <a:rPr lang="en-ID" b="1" dirty="0" smtClean="0"/>
              <a:t> </a:t>
            </a:r>
            <a:r>
              <a:rPr lang="en-ID" b="1" dirty="0" err="1" smtClean="0"/>
              <a:t>Dividen</a:t>
            </a:r>
            <a:r>
              <a:rPr lang="en-ID" b="1" dirty="0" smtClean="0"/>
              <a:t/>
            </a:r>
            <a:br>
              <a:rPr lang="en-ID" b="1" dirty="0" smtClean="0"/>
            </a:br>
            <a:r>
              <a:rPr lang="en-ID" b="1" dirty="0" smtClean="0"/>
              <a:t>(</a:t>
            </a:r>
            <a:r>
              <a:rPr lang="en-ID" b="1" i="1" dirty="0" smtClean="0"/>
              <a:t>Dividend Policy</a:t>
            </a:r>
            <a:r>
              <a:rPr lang="en-ID" b="1" dirty="0" smtClean="0"/>
              <a:t>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400" i="1" dirty="0" smtClean="0"/>
              <a:t>Dividend Irrelevance theory</a:t>
            </a:r>
            <a:br>
              <a:rPr lang="en-ID" sz="5400" i="1" dirty="0" smtClean="0"/>
            </a:br>
            <a:r>
              <a:rPr lang="en-ID" sz="5400" dirty="0" smtClean="0"/>
              <a:t>(Modigliani &amp; Miller)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590117" cy="4023360"/>
          </a:xfrm>
        </p:spPr>
        <p:txBody>
          <a:bodyPr>
            <a:noAutofit/>
          </a:bodyPr>
          <a:lstStyle/>
          <a:p>
            <a:pPr marL="355600" indent="-3556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 err="1"/>
              <a:t>Menurut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teori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kebijakan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dividen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tidak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mempengaruhi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nilai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perusahaan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atau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harga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pasar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saham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perusahaan</a:t>
            </a:r>
            <a:r>
              <a:rPr lang="en-US" altLang="en-US" sz="2400" dirty="0" smtClean="0"/>
              <a:t>.</a:t>
            </a:r>
          </a:p>
          <a:p>
            <a:pPr marL="355600" indent="-3556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dirty="0" err="1" smtClean="0"/>
              <a:t>Asumsi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yang </a:t>
            </a:r>
            <a:r>
              <a:rPr lang="en-US" altLang="en-US" sz="2400" dirty="0" err="1" smtClean="0"/>
              <a:t>dipakai</a:t>
            </a:r>
            <a:r>
              <a:rPr lang="en-US" altLang="en-US" sz="2400" dirty="0" smtClean="0"/>
              <a:t> MM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analisis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mereka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adalah</a:t>
            </a:r>
            <a:r>
              <a:rPr lang="en-US" altLang="en-US" sz="2400" dirty="0" smtClean="0"/>
              <a:t>:</a:t>
            </a:r>
          </a:p>
          <a:p>
            <a:pPr marL="529336" lvl="1" indent="-3556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000" dirty="0" err="1" smtClean="0"/>
              <a:t>Tidak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ada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biaya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pajak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biaya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emisi</a:t>
            </a:r>
            <a:r>
              <a:rPr lang="en-US" altLang="en-US" sz="2000" dirty="0" smtClean="0"/>
              <a:t>,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biaya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transaksi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saham</a:t>
            </a:r>
            <a:r>
              <a:rPr lang="en-US" altLang="en-US" sz="2000" dirty="0" smtClean="0"/>
              <a:t>. </a:t>
            </a:r>
            <a:r>
              <a:rPr lang="en-US" altLang="en-US" sz="2000" b="1" dirty="0" err="1" smtClean="0">
                <a:solidFill>
                  <a:srgbClr val="00B050"/>
                </a:solidFill>
              </a:rPr>
              <a:t>Pasar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50"/>
                </a:solidFill>
              </a:rPr>
              <a:t>diasumsikan</a:t>
            </a:r>
            <a:r>
              <a:rPr lang="en-US" altLang="en-US" sz="20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000" b="1" dirty="0" err="1" smtClean="0">
                <a:solidFill>
                  <a:srgbClr val="00B050"/>
                </a:solidFill>
              </a:rPr>
              <a:t>sempurna</a:t>
            </a:r>
            <a:endParaRPr lang="en-US" altLang="en-US" sz="2400" b="1" dirty="0" smtClean="0">
              <a:solidFill>
                <a:srgbClr val="00B050"/>
              </a:solidFill>
            </a:endParaRPr>
          </a:p>
          <a:p>
            <a:pPr marL="529336" lvl="1" indent="-3556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000" dirty="0" err="1" smtClean="0"/>
              <a:t>Pelaku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pasar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tidak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bisa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mempengaruhi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harga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sekuritas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karena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baik</a:t>
            </a:r>
            <a:r>
              <a:rPr lang="en-US" altLang="en-US" sz="2000" dirty="0" smtClean="0"/>
              <a:t> investor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manajer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perusahaan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memiliki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informasi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sama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tentang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prospek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perusahaan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(</a:t>
            </a:r>
            <a:r>
              <a:rPr lang="en-US" altLang="en-US" sz="2000" dirty="0" err="1" smtClean="0"/>
              <a:t>tidak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ada</a:t>
            </a:r>
            <a:r>
              <a:rPr lang="en-US" altLang="en-US" sz="2000" dirty="0" smtClean="0"/>
              <a:t> </a:t>
            </a:r>
            <a:r>
              <a:rPr lang="en-US" altLang="en-US" sz="2000" i="1" dirty="0" smtClean="0">
                <a:solidFill>
                  <a:srgbClr val="00B050"/>
                </a:solidFill>
              </a:rPr>
              <a:t>Insider Information</a:t>
            </a:r>
            <a:r>
              <a:rPr lang="en-US" altLang="en-US" sz="2000" dirty="0" smtClean="0"/>
              <a:t>)</a:t>
            </a:r>
          </a:p>
          <a:p>
            <a:pPr marL="529336" lvl="1" indent="-3556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ID" altLang="en-US" sz="2000" dirty="0" err="1" smtClean="0"/>
              <a:t>Semua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pelaku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pasar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punya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harapan</a:t>
            </a:r>
            <a:r>
              <a:rPr lang="en-ID" altLang="en-US" sz="2000" dirty="0" smtClean="0"/>
              <a:t> yang </a:t>
            </a:r>
            <a:r>
              <a:rPr lang="en-ID" altLang="en-US" sz="2000" dirty="0" err="1" smtClean="0"/>
              <a:t>sama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terhadap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prospek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investasi</a:t>
            </a:r>
            <a:r>
              <a:rPr lang="en-ID" altLang="en-US" sz="2000" dirty="0" smtClean="0"/>
              <a:t>, </a:t>
            </a:r>
            <a:r>
              <a:rPr lang="en-ID" altLang="en-US" sz="2000" dirty="0" err="1" smtClean="0"/>
              <a:t>keuntungan</a:t>
            </a:r>
            <a:r>
              <a:rPr lang="en-ID" altLang="en-US" sz="2000" dirty="0" smtClean="0"/>
              <a:t>, </a:t>
            </a:r>
            <a:r>
              <a:rPr lang="en-ID" altLang="en-US" sz="2000" dirty="0" err="1" smtClean="0"/>
              <a:t>dan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jumlah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dividen</a:t>
            </a:r>
            <a:r>
              <a:rPr lang="en-ID" altLang="en-US" sz="2000" dirty="0" smtClean="0"/>
              <a:t> di masa </a:t>
            </a:r>
            <a:r>
              <a:rPr lang="en-ID" altLang="en-US" sz="2000" dirty="0" err="1" smtClean="0"/>
              <a:t>mendatang</a:t>
            </a:r>
            <a:r>
              <a:rPr lang="en-ID" altLang="en-US" sz="2000" dirty="0" smtClean="0"/>
              <a:t>; </a:t>
            </a:r>
            <a:r>
              <a:rPr lang="en-ID" altLang="en-US" sz="2000" dirty="0" err="1" smtClean="0"/>
              <a:t>diasumsikan</a:t>
            </a:r>
            <a:r>
              <a:rPr lang="en-ID" altLang="en-US" sz="2000" dirty="0" smtClean="0"/>
              <a:t> </a:t>
            </a:r>
            <a:r>
              <a:rPr lang="en-ID" altLang="en-US" sz="2000" dirty="0" smtClean="0">
                <a:solidFill>
                  <a:srgbClr val="00B050"/>
                </a:solidFill>
              </a:rPr>
              <a:t>HOMOGEN</a:t>
            </a:r>
            <a:r>
              <a:rPr lang="en-ID" altLang="en-US" sz="2000" dirty="0" smtClean="0"/>
              <a:t>.</a:t>
            </a:r>
          </a:p>
          <a:p>
            <a:pPr marL="529336" lvl="1" indent="-35560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ID" altLang="en-US" sz="2000" dirty="0" err="1" smtClean="0"/>
              <a:t>Kebijakan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investasi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ditentukan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lebih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dahulu</a:t>
            </a:r>
            <a:r>
              <a:rPr lang="en-ID" altLang="en-US" sz="2000" dirty="0" smtClean="0"/>
              <a:t>, </a:t>
            </a:r>
            <a:r>
              <a:rPr lang="en-ID" altLang="en-US" sz="2000" dirty="0" err="1" smtClean="0"/>
              <a:t>kebijakan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dividen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tidak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mempengaruhi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kebijakan</a:t>
            </a:r>
            <a:r>
              <a:rPr lang="en-ID" altLang="en-US" sz="2000" dirty="0" smtClean="0"/>
              <a:t> </a:t>
            </a:r>
            <a:r>
              <a:rPr lang="en-ID" altLang="en-US" sz="2000" dirty="0" err="1" smtClean="0"/>
              <a:t>investasi</a:t>
            </a:r>
            <a:r>
              <a:rPr lang="en-ID" altLang="en-US" sz="2000" dirty="0" smtClean="0"/>
              <a:t>.</a:t>
            </a:r>
            <a:endParaRPr lang="en-US" altLang="en-US" sz="2000" dirty="0" smtClean="0"/>
          </a:p>
        </p:txBody>
      </p:sp>
      <p:pic>
        <p:nvPicPr>
          <p:cNvPr id="1026" name="Picture 2" descr="https://us.123rf.com/450wm/lkeskinen/lkeskinen1707/lkeskinen170715106/82980754-irrelevant-rubber-stamp.jpg?ver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023" y="0"/>
            <a:ext cx="2573977" cy="149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5575" y="6255315"/>
            <a:ext cx="104647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D" b="1" i="1" dirty="0" smtClean="0">
                <a:solidFill>
                  <a:srgbClr val="00B050"/>
                </a:solidFill>
              </a:rPr>
              <a:t>M.H. Miller and F. Modigliani, “Dividend Policy, Growth, and Valuation of Shares,” Journal of Business, October 1941</a:t>
            </a:r>
            <a:endParaRPr lang="en-US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400" i="1" dirty="0"/>
              <a:t>Dividend Irrelevance theory</a:t>
            </a:r>
            <a:br>
              <a:rPr lang="en-ID" sz="5400" i="1" dirty="0"/>
            </a:br>
            <a:r>
              <a:rPr lang="en-ID" sz="5400" dirty="0"/>
              <a:t>(Modigliani &amp; Miller)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/>
              <a:t>Inti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pendapat</a:t>
            </a:r>
            <a:r>
              <a:rPr lang="en-US" altLang="en-US" sz="2400" dirty="0"/>
              <a:t> MM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pengaruh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pembayaran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dividen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terhadap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kemakmuran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pemegang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saham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di ”nihil”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kan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sepenuhnya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oleh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cara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pembelanjaan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investasi</a:t>
            </a:r>
            <a:r>
              <a:rPr lang="en-US" altLang="en-US" sz="2400" dirty="0">
                <a:solidFill>
                  <a:srgbClr val="FF0000"/>
                </a:solidFill>
              </a:rPr>
              <a:t> yang </a:t>
            </a:r>
            <a:r>
              <a:rPr lang="en-US" altLang="en-US" sz="2400" dirty="0" err="1">
                <a:solidFill>
                  <a:srgbClr val="FF0000"/>
                </a:solidFill>
              </a:rPr>
              <a:t>dilakukan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perusahaan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355600" indent="-3556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err="1"/>
              <a:t>Menurut</a:t>
            </a:r>
            <a:r>
              <a:rPr lang="en-US" altLang="en-US" sz="2400" dirty="0"/>
              <a:t> MM, </a:t>
            </a:r>
            <a:r>
              <a:rPr lang="en-US" altLang="en-US" sz="2400" dirty="0" err="1"/>
              <a:t>penurunan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saham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pembelanjaan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eksternal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kenaikan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saham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pembayaran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dividen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demikian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kebijakan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dividen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mempengaruhi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saham</a:t>
            </a:r>
            <a:r>
              <a:rPr lang="en-US" altLang="en-US" sz="2400" dirty="0"/>
              <a:t>.</a:t>
            </a:r>
          </a:p>
          <a:p>
            <a:pPr marL="355600" indent="-3556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perusahaan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membuat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keputusan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investasi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perusahaan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memutuskan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apakah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perusahaan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menahan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laba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untuk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membiayai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investasi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membayar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dividen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menerbitkan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saham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baru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atau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surat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utang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sejumlah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dividen</a:t>
            </a:r>
            <a:r>
              <a:rPr lang="en-US" altLang="en-US" sz="2400" dirty="0">
                <a:solidFill>
                  <a:srgbClr val="FF0000"/>
                </a:solidFill>
              </a:rPr>
              <a:t> yang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dibayarkan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4" name="Picture 2" descr="https://us.123rf.com/450wm/lkeskinen/lkeskinen1707/lkeskinen170715106/82980754-irrelevant-rubber-stamp.jpg?ver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023" y="0"/>
            <a:ext cx="2573977" cy="149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4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400" i="1" dirty="0"/>
              <a:t>Dividend Irrelevance theory</a:t>
            </a:r>
            <a:br>
              <a:rPr lang="en-ID" sz="5400" i="1" dirty="0"/>
            </a:br>
            <a:r>
              <a:rPr lang="en-ID" sz="5400" dirty="0"/>
              <a:t>(Modigliani &amp; Miller)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603765" cy="4572000"/>
              </a:xfrm>
            </p:spPr>
            <p:txBody>
              <a:bodyPr>
                <a:noAutofit/>
              </a:bodyPr>
              <a:lstStyle/>
              <a:p>
                <a:pPr marL="273050" indent="-273050">
                  <a:lnSpc>
                    <a:spcPct val="80000"/>
                  </a:lnSpc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:r>
                  <a:rPr lang="en-US" altLang="en-US" sz="2400" dirty="0" smtClean="0"/>
                  <a:t>Secara </a:t>
                </a:r>
                <a:r>
                  <a:rPr lang="en-US" altLang="en-US" sz="2400" dirty="0" err="1" smtClean="0"/>
                  <a:t>matematik</a:t>
                </a:r>
                <a:r>
                  <a:rPr lang="en-US" altLang="en-US" sz="2400" dirty="0" smtClean="0"/>
                  <a:t>, MM </a:t>
                </a:r>
                <a:r>
                  <a:rPr lang="en-US" altLang="en-US" sz="2400" dirty="0" err="1" smtClean="0"/>
                  <a:t>membuktikan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 err="1" smtClean="0"/>
                  <a:t>bahwa</a:t>
                </a:r>
                <a:r>
                  <a:rPr lang="en-US" altLang="en-US" sz="2400" dirty="0" smtClean="0"/>
                  <a:t> </a:t>
                </a:r>
                <a:r>
                  <a:rPr lang="en-US" altLang="en-US" sz="2400" dirty="0" err="1" smtClean="0">
                    <a:solidFill>
                      <a:srgbClr val="FF0000"/>
                    </a:solidFill>
                  </a:rPr>
                  <a:t>harga</a:t>
                </a:r>
                <a:r>
                  <a:rPr lang="en-US" alt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saham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sama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dengan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nilai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sekarang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dari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arus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kas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yang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diterima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sebagai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pendapatan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saham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pada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waktu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yang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akan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datang</a:t>
                </a:r>
                <a:r>
                  <a:rPr lang="en-US" altLang="en-US" sz="2400" dirty="0"/>
                  <a:t>, </a:t>
                </a:r>
                <a:r>
                  <a:rPr lang="en-US" altLang="en-US" sz="2400" dirty="0" err="1"/>
                  <a:t>dan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dirumuskan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 smtClean="0"/>
                  <a:t>sbb</a:t>
                </a:r>
                <a:r>
                  <a:rPr lang="en-US" altLang="en-US" sz="2400" dirty="0" smtClean="0"/>
                  <a:t>:</a:t>
                </a:r>
                <a:endParaRPr lang="en-US" altLang="en-US" sz="1800" dirty="0"/>
              </a:p>
              <a:p>
                <a:pPr>
                  <a:lnSpc>
                    <a:spcPct val="65000"/>
                  </a:lnSpc>
                  <a:buClr>
                    <a:schemeClr val="tx1"/>
                  </a:buClr>
                  <a:buFontTx/>
                  <a:buNone/>
                </a:pPr>
                <a:endParaRPr lang="en-ID" altLang="en-US" sz="1800" dirty="0" smtClean="0"/>
              </a:p>
              <a:p>
                <a:pPr>
                  <a:lnSpc>
                    <a:spcPct val="65000"/>
                  </a:lnSpc>
                  <a:buClr>
                    <a:schemeClr val="tx1"/>
                  </a:buClr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ID" alt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D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ID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en-ID" alt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D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ID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ID" alt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D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ID" alt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1800" b="1" dirty="0"/>
              </a:p>
              <a:p>
                <a:pPr>
                  <a:buClr>
                    <a:schemeClr val="tx1"/>
                  </a:buClr>
                  <a:buNone/>
                </a:pPr>
                <a:endParaRPr lang="en-US" altLang="en-US" sz="1800" dirty="0" smtClean="0"/>
              </a:p>
              <a:p>
                <a:pPr>
                  <a:buClr>
                    <a:schemeClr val="tx1"/>
                  </a:buClr>
                  <a:buNone/>
                </a:pPr>
                <a:r>
                  <a:rPr lang="en-US" altLang="en-US" sz="1800" dirty="0" smtClean="0"/>
                  <a:t>P</a:t>
                </a:r>
                <a:r>
                  <a:rPr lang="en-US" altLang="en-US" sz="1800" baseline="-25000" dirty="0" smtClean="0"/>
                  <a:t>0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/>
                  <a:t>= </a:t>
                </a:r>
                <a:r>
                  <a:rPr lang="en-US" altLang="en-US" sz="1800" dirty="0" err="1"/>
                  <a:t>Harga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pasar</a:t>
                </a:r>
                <a:r>
                  <a:rPr lang="en-US" altLang="en-US" sz="1800" dirty="0"/>
                  <a:t> per </a:t>
                </a:r>
                <a:r>
                  <a:rPr lang="en-US" altLang="en-US" sz="1800" dirty="0" err="1"/>
                  <a:t>lembar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saham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pada</a:t>
                </a:r>
                <a:r>
                  <a:rPr lang="en-US" altLang="en-US" sz="1800" dirty="0"/>
                  <a:t> t=0</a:t>
                </a:r>
              </a:p>
              <a:p>
                <a:pPr>
                  <a:buClr>
                    <a:schemeClr val="tx1"/>
                  </a:buClr>
                  <a:buNone/>
                </a:pPr>
                <a:r>
                  <a:rPr lang="en-US" altLang="en-US" sz="1800" dirty="0" smtClean="0"/>
                  <a:t>k  </a:t>
                </a:r>
                <a:r>
                  <a:rPr lang="en-US" altLang="en-US" sz="1800" dirty="0"/>
                  <a:t>= Tingkat </a:t>
                </a:r>
                <a:r>
                  <a:rPr lang="en-US" altLang="en-US" sz="1800" dirty="0" err="1"/>
                  <a:t>kapitalisasi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perusahaan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pada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 smtClean="0"/>
                  <a:t>suatu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 err="1"/>
                  <a:t>kelas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risiko</a:t>
                </a:r>
                <a:endParaRPr lang="en-US" altLang="en-US" sz="1800" dirty="0"/>
              </a:p>
              <a:p>
                <a:pPr>
                  <a:buClr>
                    <a:schemeClr val="tx1"/>
                  </a:buClr>
                  <a:buNone/>
                </a:pPr>
                <a:r>
                  <a:rPr lang="en-US" altLang="en-US" sz="1800" dirty="0" smtClean="0"/>
                  <a:t>D</a:t>
                </a:r>
                <a:r>
                  <a:rPr lang="en-US" altLang="en-US" sz="1800" baseline="-25000" dirty="0" smtClean="0"/>
                  <a:t>1</a:t>
                </a:r>
                <a:r>
                  <a:rPr lang="en-US" altLang="en-US" sz="1800" dirty="0" smtClean="0"/>
                  <a:t> </a:t>
                </a:r>
                <a:r>
                  <a:rPr lang="en-US" altLang="en-US" sz="1800" dirty="0"/>
                  <a:t>= </a:t>
                </a:r>
                <a:r>
                  <a:rPr lang="en-US" altLang="en-US" sz="1800" dirty="0" err="1"/>
                  <a:t>Dividen</a:t>
                </a:r>
                <a:r>
                  <a:rPr lang="en-US" altLang="en-US" sz="1800" dirty="0"/>
                  <a:t> per </a:t>
                </a:r>
                <a:r>
                  <a:rPr lang="en-US" altLang="en-US" sz="1800" dirty="0" err="1"/>
                  <a:t>lembar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saham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pada</a:t>
                </a:r>
                <a:r>
                  <a:rPr lang="en-US" altLang="en-US" sz="1800" dirty="0"/>
                  <a:t> t =1</a:t>
                </a:r>
              </a:p>
              <a:p>
                <a:pPr>
                  <a:buClr>
                    <a:schemeClr val="tx1"/>
                  </a:buClr>
                  <a:buNone/>
                </a:pPr>
                <a:r>
                  <a:rPr lang="en-US" altLang="en-US" sz="1800" dirty="0" smtClean="0"/>
                  <a:t>P</a:t>
                </a:r>
                <a:r>
                  <a:rPr lang="en-US" altLang="en-US" sz="1800" baseline="-25000" dirty="0" smtClean="0"/>
                  <a:t>1  </a:t>
                </a:r>
                <a:r>
                  <a:rPr lang="en-US" altLang="en-US" sz="1800" dirty="0"/>
                  <a:t>= </a:t>
                </a:r>
                <a:r>
                  <a:rPr lang="en-US" altLang="en-US" sz="1800" dirty="0" err="1"/>
                  <a:t>Harga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pasar</a:t>
                </a:r>
                <a:r>
                  <a:rPr lang="en-US" altLang="en-US" sz="1800" dirty="0"/>
                  <a:t> per </a:t>
                </a:r>
                <a:r>
                  <a:rPr lang="en-US" altLang="en-US" sz="1800" dirty="0" err="1"/>
                  <a:t>lembar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saham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pada</a:t>
                </a:r>
                <a:r>
                  <a:rPr lang="en-US" altLang="en-US" sz="1800" dirty="0"/>
                  <a:t> </a:t>
                </a:r>
                <a:r>
                  <a:rPr lang="en-US" altLang="en-US" sz="1800" dirty="0" smtClean="0"/>
                  <a:t>t=1</a:t>
                </a:r>
                <a:endParaRPr lang="en-US" alt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603765" cy="4572000"/>
              </a:xfrm>
              <a:blipFill>
                <a:blip r:embed="rId2"/>
                <a:stretch>
                  <a:fillRect l="-1208" t="-2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8570794" y="3643952"/>
            <a:ext cx="1678674" cy="4367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err="1" smtClean="0"/>
              <a:t>Persamaan</a:t>
            </a:r>
            <a:r>
              <a:rPr lang="en-ID" b="1" dirty="0" smtClean="0"/>
              <a:t> 1</a:t>
            </a:r>
            <a:endParaRPr lang="en-US" b="1" dirty="0"/>
          </a:p>
        </p:txBody>
      </p:sp>
      <p:pic>
        <p:nvPicPr>
          <p:cNvPr id="5" name="Picture 2" descr="https://us.123rf.com/450wm/lkeskinen/lkeskinen1707/lkeskinen170715106/82980754-irrelevant-rubber-stamp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023" y="0"/>
            <a:ext cx="2573977" cy="149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400" i="1" dirty="0"/>
              <a:t>Dividend Irrelevance theory</a:t>
            </a:r>
            <a:br>
              <a:rPr lang="en-ID" sz="5400" i="1" dirty="0"/>
            </a:br>
            <a:r>
              <a:rPr lang="en-ID" sz="5400" dirty="0"/>
              <a:t>(Modigliani &amp; Miller)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en-US" sz="2000" dirty="0" smtClean="0"/>
                  <a:t>Anggap</a:t>
                </a:r>
                <a:r>
                  <a:rPr lang="en-US" altLang="en-US" sz="2000" dirty="0"/>
                  <a:t> N </a:t>
                </a:r>
                <a:r>
                  <a:rPr lang="en-US" altLang="en-US" sz="2000" dirty="0" err="1"/>
                  <a:t>adalah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jumlah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saham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pada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waktu</a:t>
                </a:r>
                <a:r>
                  <a:rPr lang="en-US" altLang="en-US" sz="2000" dirty="0"/>
                  <a:t> t=0 </a:t>
                </a:r>
                <a:r>
                  <a:rPr lang="en-US" altLang="en-US" sz="2000" dirty="0" err="1"/>
                  <a:t>dan</a:t>
                </a:r>
                <a:r>
                  <a:rPr lang="en-US" altLang="en-US" sz="2000" dirty="0"/>
                  <a:t> M </a:t>
                </a:r>
                <a:r>
                  <a:rPr lang="en-US" altLang="en-US" sz="2000" dirty="0" err="1"/>
                  <a:t>adalah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jumlah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saham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baru</a:t>
                </a:r>
                <a:r>
                  <a:rPr lang="en-US" altLang="en-US" sz="2000" dirty="0"/>
                  <a:t> yang </a:t>
                </a:r>
                <a:r>
                  <a:rPr lang="en-US" altLang="en-US" sz="2000" dirty="0" err="1"/>
                  <a:t>dijual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pada</a:t>
                </a:r>
                <a:r>
                  <a:rPr lang="en-US" altLang="en-US" sz="2000" dirty="0"/>
                  <a:t> t=1 </a:t>
                </a:r>
                <a:r>
                  <a:rPr lang="en-US" altLang="en-US" sz="2000" dirty="0" err="1"/>
                  <a:t>dengan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harga</a:t>
                </a:r>
                <a:r>
                  <a:rPr lang="en-US" altLang="en-US" sz="2000" dirty="0"/>
                  <a:t> P</a:t>
                </a:r>
                <a:r>
                  <a:rPr lang="en-US" altLang="en-US" sz="2000" baseline="-25000" dirty="0"/>
                  <a:t>1</a:t>
                </a:r>
                <a:r>
                  <a:rPr lang="en-US" altLang="en-US" sz="2000" dirty="0"/>
                  <a:t>, </a:t>
                </a:r>
                <a:r>
                  <a:rPr lang="en-US" altLang="en-US" sz="2000" dirty="0" err="1"/>
                  <a:t>nilai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saham</a:t>
                </a:r>
                <a:r>
                  <a:rPr lang="en-US" altLang="en-US" sz="2000" dirty="0"/>
                  <a:t> yang </a:t>
                </a:r>
                <a:r>
                  <a:rPr lang="en-US" altLang="en-US" sz="2000" dirty="0" err="1"/>
                  <a:t>beredar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menjadi</a:t>
                </a:r>
                <a:r>
                  <a:rPr lang="en-US" altLang="en-US" sz="2000" dirty="0" smtClean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ID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ID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ID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ID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ID" alt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D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D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ID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ID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D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r>
                      <a:rPr lang="en-ID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ID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ID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ID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ID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ID" alt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ID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ID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D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d>
                    <m:r>
                      <a:rPr lang="en-ID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ID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ID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ID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ID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ID" alt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ID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ID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ID" alt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 smtClean="0"/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altLang="en-US" sz="2000" dirty="0" err="1" smtClean="0">
                    <a:cs typeface="Arial" panose="020B0604020202020204" pitchFamily="34" charset="0"/>
                  </a:rPr>
                  <a:t>Maka</a:t>
                </a:r>
                <a:r>
                  <a:rPr lang="en-US" altLang="en-US" sz="2000" dirty="0" smtClean="0">
                    <a:cs typeface="Arial" panose="020B0604020202020204" pitchFamily="34" charset="0"/>
                  </a:rPr>
                  <a:t>, </a:t>
                </a:r>
                <a:r>
                  <a:rPr lang="en-US" altLang="en-US" sz="2000" dirty="0" err="1" smtClean="0">
                    <a:cs typeface="Arial" panose="020B0604020202020204" pitchFamily="34" charset="0"/>
                  </a:rPr>
                  <a:t>jumlah</a:t>
                </a:r>
                <a:r>
                  <a:rPr lang="en-US" altLang="en-US" sz="2000" dirty="0" smtClean="0"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 err="1">
                    <a:cs typeface="Arial" panose="020B0604020202020204" pitchFamily="34" charset="0"/>
                  </a:rPr>
                  <a:t>saham</a:t>
                </a:r>
                <a:r>
                  <a:rPr lang="en-US" altLang="en-US" sz="20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 err="1">
                    <a:cs typeface="Arial" panose="020B0604020202020204" pitchFamily="34" charset="0"/>
                  </a:rPr>
                  <a:t>baru</a:t>
                </a:r>
                <a:r>
                  <a:rPr lang="en-US" altLang="en-US" sz="20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 smtClean="0">
                    <a:cs typeface="Arial" panose="020B0604020202020204" pitchFamily="34" charset="0"/>
                  </a:rPr>
                  <a:t>yang </a:t>
                </a:r>
                <a:r>
                  <a:rPr lang="en-US" altLang="en-US" sz="2000" dirty="0" err="1">
                    <a:cs typeface="Arial" panose="020B0604020202020204" pitchFamily="34" charset="0"/>
                  </a:rPr>
                  <a:t>diterbitkan</a:t>
                </a:r>
                <a:r>
                  <a:rPr lang="en-US" altLang="en-US" sz="20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 err="1">
                    <a:cs typeface="Arial" panose="020B0604020202020204" pitchFamily="34" charset="0"/>
                  </a:rPr>
                  <a:t>untuk</a:t>
                </a:r>
                <a:r>
                  <a:rPr lang="en-US" altLang="en-US" sz="20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 err="1">
                    <a:cs typeface="Arial" panose="020B0604020202020204" pitchFamily="34" charset="0"/>
                  </a:rPr>
                  <a:t>membelanjai</a:t>
                </a:r>
                <a:r>
                  <a:rPr lang="en-US" altLang="en-US" sz="20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000" dirty="0" err="1">
                    <a:cs typeface="Arial" panose="020B0604020202020204" pitchFamily="34" charset="0"/>
                  </a:rPr>
                  <a:t>investasi</a:t>
                </a:r>
                <a:r>
                  <a:rPr lang="en-US" altLang="en-US" sz="2000" dirty="0"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alt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</m:t>
                      </m:r>
                      <m:r>
                        <a:rPr lang="en-ID" alt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ID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ID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n-ID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ID" alt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ID" alt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𝑰</m:t>
                      </m:r>
                      <m:r>
                        <a:rPr lang="en-ID" alt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−(</m:t>
                      </m:r>
                      <m:r>
                        <a:rPr lang="en-ID" alt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𝑿</m:t>
                      </m:r>
                      <m:r>
                        <a:rPr lang="en-ID" alt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ID" alt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</m:t>
                      </m:r>
                      <m:r>
                        <a:rPr lang="en-ID" alt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sSub>
                        <m:sSubPr>
                          <m:ctrlPr>
                            <a:rPr lang="en-ID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ID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ID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ID" alt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en-US" sz="2000" b="1" dirty="0">
                  <a:cs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buFontTx/>
                  <a:buNone/>
                </a:pPr>
                <a:r>
                  <a:rPr lang="en-US" altLang="en-US" sz="2000" dirty="0">
                    <a:cs typeface="Arial" panose="020B0604020202020204" pitchFamily="34" charset="0"/>
                  </a:rPr>
                  <a:t>	</a:t>
                </a:r>
                <a:r>
                  <a:rPr lang="en-US" altLang="en-US" sz="1600" dirty="0">
                    <a:cs typeface="Arial" panose="020B0604020202020204" pitchFamily="34" charset="0"/>
                  </a:rPr>
                  <a:t>I = Total </a:t>
                </a:r>
                <a:r>
                  <a:rPr lang="en-US" altLang="en-US" sz="1600" dirty="0" err="1">
                    <a:cs typeface="Arial" panose="020B0604020202020204" pitchFamily="34" charset="0"/>
                  </a:rPr>
                  <a:t>investasi</a:t>
                </a:r>
                <a:r>
                  <a:rPr lang="en-US" altLang="en-US" sz="16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1600" dirty="0" err="1">
                    <a:cs typeface="Arial" panose="020B0604020202020204" pitchFamily="34" charset="0"/>
                  </a:rPr>
                  <a:t>paru</a:t>
                </a:r>
                <a:r>
                  <a:rPr lang="en-US" altLang="en-US" sz="16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1600" dirty="0" err="1">
                    <a:cs typeface="Arial" panose="020B0604020202020204" pitchFamily="34" charset="0"/>
                  </a:rPr>
                  <a:t>pada</a:t>
                </a:r>
                <a:r>
                  <a:rPr lang="en-US" altLang="en-US" sz="16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1600" dirty="0" err="1">
                    <a:cs typeface="Arial" panose="020B0604020202020204" pitchFamily="34" charset="0"/>
                  </a:rPr>
                  <a:t>waktu</a:t>
                </a:r>
                <a:r>
                  <a:rPr lang="en-US" altLang="en-US" sz="1600" dirty="0">
                    <a:cs typeface="Arial" panose="020B0604020202020204" pitchFamily="34" charset="0"/>
                  </a:rPr>
                  <a:t> t=1</a:t>
                </a:r>
              </a:p>
              <a:p>
                <a:pPr>
                  <a:lnSpc>
                    <a:spcPct val="100000"/>
                  </a:lnSpc>
                  <a:buFontTx/>
                  <a:buNone/>
                </a:pPr>
                <a:r>
                  <a:rPr lang="en-US" altLang="en-US" sz="1600" dirty="0">
                    <a:cs typeface="Arial" panose="020B0604020202020204" pitchFamily="34" charset="0"/>
                  </a:rPr>
                  <a:t>	X = Total </a:t>
                </a:r>
                <a:r>
                  <a:rPr lang="en-US" altLang="en-US" sz="1600" dirty="0" err="1">
                    <a:cs typeface="Arial" panose="020B0604020202020204" pitchFamily="34" charset="0"/>
                  </a:rPr>
                  <a:t>laba</a:t>
                </a:r>
                <a:r>
                  <a:rPr lang="en-US" altLang="en-US" sz="16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1600" dirty="0" err="1">
                    <a:cs typeface="Arial" panose="020B0604020202020204" pitchFamily="34" charset="0"/>
                  </a:rPr>
                  <a:t>perusahaan</a:t>
                </a:r>
                <a:r>
                  <a:rPr lang="en-US" altLang="en-US" sz="16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1600" dirty="0" err="1">
                    <a:cs typeface="Arial" panose="020B0604020202020204" pitchFamily="34" charset="0"/>
                  </a:rPr>
                  <a:t>pada</a:t>
                </a:r>
                <a:r>
                  <a:rPr lang="en-US" altLang="en-US" sz="16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1600" dirty="0" err="1">
                    <a:cs typeface="Arial" panose="020B0604020202020204" pitchFamily="34" charset="0"/>
                  </a:rPr>
                  <a:t>waktu</a:t>
                </a:r>
                <a:r>
                  <a:rPr lang="en-US" altLang="en-US" sz="16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1600" dirty="0" smtClean="0">
                    <a:cs typeface="Arial" panose="020B0604020202020204" pitchFamily="34" charset="0"/>
                  </a:rPr>
                  <a:t>t=1</a:t>
                </a:r>
                <a:endParaRPr lang="en-US" altLang="en-US" sz="16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9" b="-9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9567081" y="3698543"/>
            <a:ext cx="1678674" cy="4367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err="1" smtClean="0"/>
              <a:t>Persamaan</a:t>
            </a:r>
            <a:r>
              <a:rPr lang="en-ID" b="1" dirty="0" smtClean="0"/>
              <a:t> 2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8727744" y="5167723"/>
            <a:ext cx="1678674" cy="4367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err="1" smtClean="0"/>
              <a:t>Persamaan</a:t>
            </a:r>
            <a:r>
              <a:rPr lang="en-ID" b="1" dirty="0" smtClean="0"/>
              <a:t> 3</a:t>
            </a:r>
            <a:endParaRPr lang="en-US" b="1" dirty="0"/>
          </a:p>
        </p:txBody>
      </p:sp>
      <p:pic>
        <p:nvPicPr>
          <p:cNvPr id="7" name="Picture 2" descr="https://us.123rf.com/450wm/lkeskinen/lkeskinen1707/lkeskinen170715106/82980754-irrelevant-rubber-stamp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023" y="0"/>
            <a:ext cx="2573977" cy="149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0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400" i="1" dirty="0"/>
              <a:t>Dividend Irrelevance theory</a:t>
            </a:r>
            <a:br>
              <a:rPr lang="en-ID" sz="5400" i="1" dirty="0"/>
            </a:br>
            <a:r>
              <a:rPr lang="en-ID" sz="5400" dirty="0"/>
              <a:t>(Modigliani &amp; Miller)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dirty="0" smtClean="0"/>
                  <a:t>Jika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persamaan</a:t>
                </a:r>
                <a:r>
                  <a:rPr lang="en-US" altLang="en-US" sz="2400" dirty="0"/>
                  <a:t> (3) </a:t>
                </a:r>
                <a:r>
                  <a:rPr lang="en-US" altLang="en-US" sz="2400" dirty="0" err="1"/>
                  <a:t>dan</a:t>
                </a:r>
                <a:r>
                  <a:rPr lang="en-US" altLang="en-US" sz="2400" dirty="0"/>
                  <a:t> (2) </a:t>
                </a:r>
                <a:r>
                  <a:rPr lang="en-US" altLang="en-US" sz="2400" dirty="0" err="1"/>
                  <a:t>disubstitusikan</a:t>
                </a:r>
                <a:r>
                  <a:rPr lang="en-US" altLang="en-US" sz="2400" dirty="0"/>
                  <a:t>, </a:t>
                </a:r>
                <a:r>
                  <a:rPr lang="en-US" altLang="en-US" sz="2400" dirty="0" err="1"/>
                  <a:t>maka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akan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diperoleh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persamaan</a:t>
                </a:r>
                <a:r>
                  <a:rPr lang="en-US" altLang="en-US" sz="2400" dirty="0" smtClean="0"/>
                  <a:t>:</a:t>
                </a:r>
              </a:p>
              <a:p>
                <a:pPr marL="0" indent="0">
                  <a:lnSpc>
                    <a:spcPct val="10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D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ID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ID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ID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ID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en-ID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ID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D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alt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  <m:r>
                                <a:rPr lang="en-ID" alt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D" alt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ID" alt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).</m:t>
                              </m:r>
                              <m:r>
                                <a:rPr lang="en-ID" alt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ID" alt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ID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ID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alt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ID" alt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altLang="en-US" sz="2400" dirty="0">
                  <a:cs typeface="Arial" panose="020B0604020202020204" pitchFamily="34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dirty="0" err="1" smtClean="0">
                    <a:cs typeface="Arial" panose="020B0604020202020204" pitchFamily="34" charset="0"/>
                  </a:rPr>
                  <a:t>Pada</a:t>
                </a:r>
                <a:r>
                  <a:rPr lang="en-US" altLang="en-US" sz="2400" dirty="0" smtClean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persamaan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(4)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terbukti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bahwa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dividen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tidak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mempengaruhi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harga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saham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400" dirty="0" smtClean="0">
                    <a:cs typeface="Arial" panose="020B0604020202020204" pitchFamily="34" charset="0"/>
                  </a:rPr>
                  <a:t>Salah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satu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kebijakan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dividen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yang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mempunyai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implikasi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pada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i="1" dirty="0">
                    <a:cs typeface="Arial" panose="020B0604020202020204" pitchFamily="34" charset="0"/>
                  </a:rPr>
                  <a:t>dividend irrelevance</a:t>
                </a:r>
                <a:r>
                  <a:rPr lang="en-US" altLang="en-US" sz="2400" i="1" dirty="0" smtClean="0">
                    <a:cs typeface="Arial" panose="020B0604020202020204" pitchFamily="34" charset="0"/>
                  </a:rPr>
                  <a:t>, </a:t>
                </a:r>
                <a:r>
                  <a:rPr lang="en-US" altLang="en-US" sz="2400" dirty="0" err="1" smtClean="0">
                    <a:cs typeface="Arial" panose="020B0604020202020204" pitchFamily="34" charset="0"/>
                  </a:rPr>
                  <a:t>adalah</a:t>
                </a:r>
                <a:r>
                  <a:rPr lang="en-US" altLang="en-US" sz="2400" dirty="0" smtClean="0">
                    <a:cs typeface="Arial" panose="020B0604020202020204" pitchFamily="34" charset="0"/>
                  </a:rPr>
                  <a:t> </a:t>
                </a:r>
                <a:r>
                  <a:rPr lang="en-US" altLang="en-US" sz="2400" b="1" i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dividend payout as a residual decision</a:t>
                </a:r>
                <a:r>
                  <a:rPr lang="en-US" altLang="en-US" sz="2400" i="1" dirty="0">
                    <a:cs typeface="Arial" panose="020B0604020202020204" pitchFamily="34" charset="0"/>
                  </a:rPr>
                  <a:t>, 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yang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menyatakan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bahwa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,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jika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perusahaan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memperoleh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laba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,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maka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B050"/>
                    </a:solidFill>
                    <a:cs typeface="Arial" panose="020B0604020202020204" pitchFamily="34" charset="0"/>
                  </a:rPr>
                  <a:t>laba</a:t>
                </a:r>
                <a:r>
                  <a:rPr lang="en-US" altLang="en-US" sz="2400" b="1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dijadikan</a:t>
                </a:r>
                <a:r>
                  <a:rPr lang="en-US" altLang="en-US" sz="2400" b="1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prioritas</a:t>
                </a:r>
                <a:r>
                  <a:rPr lang="en-US" altLang="en-US" sz="2400" b="1" dirty="0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B050"/>
                    </a:solidFill>
                    <a:cs typeface="Arial" panose="020B0604020202020204" pitchFamily="34" charset="0"/>
                  </a:rPr>
                  <a:t>untuk</a:t>
                </a:r>
                <a:r>
                  <a:rPr lang="en-US" altLang="en-US" sz="2400" b="1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B050"/>
                    </a:solidFill>
                    <a:cs typeface="Arial" panose="020B0604020202020204" pitchFamily="34" charset="0"/>
                  </a:rPr>
                  <a:t>membelanjai</a:t>
                </a:r>
                <a:r>
                  <a:rPr lang="en-US" altLang="en-US" sz="2400" b="1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B050"/>
                    </a:solidFill>
                    <a:cs typeface="Arial" panose="020B0604020202020204" pitchFamily="34" charset="0"/>
                  </a:rPr>
                  <a:t>investasi</a:t>
                </a:r>
                <a:r>
                  <a:rPr lang="en-US" altLang="en-US" sz="2400" b="1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B050"/>
                    </a:solidFill>
                    <a:cs typeface="Arial" panose="020B0604020202020204" pitchFamily="34" charset="0"/>
                  </a:rPr>
                  <a:t>terlebih</a:t>
                </a:r>
                <a:r>
                  <a:rPr lang="en-US" altLang="en-US" sz="2400" b="1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B050"/>
                    </a:solidFill>
                    <a:cs typeface="Arial" panose="020B0604020202020204" pitchFamily="34" charset="0"/>
                  </a:rPr>
                  <a:t>dahulu</a:t>
                </a:r>
                <a:r>
                  <a:rPr lang="en-US" altLang="en-US" sz="2400" b="1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, </a:t>
                </a:r>
                <a:r>
                  <a:rPr lang="en-US" altLang="en-US" sz="2400" b="1" dirty="0" err="1">
                    <a:solidFill>
                      <a:srgbClr val="00B050"/>
                    </a:solidFill>
                    <a:cs typeface="Arial" panose="020B0604020202020204" pitchFamily="34" charset="0"/>
                  </a:rPr>
                  <a:t>kalau</a:t>
                </a:r>
                <a:r>
                  <a:rPr lang="en-US" altLang="en-US" sz="2400" b="1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B050"/>
                    </a:solidFill>
                    <a:cs typeface="Arial" panose="020B0604020202020204" pitchFamily="34" charset="0"/>
                  </a:rPr>
                  <a:t>ada</a:t>
                </a:r>
                <a:r>
                  <a:rPr lang="en-US" altLang="en-US" sz="2400" b="1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B050"/>
                    </a:solidFill>
                    <a:cs typeface="Arial" panose="020B0604020202020204" pitchFamily="34" charset="0"/>
                  </a:rPr>
                  <a:t>sisanya</a:t>
                </a:r>
                <a:r>
                  <a:rPr lang="en-US" altLang="en-US" sz="2400" b="1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B050"/>
                    </a:solidFill>
                    <a:cs typeface="Arial" panose="020B0604020202020204" pitchFamily="34" charset="0"/>
                  </a:rPr>
                  <a:t>baru</a:t>
                </a:r>
                <a:r>
                  <a:rPr lang="en-US" altLang="en-US" sz="2400" b="1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B050"/>
                    </a:solidFill>
                    <a:cs typeface="Arial" panose="020B0604020202020204" pitchFamily="34" charset="0"/>
                  </a:rPr>
                  <a:t>kemudian</a:t>
                </a:r>
                <a:r>
                  <a:rPr lang="en-US" altLang="en-US" sz="2400" b="1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B050"/>
                    </a:solidFill>
                    <a:cs typeface="Arial" panose="020B0604020202020204" pitchFamily="34" charset="0"/>
                  </a:rPr>
                  <a:t>dibayarkan</a:t>
                </a:r>
                <a:r>
                  <a:rPr lang="en-US" altLang="en-US" sz="2400" b="1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B050"/>
                    </a:solidFill>
                    <a:cs typeface="Arial" panose="020B0604020202020204" pitchFamily="34" charset="0"/>
                  </a:rPr>
                  <a:t>sebagai</a:t>
                </a:r>
                <a:r>
                  <a:rPr lang="en-US" altLang="en-US" sz="2400" b="1" dirty="0">
                    <a:solidFill>
                      <a:srgbClr val="00B05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rgbClr val="00B050"/>
                    </a:solidFill>
                    <a:cs typeface="Arial" panose="020B0604020202020204" pitchFamily="34" charset="0"/>
                  </a:rPr>
                  <a:t>dividen</a:t>
                </a:r>
                <a:endParaRPr lang="en-US" altLang="en-US" sz="2400" b="1" i="1" dirty="0">
                  <a:solidFill>
                    <a:srgbClr val="00B05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2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8673153" y="2888547"/>
            <a:ext cx="1678674" cy="4367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 err="1" smtClean="0"/>
              <a:t>Persamaan</a:t>
            </a:r>
            <a:r>
              <a:rPr lang="en-ID" b="1" dirty="0" smtClean="0"/>
              <a:t> 4</a:t>
            </a:r>
            <a:endParaRPr lang="en-US" b="1" dirty="0"/>
          </a:p>
        </p:txBody>
      </p:sp>
      <p:pic>
        <p:nvPicPr>
          <p:cNvPr id="5" name="Picture 2" descr="https://us.123rf.com/450wm/lkeskinen/lkeskinen1707/lkeskinen170715106/82980754-irrelevant-rubber-stamp.jpg?ver=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023" y="0"/>
            <a:ext cx="2573977" cy="149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5400" i="1" dirty="0"/>
              <a:t>Bird in-the-Hand </a:t>
            </a:r>
            <a:r>
              <a:rPr lang="en-US" altLang="en-US" sz="5400" i="1" dirty="0" smtClean="0"/>
              <a:t>Theory</a:t>
            </a:r>
            <a:br>
              <a:rPr lang="en-US" altLang="en-US" sz="5400" i="1" dirty="0" smtClean="0"/>
            </a:br>
            <a:r>
              <a:rPr lang="en-US" altLang="en-US" sz="5400" dirty="0" smtClean="0"/>
              <a:t>(Myron </a:t>
            </a:r>
            <a:r>
              <a:rPr lang="en-US" altLang="en-US" sz="5400" dirty="0"/>
              <a:t>Gordon </a:t>
            </a:r>
            <a:r>
              <a:rPr lang="en-US" altLang="en-US" sz="5400" dirty="0" err="1"/>
              <a:t>dan</a:t>
            </a:r>
            <a:r>
              <a:rPr lang="en-US" altLang="en-US" sz="5400" dirty="0"/>
              <a:t> John </a:t>
            </a:r>
            <a:r>
              <a:rPr lang="en-US" altLang="en-US" sz="5400" dirty="0" err="1" smtClean="0"/>
              <a:t>Lintner</a:t>
            </a:r>
            <a:r>
              <a:rPr lang="en-US" altLang="en-US" sz="5400" dirty="0"/>
              <a:t>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altLang="en-US" sz="2800" i="1" dirty="0"/>
              <a:t>Bird </a:t>
            </a:r>
            <a:r>
              <a:rPr lang="en-US" altLang="en-US" sz="2800" i="1" dirty="0" smtClean="0"/>
              <a:t>in-the–hand </a:t>
            </a:r>
            <a:r>
              <a:rPr lang="en-US" altLang="en-US" sz="2800" i="1" dirty="0"/>
              <a:t>theory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menyatakan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bahwa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dividen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berpengaruh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positif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terhadap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harga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pasar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saham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perusahaan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karena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dividen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dapat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mengurangi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ketidakpastian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dihadapi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oleh</a:t>
            </a:r>
            <a:r>
              <a:rPr lang="en-US" altLang="en-US" sz="2800" dirty="0"/>
              <a:t> investor</a:t>
            </a:r>
            <a:r>
              <a:rPr lang="en-US" altLang="en-US" sz="2800" dirty="0" smtClean="0"/>
              <a:t>.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Investor </a:t>
            </a:r>
            <a:r>
              <a:rPr lang="en-US" altLang="en-US" sz="2800" dirty="0" err="1"/>
              <a:t>memberikan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nilai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lebih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tinggi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atas</a:t>
            </a:r>
            <a:r>
              <a:rPr lang="en-US" altLang="en-US" sz="2800" dirty="0"/>
              <a:t> </a:t>
            </a:r>
            <a:r>
              <a:rPr lang="en-US" altLang="en-US" sz="2800" i="1" dirty="0">
                <a:solidFill>
                  <a:srgbClr val="FF0000"/>
                </a:solidFill>
              </a:rPr>
              <a:t>dividend yield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dibandingkan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i="1" dirty="0"/>
              <a:t>capital gain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diharapkan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pertumbuhan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perusahaan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jika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laba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dipakai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untuk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membelanjai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investasi</a:t>
            </a:r>
            <a:r>
              <a:rPr lang="en-US" altLang="en-US" sz="2800" dirty="0" smtClean="0"/>
              <a:t>.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ID" altLang="en-US" sz="2800" dirty="0" err="1" smtClean="0"/>
              <a:t>Dengan</a:t>
            </a:r>
            <a:r>
              <a:rPr lang="en-ID" altLang="en-US" sz="2800" dirty="0" smtClean="0"/>
              <a:t> kata lain, </a:t>
            </a:r>
            <a:r>
              <a:rPr lang="en-ID" altLang="en-US" sz="2800" dirty="0" err="1" smtClean="0"/>
              <a:t>teori</a:t>
            </a:r>
            <a:r>
              <a:rPr lang="en-ID" altLang="en-US" sz="2800" dirty="0" smtClean="0"/>
              <a:t> </a:t>
            </a:r>
            <a:r>
              <a:rPr lang="en-ID" altLang="en-US" sz="2800" dirty="0" err="1" smtClean="0"/>
              <a:t>ini</a:t>
            </a:r>
            <a:r>
              <a:rPr lang="en-ID" altLang="en-US" sz="2800" dirty="0" smtClean="0"/>
              <a:t> </a:t>
            </a:r>
            <a:r>
              <a:rPr lang="en-ID" altLang="en-US" sz="2800" dirty="0" err="1" smtClean="0"/>
              <a:t>mendukung</a:t>
            </a:r>
            <a:r>
              <a:rPr lang="en-ID" altLang="en-US" sz="2800" dirty="0" smtClean="0"/>
              <a:t> agar </a:t>
            </a:r>
            <a:r>
              <a:rPr lang="en-ID" altLang="en-US" sz="2800" b="1" dirty="0" err="1" smtClean="0">
                <a:solidFill>
                  <a:srgbClr val="00B050"/>
                </a:solidFill>
              </a:rPr>
              <a:t>Dividen</a:t>
            </a:r>
            <a:r>
              <a:rPr lang="en-ID" altLang="en-US" sz="2800" b="1" dirty="0" smtClean="0">
                <a:solidFill>
                  <a:srgbClr val="00B050"/>
                </a:solidFill>
              </a:rPr>
              <a:t> </a:t>
            </a:r>
            <a:r>
              <a:rPr lang="en-ID" altLang="en-US" sz="2800" b="1" dirty="0" err="1" smtClean="0">
                <a:solidFill>
                  <a:srgbClr val="00B050"/>
                </a:solidFill>
              </a:rPr>
              <a:t>dibayarkan</a:t>
            </a:r>
            <a:r>
              <a:rPr lang="en-ID" altLang="en-US" sz="2800" b="1" dirty="0" smtClean="0">
                <a:solidFill>
                  <a:srgbClr val="00B050"/>
                </a:solidFill>
              </a:rPr>
              <a:t> </a:t>
            </a:r>
            <a:r>
              <a:rPr lang="en-ID" altLang="en-US" sz="2800" b="1" dirty="0" err="1" smtClean="0">
                <a:solidFill>
                  <a:srgbClr val="00B050"/>
                </a:solidFill>
              </a:rPr>
              <a:t>dalam</a:t>
            </a:r>
            <a:r>
              <a:rPr lang="en-ID" altLang="en-US" sz="2800" b="1" dirty="0" smtClean="0">
                <a:solidFill>
                  <a:srgbClr val="00B050"/>
                </a:solidFill>
              </a:rPr>
              <a:t> </a:t>
            </a:r>
            <a:r>
              <a:rPr lang="en-ID" altLang="en-US" sz="2800" b="1" dirty="0" err="1" smtClean="0">
                <a:solidFill>
                  <a:srgbClr val="00B050"/>
                </a:solidFill>
              </a:rPr>
              <a:t>jumlah</a:t>
            </a:r>
            <a:r>
              <a:rPr lang="en-ID" altLang="en-US" sz="2800" b="1" dirty="0" smtClean="0">
                <a:solidFill>
                  <a:srgbClr val="00B050"/>
                </a:solidFill>
              </a:rPr>
              <a:t> </a:t>
            </a:r>
            <a:r>
              <a:rPr lang="en-ID" altLang="en-US" sz="2800" b="1" dirty="0" err="1" smtClean="0">
                <a:solidFill>
                  <a:srgbClr val="00B050"/>
                </a:solidFill>
              </a:rPr>
              <a:t>besar</a:t>
            </a:r>
            <a:r>
              <a:rPr lang="en-ID" altLang="en-US" sz="2800" b="1" dirty="0" smtClean="0">
                <a:solidFill>
                  <a:srgbClr val="00B050"/>
                </a:solidFill>
              </a:rPr>
              <a:t> </a:t>
            </a:r>
            <a:r>
              <a:rPr lang="en-ID" altLang="en-US" sz="2800" b="1" dirty="0" err="1" smtClean="0">
                <a:solidFill>
                  <a:srgbClr val="00B050"/>
                </a:solidFill>
              </a:rPr>
              <a:t>dan</a:t>
            </a:r>
            <a:r>
              <a:rPr lang="en-ID" altLang="en-US" sz="2800" b="1" dirty="0" smtClean="0">
                <a:solidFill>
                  <a:srgbClr val="00B050"/>
                </a:solidFill>
              </a:rPr>
              <a:t>/</a:t>
            </a:r>
            <a:r>
              <a:rPr lang="en-ID" altLang="en-US" sz="2800" b="1" dirty="0" err="1" smtClean="0">
                <a:solidFill>
                  <a:srgbClr val="00B050"/>
                </a:solidFill>
              </a:rPr>
              <a:t>atau</a:t>
            </a:r>
            <a:r>
              <a:rPr lang="en-ID" altLang="en-US" sz="2800" b="1" dirty="0" smtClean="0">
                <a:solidFill>
                  <a:srgbClr val="00B050"/>
                </a:solidFill>
              </a:rPr>
              <a:t> </a:t>
            </a:r>
            <a:r>
              <a:rPr lang="en-ID" altLang="en-US" sz="2800" b="1" dirty="0" err="1" smtClean="0">
                <a:solidFill>
                  <a:srgbClr val="00B050"/>
                </a:solidFill>
              </a:rPr>
              <a:t>dalam</a:t>
            </a:r>
            <a:r>
              <a:rPr lang="en-ID" altLang="en-US" sz="2800" b="1" dirty="0" smtClean="0">
                <a:solidFill>
                  <a:srgbClr val="00B050"/>
                </a:solidFill>
              </a:rPr>
              <a:t> </a:t>
            </a:r>
            <a:r>
              <a:rPr lang="en-ID" altLang="en-US" sz="2800" b="1" dirty="0" err="1" smtClean="0">
                <a:solidFill>
                  <a:srgbClr val="00B050"/>
                </a:solidFill>
              </a:rPr>
              <a:t>presentasi</a:t>
            </a:r>
            <a:r>
              <a:rPr lang="en-ID" altLang="en-US" sz="2800" b="1" dirty="0" smtClean="0">
                <a:solidFill>
                  <a:srgbClr val="00B050"/>
                </a:solidFill>
              </a:rPr>
              <a:t> DPR yang </a:t>
            </a:r>
            <a:r>
              <a:rPr lang="en-ID" altLang="en-US" sz="2800" b="1" dirty="0" err="1" smtClean="0">
                <a:solidFill>
                  <a:srgbClr val="00B050"/>
                </a:solidFill>
              </a:rPr>
              <a:t>tinggi</a:t>
            </a:r>
            <a:r>
              <a:rPr lang="en-ID" altLang="en-US" sz="2800" dirty="0" smtClean="0"/>
              <a:t>.</a:t>
            </a:r>
            <a:endParaRPr lang="en-US" alt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1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12164704" cy="6818662"/>
          </a:xfrm>
        </p:spPr>
      </p:pic>
    </p:spTree>
    <p:extLst>
      <p:ext uri="{BB962C8B-B14F-4D97-AF65-F5344CB8AC3E}">
        <p14:creationId xmlns:p14="http://schemas.microsoft.com/office/powerpoint/2010/main" val="18458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i="1" dirty="0"/>
              <a:t>Bird in-the-Hand Theory</a:t>
            </a:r>
            <a:br>
              <a:rPr lang="en-US" altLang="en-US" sz="4800" i="1" dirty="0"/>
            </a:br>
            <a:r>
              <a:rPr lang="en-US" altLang="en-US" sz="4800" dirty="0"/>
              <a:t>(Myron Gordon </a:t>
            </a:r>
            <a:r>
              <a:rPr lang="en-US" altLang="en-US" sz="4800" dirty="0" err="1"/>
              <a:t>dan</a:t>
            </a:r>
            <a:r>
              <a:rPr lang="en-US" altLang="en-US" sz="4800" dirty="0"/>
              <a:t> John </a:t>
            </a:r>
            <a:r>
              <a:rPr lang="en-US" altLang="en-US" sz="4800" dirty="0" err="1"/>
              <a:t>Lintner</a:t>
            </a:r>
            <a:r>
              <a:rPr lang="en-US" altLang="en-US" sz="48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en-ID" sz="2400" dirty="0" smtClean="0"/>
              <a:t>Dari </a:t>
            </a:r>
            <a:r>
              <a:rPr lang="en-ID" sz="2400" dirty="0" err="1" smtClean="0"/>
              <a:t>segi</a:t>
            </a:r>
            <a:r>
              <a:rPr lang="en-ID" sz="2400" dirty="0" smtClean="0"/>
              <a:t> </a:t>
            </a:r>
            <a:r>
              <a:rPr lang="en-ID" sz="2400" dirty="0" err="1" smtClean="0"/>
              <a:t>teori</a:t>
            </a:r>
            <a:r>
              <a:rPr lang="en-ID" sz="2400" dirty="0" smtClean="0"/>
              <a:t> </a:t>
            </a:r>
            <a:r>
              <a:rPr lang="en-ID" sz="2400" dirty="0" err="1" smtClean="0"/>
              <a:t>keagenan</a:t>
            </a:r>
            <a:r>
              <a:rPr lang="en-ID" sz="2400" dirty="0" smtClean="0"/>
              <a:t> (Agency Theory), </a:t>
            </a:r>
            <a:r>
              <a:rPr lang="en-ID" sz="2400" b="1" dirty="0" err="1" smtClean="0">
                <a:solidFill>
                  <a:srgbClr val="00B050"/>
                </a:solidFill>
              </a:rPr>
              <a:t>pembayaran</a:t>
            </a:r>
            <a:r>
              <a:rPr lang="en-ID" sz="2400" b="1" dirty="0" smtClean="0">
                <a:solidFill>
                  <a:srgbClr val="00B050"/>
                </a:solidFill>
              </a:rPr>
              <a:t> </a:t>
            </a:r>
            <a:r>
              <a:rPr lang="en-ID" sz="2400" b="1" dirty="0" err="1" smtClean="0">
                <a:solidFill>
                  <a:srgbClr val="00B050"/>
                </a:solidFill>
              </a:rPr>
              <a:t>dividen</a:t>
            </a:r>
            <a:r>
              <a:rPr lang="en-ID" sz="2400" b="1" dirty="0" smtClean="0">
                <a:solidFill>
                  <a:srgbClr val="00B050"/>
                </a:solidFill>
              </a:rPr>
              <a:t> yang </a:t>
            </a:r>
            <a:r>
              <a:rPr lang="en-ID" sz="2400" b="1" dirty="0" err="1" smtClean="0">
                <a:solidFill>
                  <a:srgbClr val="00B050"/>
                </a:solidFill>
              </a:rPr>
              <a:t>tinggi</a:t>
            </a:r>
            <a:r>
              <a:rPr lang="en-ID" sz="2400" b="1" dirty="0" smtClean="0">
                <a:solidFill>
                  <a:srgbClr val="00B050"/>
                </a:solidFill>
              </a:rPr>
              <a:t> </a:t>
            </a:r>
            <a:r>
              <a:rPr lang="en-ID" sz="2400" b="1" dirty="0" err="1" smtClean="0">
                <a:solidFill>
                  <a:srgbClr val="00B050"/>
                </a:solidFill>
              </a:rPr>
              <a:t>akan</a:t>
            </a:r>
            <a:r>
              <a:rPr lang="en-ID" sz="2400" b="1" dirty="0" smtClean="0">
                <a:solidFill>
                  <a:srgbClr val="00B050"/>
                </a:solidFill>
              </a:rPr>
              <a:t> </a:t>
            </a:r>
            <a:r>
              <a:rPr lang="en-ID" sz="2400" b="1" dirty="0" err="1" smtClean="0">
                <a:solidFill>
                  <a:srgbClr val="00B050"/>
                </a:solidFill>
              </a:rPr>
              <a:t>mengurangi</a:t>
            </a:r>
            <a:r>
              <a:rPr lang="en-ID" sz="2400" b="1" dirty="0" smtClean="0">
                <a:solidFill>
                  <a:srgbClr val="00B050"/>
                </a:solidFill>
              </a:rPr>
              <a:t> </a:t>
            </a:r>
            <a:r>
              <a:rPr lang="en-ID" sz="2400" b="1" dirty="0" err="1" smtClean="0">
                <a:solidFill>
                  <a:srgbClr val="00B050"/>
                </a:solidFill>
              </a:rPr>
              <a:t>konflik</a:t>
            </a:r>
            <a:r>
              <a:rPr lang="en-ID" sz="2400" b="1" dirty="0" smtClean="0">
                <a:solidFill>
                  <a:srgbClr val="00B050"/>
                </a:solidFill>
              </a:rPr>
              <a:t> </a:t>
            </a:r>
            <a:r>
              <a:rPr lang="en-ID" sz="2400" b="1" dirty="0" err="1" smtClean="0">
                <a:solidFill>
                  <a:srgbClr val="00B050"/>
                </a:solidFill>
              </a:rPr>
              <a:t>antara</a:t>
            </a:r>
            <a:r>
              <a:rPr lang="en-ID" sz="2400" b="1" dirty="0" smtClean="0">
                <a:solidFill>
                  <a:srgbClr val="00B050"/>
                </a:solidFill>
              </a:rPr>
              <a:t> </a:t>
            </a:r>
            <a:r>
              <a:rPr lang="en-ID" sz="2400" b="1" dirty="0" err="1" smtClean="0">
                <a:solidFill>
                  <a:srgbClr val="00B050"/>
                </a:solidFill>
              </a:rPr>
              <a:t>Manajer</a:t>
            </a:r>
            <a:r>
              <a:rPr lang="en-ID" sz="2400" b="1" dirty="0" smtClean="0">
                <a:solidFill>
                  <a:srgbClr val="00B050"/>
                </a:solidFill>
              </a:rPr>
              <a:t> Perusahaan (</a:t>
            </a:r>
            <a:r>
              <a:rPr lang="en-ID" sz="2400" b="1" dirty="0" err="1" smtClean="0">
                <a:solidFill>
                  <a:srgbClr val="00B050"/>
                </a:solidFill>
              </a:rPr>
              <a:t>sebagai</a:t>
            </a:r>
            <a:r>
              <a:rPr lang="en-ID" sz="2400" b="1" dirty="0" smtClean="0">
                <a:solidFill>
                  <a:srgbClr val="00B050"/>
                </a:solidFill>
              </a:rPr>
              <a:t> </a:t>
            </a:r>
            <a:r>
              <a:rPr lang="en-ID" sz="2400" b="1" dirty="0" err="1" smtClean="0">
                <a:solidFill>
                  <a:srgbClr val="00B050"/>
                </a:solidFill>
              </a:rPr>
              <a:t>Agen</a:t>
            </a:r>
            <a:r>
              <a:rPr lang="en-ID" sz="2400" b="1" dirty="0" smtClean="0">
                <a:solidFill>
                  <a:srgbClr val="00B050"/>
                </a:solidFill>
              </a:rPr>
              <a:t>) </a:t>
            </a:r>
            <a:r>
              <a:rPr lang="en-ID" sz="2400" b="1" dirty="0" err="1" smtClean="0">
                <a:solidFill>
                  <a:srgbClr val="00B050"/>
                </a:solidFill>
              </a:rPr>
              <a:t>dan</a:t>
            </a:r>
            <a:r>
              <a:rPr lang="en-ID" sz="2400" b="1" dirty="0" smtClean="0">
                <a:solidFill>
                  <a:srgbClr val="00B050"/>
                </a:solidFill>
              </a:rPr>
              <a:t> </a:t>
            </a:r>
            <a:r>
              <a:rPr lang="en-ID" sz="2400" b="1" dirty="0" err="1" smtClean="0">
                <a:solidFill>
                  <a:srgbClr val="00B050"/>
                </a:solidFill>
              </a:rPr>
              <a:t>Pemilik</a:t>
            </a:r>
            <a:r>
              <a:rPr lang="en-ID" sz="2400" b="1" dirty="0" smtClean="0">
                <a:solidFill>
                  <a:srgbClr val="00B050"/>
                </a:solidFill>
              </a:rPr>
              <a:t> Perusahaan / Investor (</a:t>
            </a:r>
            <a:r>
              <a:rPr lang="en-ID" sz="2400" b="1" dirty="0" err="1" smtClean="0">
                <a:solidFill>
                  <a:srgbClr val="00B050"/>
                </a:solidFill>
              </a:rPr>
              <a:t>sebagai</a:t>
            </a:r>
            <a:r>
              <a:rPr lang="en-ID" sz="2400" b="1" dirty="0" smtClean="0">
                <a:solidFill>
                  <a:srgbClr val="00B050"/>
                </a:solidFill>
              </a:rPr>
              <a:t> Principal)</a:t>
            </a:r>
            <a:r>
              <a:rPr lang="en-ID" sz="2400" dirty="0" smtClean="0"/>
              <a:t>. 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ID" sz="2400" dirty="0" err="1" smtClean="0"/>
              <a:t>Dengan</a:t>
            </a:r>
            <a:r>
              <a:rPr lang="en-ID" sz="2400" dirty="0" smtClean="0"/>
              <a:t> </a:t>
            </a:r>
            <a:r>
              <a:rPr lang="en-ID" sz="2400" dirty="0" err="1" smtClean="0"/>
              <a:t>secara</a:t>
            </a:r>
            <a:r>
              <a:rPr lang="en-ID" sz="2400" dirty="0" smtClean="0"/>
              <a:t> </a:t>
            </a:r>
            <a:r>
              <a:rPr lang="en-ID" sz="2400" dirty="0" err="1" smtClean="0"/>
              <a:t>rutin</a:t>
            </a:r>
            <a:r>
              <a:rPr lang="en-ID" sz="2400" dirty="0" smtClean="0"/>
              <a:t> </a:t>
            </a:r>
            <a:r>
              <a:rPr lang="en-ID" sz="2400" dirty="0" err="1" smtClean="0"/>
              <a:t>membagikan</a:t>
            </a:r>
            <a:r>
              <a:rPr lang="en-ID" sz="2400" dirty="0" smtClean="0"/>
              <a:t> </a:t>
            </a:r>
            <a:r>
              <a:rPr lang="en-ID" sz="2400" dirty="0" err="1" smtClean="0"/>
              <a:t>dividen</a:t>
            </a:r>
            <a:r>
              <a:rPr lang="en-ID" sz="2400" dirty="0" smtClean="0"/>
              <a:t> yang </a:t>
            </a:r>
            <a:r>
              <a:rPr lang="en-ID" sz="2400" dirty="0" err="1" smtClean="0"/>
              <a:t>mengurangi</a:t>
            </a:r>
            <a:r>
              <a:rPr lang="en-ID" sz="2400" dirty="0" smtClean="0"/>
              <a:t> </a:t>
            </a:r>
            <a:r>
              <a:rPr lang="en-ID" sz="2400" dirty="0" err="1" smtClean="0"/>
              <a:t>risiko</a:t>
            </a:r>
            <a:r>
              <a:rPr lang="en-ID" sz="2400" dirty="0" smtClean="0"/>
              <a:t> investor + </a:t>
            </a:r>
            <a:r>
              <a:rPr lang="en-ID" sz="2400" dirty="0" err="1" smtClean="0"/>
              <a:t>membagikan</a:t>
            </a:r>
            <a:r>
              <a:rPr lang="en-ID" sz="2400" dirty="0" smtClean="0"/>
              <a:t> </a:t>
            </a:r>
            <a:r>
              <a:rPr lang="en-ID" sz="2400" dirty="0" err="1" smtClean="0"/>
              <a:t>dividen</a:t>
            </a:r>
            <a:r>
              <a:rPr lang="en-ID" sz="2400" dirty="0" smtClean="0"/>
              <a:t> yang </a:t>
            </a:r>
            <a:r>
              <a:rPr lang="en-ID" sz="2400" dirty="0" err="1" smtClean="0"/>
              <a:t>lebih</a:t>
            </a:r>
            <a:r>
              <a:rPr lang="en-ID" sz="2400" dirty="0" smtClean="0"/>
              <a:t> </a:t>
            </a:r>
            <a:r>
              <a:rPr lang="en-ID" sz="2400" dirty="0" err="1" smtClean="0"/>
              <a:t>besar</a:t>
            </a:r>
            <a:r>
              <a:rPr lang="en-ID" sz="2400" dirty="0" smtClean="0"/>
              <a:t>, </a:t>
            </a:r>
            <a:r>
              <a:rPr lang="en-ID" sz="2400" dirty="0" err="1" smtClean="0"/>
              <a:t>maka</a:t>
            </a:r>
            <a:r>
              <a:rPr lang="en-ID" sz="2400" dirty="0" smtClean="0"/>
              <a:t> </a:t>
            </a:r>
            <a:r>
              <a:rPr lang="en-ID" sz="2400" dirty="0" err="1" smtClean="0"/>
              <a:t>sama</a:t>
            </a:r>
            <a:r>
              <a:rPr lang="en-ID" sz="2400" dirty="0" smtClean="0"/>
              <a:t> </a:t>
            </a:r>
            <a:r>
              <a:rPr lang="en-ID" sz="2400" dirty="0" err="1" smtClean="0"/>
              <a:t>dengan</a:t>
            </a:r>
            <a:r>
              <a:rPr lang="en-ID" sz="2400" dirty="0" smtClean="0"/>
              <a:t> </a:t>
            </a:r>
            <a:r>
              <a:rPr lang="en-ID" sz="2400" b="1" dirty="0" err="1" smtClean="0">
                <a:solidFill>
                  <a:srgbClr val="00B050"/>
                </a:solidFill>
              </a:rPr>
              <a:t>memaksimalkan</a:t>
            </a:r>
            <a:r>
              <a:rPr lang="en-ID" sz="2400" b="1" dirty="0" smtClean="0">
                <a:solidFill>
                  <a:srgbClr val="00B050"/>
                </a:solidFill>
              </a:rPr>
              <a:t> </a:t>
            </a:r>
            <a:r>
              <a:rPr lang="en-ID" sz="2400" b="1" dirty="0" err="1" smtClean="0">
                <a:solidFill>
                  <a:srgbClr val="00B050"/>
                </a:solidFill>
              </a:rPr>
              <a:t>kemakmuran</a:t>
            </a:r>
            <a:r>
              <a:rPr lang="en-ID" sz="2400" b="1" dirty="0" smtClean="0">
                <a:solidFill>
                  <a:srgbClr val="00B050"/>
                </a:solidFill>
              </a:rPr>
              <a:t> </a:t>
            </a:r>
            <a:r>
              <a:rPr lang="en-ID" sz="2400" b="1" dirty="0" err="1" smtClean="0">
                <a:solidFill>
                  <a:srgbClr val="00B050"/>
                </a:solidFill>
              </a:rPr>
              <a:t>pemegang</a:t>
            </a:r>
            <a:r>
              <a:rPr lang="en-ID" sz="2400" b="1" dirty="0" smtClean="0">
                <a:solidFill>
                  <a:srgbClr val="00B050"/>
                </a:solidFill>
              </a:rPr>
              <a:t> </a:t>
            </a:r>
            <a:r>
              <a:rPr lang="en-ID" sz="2400" b="1" dirty="0" err="1" smtClean="0">
                <a:solidFill>
                  <a:srgbClr val="00B050"/>
                </a:solidFill>
              </a:rPr>
              <a:t>saham</a:t>
            </a:r>
            <a:r>
              <a:rPr lang="en-ID" sz="2400" dirty="0" smtClean="0"/>
              <a:t>.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ID" sz="2400" dirty="0" err="1" smtClean="0"/>
              <a:t>Namun</a:t>
            </a:r>
            <a:r>
              <a:rPr lang="en-ID" sz="2400" dirty="0" smtClean="0"/>
              <a:t>, para </a:t>
            </a:r>
            <a:r>
              <a:rPr lang="en-ID" sz="2400" dirty="0" err="1" smtClean="0"/>
              <a:t>debitur</a:t>
            </a:r>
            <a:r>
              <a:rPr lang="en-ID" sz="2400" dirty="0" smtClean="0"/>
              <a:t> (</a:t>
            </a:r>
            <a:r>
              <a:rPr lang="en-ID" sz="2400" dirty="0" err="1" smtClean="0"/>
              <a:t>pemberi</a:t>
            </a:r>
            <a:r>
              <a:rPr lang="en-ID" sz="2400" dirty="0" smtClean="0"/>
              <a:t> </a:t>
            </a:r>
            <a:r>
              <a:rPr lang="en-ID" sz="2400" dirty="0" err="1" smtClean="0"/>
              <a:t>utang</a:t>
            </a:r>
            <a:r>
              <a:rPr lang="en-ID" sz="2400" dirty="0" smtClean="0"/>
              <a:t>) yang </a:t>
            </a:r>
            <a:r>
              <a:rPr lang="en-ID" sz="2400" dirty="0" err="1" smtClean="0"/>
              <a:t>dirugikan</a:t>
            </a:r>
            <a:r>
              <a:rPr lang="en-ID" sz="2400" dirty="0" smtClean="0"/>
              <a:t> </a:t>
            </a:r>
            <a:r>
              <a:rPr lang="en-ID" sz="2400" dirty="0" err="1" smtClean="0"/>
              <a:t>dalam</a:t>
            </a:r>
            <a:r>
              <a:rPr lang="en-ID" sz="2400" dirty="0" smtClean="0"/>
              <a:t> </a:t>
            </a:r>
            <a:r>
              <a:rPr lang="en-ID" sz="2400" dirty="0" err="1" smtClean="0"/>
              <a:t>konteks</a:t>
            </a:r>
            <a:r>
              <a:rPr lang="en-ID" sz="2400" dirty="0" smtClean="0"/>
              <a:t> </a:t>
            </a:r>
            <a:r>
              <a:rPr lang="en-ID" sz="2400" dirty="0" err="1" smtClean="0"/>
              <a:t>ini</a:t>
            </a:r>
            <a:r>
              <a:rPr lang="en-ID" sz="2400" dirty="0" smtClean="0"/>
              <a:t>. </a:t>
            </a:r>
            <a:r>
              <a:rPr lang="en-ID" sz="2400" dirty="0" err="1" smtClean="0"/>
              <a:t>Mereka</a:t>
            </a:r>
            <a:r>
              <a:rPr lang="en-ID" sz="2400" dirty="0" smtClean="0"/>
              <a:t> </a:t>
            </a:r>
            <a:r>
              <a:rPr lang="en-ID" sz="2400" dirty="0" err="1" smtClean="0"/>
              <a:t>lebih</a:t>
            </a:r>
            <a:r>
              <a:rPr lang="en-ID" sz="2400" dirty="0" smtClean="0"/>
              <a:t> </a:t>
            </a:r>
            <a:r>
              <a:rPr lang="en-ID" sz="2400" dirty="0" err="1" smtClean="0"/>
              <a:t>suka</a:t>
            </a:r>
            <a:r>
              <a:rPr lang="en-ID" sz="2400" dirty="0" smtClean="0"/>
              <a:t> </a:t>
            </a:r>
            <a:r>
              <a:rPr lang="en-ID" sz="2400" dirty="0" err="1" smtClean="0"/>
              <a:t>bila</a:t>
            </a:r>
            <a:r>
              <a:rPr lang="en-ID" sz="2400" dirty="0" smtClean="0"/>
              <a:t> </a:t>
            </a:r>
            <a:r>
              <a:rPr lang="en-ID" sz="2400" dirty="0" err="1" smtClean="0"/>
              <a:t>ada</a:t>
            </a:r>
            <a:r>
              <a:rPr lang="en-ID" sz="2400" dirty="0" smtClean="0"/>
              <a:t> </a:t>
            </a:r>
            <a:r>
              <a:rPr lang="en-ID" sz="2400" dirty="0" err="1" smtClean="0"/>
              <a:t>cukup</a:t>
            </a:r>
            <a:r>
              <a:rPr lang="en-ID" sz="2400" dirty="0" smtClean="0"/>
              <a:t> </a:t>
            </a:r>
            <a:r>
              <a:rPr lang="en-ID" sz="2400" dirty="0" err="1" smtClean="0"/>
              <a:t>banyak</a:t>
            </a:r>
            <a:r>
              <a:rPr lang="en-ID" sz="2400" dirty="0" smtClean="0"/>
              <a:t> </a:t>
            </a:r>
            <a:r>
              <a:rPr lang="en-ID" sz="2400" dirty="0" err="1" smtClean="0"/>
              <a:t>kas</a:t>
            </a:r>
            <a:r>
              <a:rPr lang="en-ID" sz="2400" dirty="0" smtClean="0"/>
              <a:t> di </a:t>
            </a:r>
            <a:r>
              <a:rPr lang="en-ID" sz="2400" dirty="0" err="1" smtClean="0"/>
              <a:t>dalam</a:t>
            </a:r>
            <a:r>
              <a:rPr lang="en-ID" sz="2400" dirty="0" smtClean="0"/>
              <a:t> </a:t>
            </a:r>
            <a:r>
              <a:rPr lang="en-ID" sz="2400" dirty="0" err="1" smtClean="0"/>
              <a:t>perusahaan</a:t>
            </a:r>
            <a:r>
              <a:rPr lang="en-ID" sz="2400" dirty="0" smtClean="0"/>
              <a:t> </a:t>
            </a:r>
            <a:r>
              <a:rPr lang="en-ID" sz="2400" dirty="0" err="1" smtClean="0"/>
              <a:t>karena</a:t>
            </a:r>
            <a:r>
              <a:rPr lang="en-ID" sz="2400" dirty="0" smtClean="0"/>
              <a:t> </a:t>
            </a:r>
            <a:r>
              <a:rPr lang="en-ID" sz="2400" dirty="0" err="1" smtClean="0"/>
              <a:t>itu</a:t>
            </a:r>
            <a:r>
              <a:rPr lang="en-ID" sz="2400" dirty="0" smtClean="0"/>
              <a:t> </a:t>
            </a:r>
            <a:r>
              <a:rPr lang="en-ID" sz="2400" dirty="0" err="1" smtClean="0"/>
              <a:t>bisa</a:t>
            </a:r>
            <a:r>
              <a:rPr lang="en-ID" sz="2400" dirty="0" smtClean="0"/>
              <a:t> </a:t>
            </a:r>
            <a:r>
              <a:rPr lang="en-ID" sz="2400" dirty="0" err="1" smtClean="0"/>
              <a:t>mengurangi</a:t>
            </a:r>
            <a:r>
              <a:rPr lang="en-ID" sz="2400" dirty="0" smtClean="0"/>
              <a:t> </a:t>
            </a:r>
            <a:r>
              <a:rPr lang="en-ID" sz="2400" dirty="0" err="1" smtClean="0"/>
              <a:t>risiko</a:t>
            </a:r>
            <a:r>
              <a:rPr lang="en-ID" sz="2400" dirty="0" smtClean="0"/>
              <a:t> </a:t>
            </a:r>
            <a:r>
              <a:rPr lang="en-ID" sz="2400" dirty="0" err="1" smtClean="0"/>
              <a:t>likuiditas</a:t>
            </a:r>
            <a:r>
              <a:rPr lang="en-ID" sz="2400" dirty="0" smtClean="0"/>
              <a:t> </a:t>
            </a:r>
            <a:r>
              <a:rPr lang="en-ID" sz="2400" dirty="0" err="1" smtClean="0"/>
              <a:t>perusahaan</a:t>
            </a:r>
            <a:r>
              <a:rPr lang="en-ID" sz="2400" dirty="0" smtClean="0"/>
              <a:t>. Dan </a:t>
            </a:r>
            <a:r>
              <a:rPr lang="en-ID" sz="2400" dirty="0" err="1" smtClean="0"/>
              <a:t>bila</a:t>
            </a:r>
            <a:r>
              <a:rPr lang="en-ID" sz="2400" dirty="0" smtClean="0"/>
              <a:t> </a:t>
            </a:r>
            <a:r>
              <a:rPr lang="en-ID" sz="2400" dirty="0" err="1" smtClean="0"/>
              <a:t>perusahaan</a:t>
            </a:r>
            <a:r>
              <a:rPr lang="en-ID" sz="2400" dirty="0" smtClean="0"/>
              <a:t> </a:t>
            </a:r>
            <a:r>
              <a:rPr lang="en-ID" sz="2400" dirty="0" err="1" smtClean="0"/>
              <a:t>bangkrut</a:t>
            </a:r>
            <a:r>
              <a:rPr lang="en-ID" sz="2400" dirty="0" smtClean="0"/>
              <a:t>, </a:t>
            </a:r>
            <a:r>
              <a:rPr lang="en-ID" sz="2400" dirty="0" err="1" smtClean="0"/>
              <a:t>kas</a:t>
            </a:r>
            <a:r>
              <a:rPr lang="en-ID" sz="2400" dirty="0" smtClean="0"/>
              <a:t> </a:t>
            </a:r>
            <a:r>
              <a:rPr lang="en-ID" sz="2400" dirty="0" err="1" smtClean="0"/>
              <a:t>tersebut</a:t>
            </a:r>
            <a:r>
              <a:rPr lang="en-ID" sz="2400" dirty="0" smtClean="0"/>
              <a:t> </a:t>
            </a:r>
            <a:r>
              <a:rPr lang="en-ID" sz="2400" dirty="0" err="1" smtClean="0"/>
              <a:t>bisa</a:t>
            </a:r>
            <a:r>
              <a:rPr lang="en-ID" sz="2400" dirty="0" smtClean="0"/>
              <a:t> </a:t>
            </a:r>
            <a:r>
              <a:rPr lang="en-ID" sz="2400" dirty="0" err="1" smtClean="0"/>
              <a:t>dipakai</a:t>
            </a:r>
            <a:r>
              <a:rPr lang="en-ID" sz="2400" dirty="0" smtClean="0"/>
              <a:t> </a:t>
            </a:r>
            <a:r>
              <a:rPr lang="en-ID" sz="2400" dirty="0" err="1" smtClean="0"/>
              <a:t>untuk</a:t>
            </a:r>
            <a:r>
              <a:rPr lang="en-ID" sz="2400" dirty="0" smtClean="0"/>
              <a:t> </a:t>
            </a:r>
            <a:r>
              <a:rPr lang="en-ID" sz="2400" dirty="0" err="1" smtClean="0"/>
              <a:t>membayar</a:t>
            </a:r>
            <a:r>
              <a:rPr lang="en-ID" sz="2400" dirty="0" smtClean="0"/>
              <a:t> </a:t>
            </a:r>
            <a:r>
              <a:rPr lang="en-ID" sz="2400" dirty="0" err="1" smtClean="0"/>
              <a:t>kembali</a:t>
            </a:r>
            <a:r>
              <a:rPr lang="en-ID" sz="2400" dirty="0" smtClean="0"/>
              <a:t> </a:t>
            </a:r>
            <a:r>
              <a:rPr lang="en-ID" sz="2400" dirty="0" err="1" smtClean="0"/>
              <a:t>utang</a:t>
            </a:r>
            <a:r>
              <a:rPr lang="en-ID" sz="2400" dirty="0" smtClean="0"/>
              <a:t> yang </a:t>
            </a:r>
            <a:r>
              <a:rPr lang="en-ID" sz="2400" dirty="0" err="1" smtClean="0"/>
              <a:t>mereka</a:t>
            </a:r>
            <a:r>
              <a:rPr lang="en-ID" sz="2400" dirty="0" smtClean="0"/>
              <a:t> </a:t>
            </a:r>
            <a:r>
              <a:rPr lang="en-ID" sz="2400" dirty="0" err="1" smtClean="0"/>
              <a:t>berikan</a:t>
            </a:r>
            <a:r>
              <a:rPr lang="en-ID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i="1" dirty="0"/>
              <a:t>Tax Preference </a:t>
            </a:r>
            <a:r>
              <a:rPr lang="en-US" altLang="en-US" sz="5400" i="1" dirty="0" smtClean="0"/>
              <a:t>Theory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altLang="en-US" sz="3200" i="1" dirty="0"/>
              <a:t>Tax preference theory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menyatakan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bahwa</a:t>
            </a:r>
            <a:r>
              <a:rPr lang="en-US" altLang="en-US" sz="3200" dirty="0"/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dividen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mempunyai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pengaruh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negatif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terhadap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harga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pasar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saham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perusahaan</a:t>
            </a:r>
            <a:r>
              <a:rPr lang="en-US" altLang="en-US" sz="3200" dirty="0" smtClean="0"/>
              <a:t>.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altLang="en-US" sz="3200" dirty="0" err="1" smtClean="0"/>
              <a:t>Pengaruh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negatif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terjadi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karena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ada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perbedaan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tarif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pajak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atas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dividen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dibandingkan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dengan</a:t>
            </a:r>
            <a:r>
              <a:rPr lang="en-US" altLang="en-US" sz="3200" dirty="0"/>
              <a:t> </a:t>
            </a:r>
            <a:r>
              <a:rPr lang="en-US" altLang="en-US" sz="3200" i="1" dirty="0"/>
              <a:t>capital gain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yaitu</a:t>
            </a:r>
            <a:r>
              <a:rPr lang="en-US" altLang="en-US" sz="3200" dirty="0"/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tarif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pajak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atas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dividen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lebih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besar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daripada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tarif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pajak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atas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i="1" dirty="0">
                <a:solidFill>
                  <a:srgbClr val="FF0000"/>
                </a:solidFill>
              </a:rPr>
              <a:t>capital </a:t>
            </a:r>
            <a:r>
              <a:rPr lang="en-US" altLang="en-US" sz="3200" i="1" dirty="0" smtClean="0">
                <a:solidFill>
                  <a:srgbClr val="FF0000"/>
                </a:solidFill>
              </a:rPr>
              <a:t>gain</a:t>
            </a:r>
            <a:r>
              <a:rPr lang="en-US" altLang="en-US" sz="3200" dirty="0" smtClean="0"/>
              <a:t>.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en-US" altLang="en-US" sz="3200" dirty="0" smtClean="0"/>
              <a:t>Hal </a:t>
            </a:r>
            <a:r>
              <a:rPr lang="en-US" altLang="en-US" sz="3200" dirty="0" err="1" smtClean="0"/>
              <a:t>tersebut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membuat</a:t>
            </a:r>
            <a:r>
              <a:rPr lang="en-US" altLang="en-US" sz="3200" dirty="0" smtClean="0"/>
              <a:t> investor </a:t>
            </a:r>
            <a:r>
              <a:rPr lang="en-US" altLang="en-US" sz="3200" dirty="0" err="1"/>
              <a:t>lebih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menyukai</a:t>
            </a:r>
            <a:r>
              <a:rPr lang="en-US" altLang="en-US" sz="3200" dirty="0"/>
              <a:t> </a:t>
            </a:r>
            <a:r>
              <a:rPr lang="en-US" altLang="en-US" sz="3200" i="1" dirty="0"/>
              <a:t>capital gain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daripada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dividen</a:t>
            </a:r>
            <a:r>
              <a:rPr lang="en-US" altLang="en-US" sz="3200" dirty="0" smtClean="0"/>
              <a:t>. Dan </a:t>
            </a:r>
            <a:r>
              <a:rPr lang="en-US" altLang="en-US" sz="3200" dirty="0" err="1" smtClean="0"/>
              <a:t>dalam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kasus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ini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melakukan</a:t>
            </a:r>
            <a:r>
              <a:rPr lang="en-US" altLang="en-US" sz="3200" dirty="0" smtClean="0">
                <a:solidFill>
                  <a:srgbClr val="FF0000"/>
                </a:solidFill>
              </a:rPr>
              <a:t> buyback / repurchase stock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akan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lebih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efisien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ketimbang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membayar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dividen</a:t>
            </a:r>
            <a:r>
              <a:rPr lang="en-US" altLang="en-US" sz="3200" dirty="0" smtClean="0"/>
              <a:t>.</a:t>
            </a:r>
            <a:endParaRPr lang="en-US" altLang="en-US" sz="3200" dirty="0"/>
          </a:p>
        </p:txBody>
      </p:sp>
      <p:pic>
        <p:nvPicPr>
          <p:cNvPr id="8194" name="Picture 2" descr="https://2gqqjh16pr6s1171o1ckrxg3-wpengine.netdna-ssl.com/wp-content/uploads/2016/05/income-ta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704" y="27296"/>
            <a:ext cx="304800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i="1" dirty="0"/>
              <a:t>Tax Preference </a:t>
            </a:r>
            <a:r>
              <a:rPr lang="en-US" altLang="en-US" sz="5400" i="1" dirty="0" smtClean="0"/>
              <a:t>Theory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5827" y="2598941"/>
            <a:ext cx="3962400" cy="3706323"/>
          </a:xfrm>
        </p:spPr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Ø"/>
            </a:pPr>
            <a:r>
              <a:rPr lang="en-ID" altLang="en-US" sz="3200" dirty="0" smtClean="0"/>
              <a:t>Indonesia </a:t>
            </a:r>
            <a:r>
              <a:rPr lang="en-ID" altLang="en-US" sz="3200" dirty="0" err="1" smtClean="0"/>
              <a:t>memiliki</a:t>
            </a:r>
            <a:r>
              <a:rPr lang="en-ID" altLang="en-US" sz="3200" dirty="0" smtClean="0"/>
              <a:t> </a:t>
            </a:r>
            <a:r>
              <a:rPr lang="en-ID" altLang="en-US" sz="3200" dirty="0" err="1" smtClean="0"/>
              <a:t>pajak</a:t>
            </a:r>
            <a:r>
              <a:rPr lang="en-ID" altLang="en-US" sz="3200" dirty="0" smtClean="0"/>
              <a:t> Capital Gain 0,5% </a:t>
            </a:r>
            <a:r>
              <a:rPr lang="en-ID" altLang="en-US" sz="3200" dirty="0" err="1" smtClean="0"/>
              <a:t>dari</a:t>
            </a:r>
            <a:r>
              <a:rPr lang="en-ID" altLang="en-US" sz="3200" dirty="0" smtClean="0"/>
              <a:t> </a:t>
            </a:r>
            <a:r>
              <a:rPr lang="en-ID" altLang="en-US" sz="3200" dirty="0" err="1" smtClean="0"/>
              <a:t>nilai</a:t>
            </a:r>
            <a:r>
              <a:rPr lang="en-ID" altLang="en-US" sz="3200" dirty="0" smtClean="0"/>
              <a:t> total </a:t>
            </a:r>
            <a:r>
              <a:rPr lang="en-ID" altLang="en-US" sz="3200" dirty="0" err="1" smtClean="0"/>
              <a:t>transaksi</a:t>
            </a:r>
            <a:r>
              <a:rPr lang="en-ID" altLang="en-US" sz="3200" dirty="0" smtClean="0"/>
              <a:t> </a:t>
            </a:r>
            <a:r>
              <a:rPr lang="en-ID" altLang="en-US" sz="3200" dirty="0" err="1" smtClean="0"/>
              <a:t>penjualan</a:t>
            </a:r>
            <a:r>
              <a:rPr lang="en-ID" altLang="en-US" sz="3200" dirty="0" smtClean="0"/>
              <a:t>. </a:t>
            </a:r>
            <a:r>
              <a:rPr lang="en-ID" altLang="en-US" sz="3200" dirty="0" err="1" smtClean="0"/>
              <a:t>Sementara</a:t>
            </a:r>
            <a:r>
              <a:rPr lang="en-ID" altLang="en-US" sz="3200" dirty="0" smtClean="0"/>
              <a:t> </a:t>
            </a:r>
            <a:r>
              <a:rPr lang="en-ID" altLang="en-US" sz="3200" dirty="0" err="1" smtClean="0"/>
              <a:t>pajak</a:t>
            </a:r>
            <a:r>
              <a:rPr lang="en-ID" altLang="en-US" sz="3200" dirty="0" smtClean="0"/>
              <a:t> </a:t>
            </a:r>
            <a:r>
              <a:rPr lang="en-ID" altLang="en-US" sz="3200" dirty="0" err="1" smtClean="0"/>
              <a:t>Dividennya</a:t>
            </a:r>
            <a:r>
              <a:rPr lang="en-ID" altLang="en-US" sz="3200" dirty="0" smtClean="0"/>
              <a:t> 10% </a:t>
            </a:r>
            <a:r>
              <a:rPr lang="en-ID" altLang="en-US" sz="3200" dirty="0" err="1" smtClean="0"/>
              <a:t>dari</a:t>
            </a:r>
            <a:r>
              <a:rPr lang="en-ID" altLang="en-US" sz="3200" dirty="0" smtClean="0"/>
              <a:t> </a:t>
            </a:r>
            <a:r>
              <a:rPr lang="en-ID" altLang="en-US" sz="3200" dirty="0" err="1" smtClean="0"/>
              <a:t>jumlah</a:t>
            </a:r>
            <a:r>
              <a:rPr lang="en-ID" altLang="en-US" sz="3200" dirty="0" smtClean="0"/>
              <a:t> </a:t>
            </a:r>
            <a:r>
              <a:rPr lang="en-ID" altLang="en-US" sz="3200" dirty="0" err="1" smtClean="0"/>
              <a:t>dividen</a:t>
            </a:r>
            <a:r>
              <a:rPr lang="en-ID" altLang="en-US" sz="3200" dirty="0" smtClean="0"/>
              <a:t> yang </a:t>
            </a:r>
            <a:r>
              <a:rPr lang="en-ID" altLang="en-US" sz="3200" dirty="0" err="1" smtClean="0"/>
              <a:t>diterima</a:t>
            </a:r>
            <a:r>
              <a:rPr lang="en-ID" altLang="en-US" sz="3200" dirty="0" smtClean="0"/>
              <a:t>.</a:t>
            </a:r>
          </a:p>
        </p:txBody>
      </p:sp>
      <p:pic>
        <p:nvPicPr>
          <p:cNvPr id="8194" name="Picture 2" descr="https://2gqqjh16pr6s1171o1ckrxg3-wpengine.netdna-ssl.com/wp-content/uploads/2016/05/income-ta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704" y="27296"/>
            <a:ext cx="304800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252" t="11334" r="30350" b="35495"/>
          <a:stretch/>
        </p:blipFill>
        <p:spPr>
          <a:xfrm>
            <a:off x="328092" y="1955723"/>
            <a:ext cx="7478158" cy="43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 smtClean="0"/>
              <a:t>Materi</a:t>
            </a:r>
            <a:r>
              <a:rPr lang="en-ID" b="1" dirty="0" smtClean="0"/>
              <a:t> </a:t>
            </a:r>
            <a:r>
              <a:rPr lang="en-ID" b="1" dirty="0" err="1" smtClean="0"/>
              <a:t>Pembelajaran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buFont typeface="Wingdings" panose="05000000000000000000" pitchFamily="2" charset="2"/>
              <a:buChar char="v"/>
            </a:pPr>
            <a:r>
              <a:rPr lang="en-ID" dirty="0" err="1" smtClean="0"/>
              <a:t>Konsep</a:t>
            </a:r>
            <a:r>
              <a:rPr lang="en-ID" dirty="0" smtClean="0"/>
              <a:t> </a:t>
            </a:r>
            <a:r>
              <a:rPr lang="en-ID" dirty="0" err="1" smtClean="0"/>
              <a:t>Dasar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Kebijakan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endParaRPr lang="en-ID" dirty="0" smtClean="0"/>
          </a:p>
          <a:p>
            <a:pPr marL="355600" indent="-355600">
              <a:buFont typeface="Wingdings" panose="05000000000000000000" pitchFamily="2" charset="2"/>
              <a:buChar char="v"/>
            </a:pPr>
            <a:r>
              <a:rPr lang="en-ID" dirty="0" err="1" smtClean="0"/>
              <a:t>Kontroversi</a:t>
            </a:r>
            <a:r>
              <a:rPr lang="en-ID" dirty="0" smtClean="0"/>
              <a:t> </a:t>
            </a:r>
            <a:r>
              <a:rPr lang="en-ID" dirty="0" err="1" smtClean="0"/>
              <a:t>Kebijakan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r>
              <a:rPr lang="en-ID" dirty="0" smtClean="0"/>
              <a:t>:</a:t>
            </a:r>
          </a:p>
          <a:p>
            <a:pPr marL="529336" lvl="1" indent="-355600">
              <a:buFont typeface="Wingdings" panose="05000000000000000000" pitchFamily="2" charset="2"/>
              <a:buChar char="v"/>
            </a:pPr>
            <a:r>
              <a:rPr lang="en-ID" dirty="0" smtClean="0"/>
              <a:t>Dividend Irrelevance Theory (Modigliani-Miller)</a:t>
            </a:r>
          </a:p>
          <a:p>
            <a:pPr marL="529336" lvl="1" indent="-355600">
              <a:buFont typeface="Wingdings" panose="05000000000000000000" pitchFamily="2" charset="2"/>
              <a:buChar char="v"/>
            </a:pPr>
            <a:r>
              <a:rPr lang="en-ID" dirty="0" smtClean="0"/>
              <a:t>Bird-in-the-Hand Theory (</a:t>
            </a:r>
            <a:r>
              <a:rPr lang="en-ID" dirty="0" err="1" smtClean="0"/>
              <a:t>Gorden</a:t>
            </a:r>
            <a:r>
              <a:rPr lang="en-ID" dirty="0" smtClean="0"/>
              <a:t>-Linter)</a:t>
            </a:r>
          </a:p>
          <a:p>
            <a:pPr marL="529336" lvl="1" indent="-355600">
              <a:buFont typeface="Wingdings" panose="05000000000000000000" pitchFamily="2" charset="2"/>
              <a:buChar char="v"/>
            </a:pPr>
            <a:r>
              <a:rPr lang="en-ID" dirty="0" smtClean="0"/>
              <a:t>Tax Preference Theory</a:t>
            </a:r>
          </a:p>
          <a:p>
            <a:pPr marL="355600" indent="-355600">
              <a:buFont typeface="Wingdings" panose="05000000000000000000" pitchFamily="2" charset="2"/>
              <a:buChar char="v"/>
            </a:pPr>
            <a:r>
              <a:rPr lang="en-ID" dirty="0" err="1" smtClean="0"/>
              <a:t>Faktor-Faktor</a:t>
            </a:r>
            <a:r>
              <a:rPr lang="en-ID" dirty="0" smtClean="0"/>
              <a:t> </a:t>
            </a:r>
            <a:r>
              <a:rPr lang="en-ID" i="1" dirty="0" smtClean="0"/>
              <a:t>Dividend </a:t>
            </a:r>
            <a:r>
              <a:rPr lang="en-ID" i="1" dirty="0" err="1" smtClean="0"/>
              <a:t>Payout</a:t>
            </a:r>
            <a:r>
              <a:rPr lang="en-ID" i="1" dirty="0" smtClean="0"/>
              <a:t>, </a:t>
            </a:r>
            <a:r>
              <a:rPr lang="en-ID" dirty="0" err="1" smtClean="0"/>
              <a:t>Nilai</a:t>
            </a:r>
            <a:r>
              <a:rPr lang="en-ID" dirty="0" smtClean="0"/>
              <a:t> </a:t>
            </a:r>
            <a:r>
              <a:rPr lang="en-ID" dirty="0" err="1" smtClean="0"/>
              <a:t>Informasi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r>
              <a:rPr lang="en-ID" dirty="0" smtClean="0"/>
              <a:t>,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Teori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r>
              <a:rPr lang="en-ID" dirty="0" smtClean="0"/>
              <a:t> Residual</a:t>
            </a:r>
          </a:p>
          <a:p>
            <a:pPr marL="355600" indent="-355600">
              <a:buFont typeface="Wingdings" panose="05000000000000000000" pitchFamily="2" charset="2"/>
              <a:buChar char="v"/>
            </a:pPr>
            <a:r>
              <a:rPr lang="en-ID" dirty="0" err="1" smtClean="0"/>
              <a:t>Aspek-Aspek</a:t>
            </a:r>
            <a:r>
              <a:rPr lang="en-ID" dirty="0" smtClean="0"/>
              <a:t> </a:t>
            </a:r>
            <a:r>
              <a:rPr lang="en-ID" dirty="0" err="1" smtClean="0"/>
              <a:t>Lainnya</a:t>
            </a:r>
            <a:r>
              <a:rPr lang="en-ID" dirty="0" smtClean="0"/>
              <a:t> </a:t>
            </a:r>
            <a:r>
              <a:rPr lang="en-ID" dirty="0" err="1" smtClean="0"/>
              <a:t>Terkait</a:t>
            </a:r>
            <a:r>
              <a:rPr lang="en-ID" dirty="0" smtClean="0"/>
              <a:t> </a:t>
            </a:r>
            <a:r>
              <a:rPr lang="en-ID" dirty="0" err="1" smtClean="0"/>
              <a:t>Kebijakan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endParaRPr lang="en-ID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15" y="1068676"/>
            <a:ext cx="3658624" cy="243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/>
              <a:t>Cara </a:t>
            </a:r>
            <a:r>
              <a:rPr lang="en-US" altLang="en-US" sz="4800" dirty="0" err="1"/>
              <a:t>Menghindari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Pajak</a:t>
            </a:r>
            <a:r>
              <a:rPr lang="en-US" altLang="en-US" sz="4800" dirty="0"/>
              <a:t> </a:t>
            </a:r>
            <a:r>
              <a:rPr lang="en-US" altLang="en-US" sz="4800" dirty="0" err="1"/>
              <a:t>Atas</a:t>
            </a:r>
            <a:r>
              <a:rPr lang="en-US" altLang="en-US" sz="4800" dirty="0"/>
              <a:t> </a:t>
            </a:r>
            <a:r>
              <a:rPr lang="en-US" altLang="en-US" sz="4800" dirty="0" err="1"/>
              <a:t>Dividen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273050"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Menurut</a:t>
            </a:r>
            <a:r>
              <a:rPr lang="en-US" altLang="en-US" sz="2800" dirty="0"/>
              <a:t> Miller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Scholes, </a:t>
            </a:r>
            <a:r>
              <a:rPr lang="en-US" altLang="en-US" sz="2800" dirty="0">
                <a:solidFill>
                  <a:srgbClr val="FF0000"/>
                </a:solidFill>
              </a:rPr>
              <a:t>investor </a:t>
            </a:r>
            <a:r>
              <a:rPr lang="en-US" altLang="en-US" sz="2800" dirty="0" err="1">
                <a:solidFill>
                  <a:srgbClr val="FF0000"/>
                </a:solidFill>
              </a:rPr>
              <a:t>dapat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menghindari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pajak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atas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dividen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jalan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melakukan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suatu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pinjaman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cukup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menimbulkan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Rp</a:t>
            </a:r>
            <a:r>
              <a:rPr lang="en-US" altLang="en-US" sz="2800" dirty="0"/>
              <a:t> 1 </a:t>
            </a:r>
            <a:r>
              <a:rPr lang="en-US" altLang="en-US" sz="2800" dirty="0" err="1"/>
              <a:t>beban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bunga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setiap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Rp</a:t>
            </a:r>
            <a:r>
              <a:rPr lang="en-US" altLang="en-US" sz="2800" dirty="0"/>
              <a:t> 1 </a:t>
            </a:r>
            <a:r>
              <a:rPr lang="en-US" altLang="en-US" sz="2800" dirty="0" err="1"/>
              <a:t>dividen</a:t>
            </a:r>
            <a:r>
              <a:rPr lang="en-US" altLang="en-US" sz="2800" dirty="0"/>
              <a:t>.</a:t>
            </a: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en-US" altLang="en-US" sz="2800" dirty="0" err="1" smtClean="0"/>
              <a:t>Contoh</a:t>
            </a:r>
            <a:r>
              <a:rPr lang="en-US" altLang="en-US" sz="2800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Seorang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investor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investasi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Rp</a:t>
            </a:r>
            <a:r>
              <a:rPr lang="en-US" altLang="en-US" sz="2400" dirty="0"/>
              <a:t> 20.000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saham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perusahaan</a:t>
            </a:r>
            <a:r>
              <a:rPr lang="en-US" altLang="en-US" sz="2400" dirty="0"/>
              <a:t> “DC”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saham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menghasilkan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dividen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yield </a:t>
            </a:r>
            <a:r>
              <a:rPr lang="en-US" altLang="en-US" sz="2400" dirty="0" err="1" smtClean="0"/>
              <a:t>sebesar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8%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Rp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1.600 per </a:t>
            </a:r>
            <a:r>
              <a:rPr lang="en-US" altLang="en-US" sz="2400" dirty="0" err="1" smtClean="0"/>
              <a:t>lembar</a:t>
            </a:r>
            <a:r>
              <a:rPr lang="en-US" altLang="en-US" sz="2400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Setiap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tahun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harga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saham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diharapkan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tumbuh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sebesar</a:t>
            </a:r>
            <a:r>
              <a:rPr lang="en-US" altLang="en-US" sz="2400" dirty="0"/>
              <a:t> 6%. </a:t>
            </a:r>
            <a:endParaRPr lang="en-US" alt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Lalu</a:t>
            </a:r>
            <a:r>
              <a:rPr lang="en-US" altLang="en-US" sz="2400" dirty="0" smtClean="0"/>
              <a:t> investor </a:t>
            </a:r>
            <a:r>
              <a:rPr lang="en-US" altLang="en-US" sz="2400" dirty="0" err="1" smtClean="0"/>
              <a:t>tersebut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berutang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Rp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40.000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bunga</a:t>
            </a:r>
            <a:r>
              <a:rPr lang="en-US" altLang="en-US" sz="2400" dirty="0"/>
              <a:t> 12%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menginvestasikan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dana </a:t>
            </a:r>
            <a:r>
              <a:rPr lang="en-US" altLang="en-US" sz="2400" dirty="0" err="1" smtClean="0"/>
              <a:t>tersebut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pada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saham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perusahaan</a:t>
            </a:r>
            <a:r>
              <a:rPr lang="en-US" altLang="en-US" sz="2400" dirty="0"/>
              <a:t> “DC</a:t>
            </a:r>
            <a:r>
              <a:rPr lang="en-US" altLang="en-US" sz="2400" dirty="0" smtClean="0"/>
              <a:t>” </a:t>
            </a:r>
            <a:r>
              <a:rPr lang="en-US" altLang="en-US" sz="2400" dirty="0" err="1" smtClean="0"/>
              <a:t>lagi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5" name="Picture 2" descr="https://2gqqjh16pr6s1171o1ckrxg3-wpengine.netdna-ssl.com/wp-content/uploads/2016/05/income-ta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704" y="27296"/>
            <a:ext cx="304800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/>
              <a:t>Cara </a:t>
            </a:r>
            <a:r>
              <a:rPr lang="en-US" altLang="en-US" sz="4800" dirty="0" err="1"/>
              <a:t>Menghindari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Pajak</a:t>
            </a:r>
            <a:r>
              <a:rPr lang="en-US" altLang="en-US" sz="4800" dirty="0"/>
              <a:t> </a:t>
            </a:r>
            <a:r>
              <a:rPr lang="en-US" altLang="en-US" sz="4800" dirty="0" err="1"/>
              <a:t>Atas</a:t>
            </a:r>
            <a:r>
              <a:rPr lang="en-US" altLang="en-US" sz="4800" dirty="0"/>
              <a:t> </a:t>
            </a:r>
            <a:r>
              <a:rPr lang="en-US" altLang="en-US" sz="4800" dirty="0" err="1"/>
              <a:t>Dividen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000" dirty="0" err="1" smtClean="0"/>
              <a:t>Berdasarkan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informasi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tersebut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maka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dapat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dihitung</a:t>
            </a:r>
            <a:r>
              <a:rPr lang="en-US" altLang="en-US" sz="2000" dirty="0" smtClean="0"/>
              <a:t>:</a:t>
            </a:r>
          </a:p>
          <a:p>
            <a:pPr>
              <a:buClr>
                <a:schemeClr val="bg1"/>
              </a:buClr>
              <a:buNone/>
            </a:pPr>
            <a:r>
              <a:rPr lang="en-US" altLang="en-US" sz="2000" dirty="0" smtClean="0"/>
              <a:t>		</a:t>
            </a:r>
            <a:r>
              <a:rPr lang="en-US" altLang="en-US" sz="2000" dirty="0" err="1" smtClean="0"/>
              <a:t>Dividen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yang </a:t>
            </a:r>
            <a:r>
              <a:rPr lang="en-US" altLang="en-US" sz="2000" dirty="0" err="1" smtClean="0"/>
              <a:t>akan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diterima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(</a:t>
            </a:r>
            <a:r>
              <a:rPr lang="en-US" altLang="en-US" sz="2000" dirty="0" err="1"/>
              <a:t>Rp</a:t>
            </a:r>
            <a:r>
              <a:rPr lang="en-US" altLang="en-US" sz="2000" dirty="0"/>
              <a:t> 60.000 x </a:t>
            </a:r>
            <a:r>
              <a:rPr lang="en-US" altLang="en-US" sz="2000" dirty="0" smtClean="0"/>
              <a:t>8%)   		= </a:t>
            </a:r>
            <a:r>
              <a:rPr lang="en-US" altLang="en-US" sz="2000" dirty="0" err="1"/>
              <a:t>Rp</a:t>
            </a:r>
            <a:r>
              <a:rPr lang="en-US" altLang="en-US" sz="2000" dirty="0"/>
              <a:t> 4.800</a:t>
            </a:r>
          </a:p>
          <a:p>
            <a:pPr>
              <a:buClr>
                <a:schemeClr val="bg1"/>
              </a:buClr>
              <a:buNone/>
            </a:pPr>
            <a:r>
              <a:rPr lang="en-US" altLang="en-US" sz="2000" dirty="0" smtClean="0"/>
              <a:t>		</a:t>
            </a:r>
            <a:r>
              <a:rPr lang="en-US" altLang="en-US" sz="2000" dirty="0" err="1" smtClean="0"/>
              <a:t>Dikurangi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bunga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yang </a:t>
            </a:r>
            <a:r>
              <a:rPr lang="en-US" altLang="en-US" sz="2000" dirty="0" err="1" smtClean="0"/>
              <a:t>akan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dibayar</a:t>
            </a:r>
            <a:r>
              <a:rPr lang="en-US" altLang="en-US" sz="2000" dirty="0" smtClean="0"/>
              <a:t> (</a:t>
            </a:r>
            <a:r>
              <a:rPr lang="en-US" altLang="en-US" sz="2000" dirty="0" err="1" smtClean="0"/>
              <a:t>Rp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40.000 x </a:t>
            </a:r>
            <a:r>
              <a:rPr lang="en-US" altLang="en-US" sz="2000" dirty="0" smtClean="0"/>
              <a:t>12%)         	= </a:t>
            </a:r>
            <a:r>
              <a:rPr lang="en-US" altLang="en-US" sz="2000" dirty="0" err="1" smtClean="0"/>
              <a:t>Rp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4.800</a:t>
            </a:r>
          </a:p>
          <a:p>
            <a:pPr>
              <a:buClr>
                <a:schemeClr val="bg1"/>
              </a:buClr>
              <a:buNone/>
            </a:pPr>
            <a:r>
              <a:rPr lang="en-US" altLang="en-US" sz="2000" dirty="0"/>
              <a:t>	</a:t>
            </a:r>
            <a:r>
              <a:rPr lang="en-US" altLang="en-US" sz="2000" dirty="0" smtClean="0"/>
              <a:t>	</a:t>
            </a:r>
            <a:r>
              <a:rPr lang="en-US" altLang="en-US" sz="2000" dirty="0" err="1" smtClean="0"/>
              <a:t>Pendapatan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bersih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di masa </a:t>
            </a:r>
            <a:r>
              <a:rPr lang="en-US" altLang="en-US" sz="2000" dirty="0" err="1" smtClean="0"/>
              <a:t>depan</a:t>
            </a:r>
            <a:r>
              <a:rPr lang="en-US" altLang="en-US" sz="2000" dirty="0"/>
              <a:t>	</a:t>
            </a:r>
            <a:r>
              <a:rPr lang="en-US" altLang="en-US" sz="2000" dirty="0" smtClean="0"/>
              <a:t>          			=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Rp</a:t>
            </a:r>
            <a:r>
              <a:rPr lang="en-US" altLang="en-US" sz="2000" dirty="0" smtClean="0"/>
              <a:t>       0</a:t>
            </a:r>
            <a:endParaRPr lang="en-US" altLang="en-US" sz="2000" dirty="0"/>
          </a:p>
          <a:p>
            <a:pPr>
              <a:buClr>
                <a:schemeClr val="bg1"/>
              </a:buClr>
              <a:buNone/>
            </a:pPr>
            <a:endParaRPr lang="en-US" altLang="en-US" sz="2000" dirty="0" smtClean="0"/>
          </a:p>
          <a:p>
            <a:pPr>
              <a:buClr>
                <a:schemeClr val="bg1"/>
              </a:buClr>
              <a:buNone/>
            </a:pPr>
            <a:r>
              <a:rPr lang="en-US" altLang="en-US" sz="2000" dirty="0" err="1" smtClean="0"/>
              <a:t>Sementara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itu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kenaikan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harga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saham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diharapkan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akan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diterima</a:t>
            </a:r>
            <a:r>
              <a:rPr lang="en-US" altLang="en-US" sz="2000" dirty="0" smtClean="0"/>
              <a:t> di masa </a:t>
            </a:r>
            <a:r>
              <a:rPr lang="en-US" altLang="en-US" sz="2000" dirty="0" err="1" smtClean="0"/>
              <a:t>depan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adalah</a:t>
            </a:r>
            <a:r>
              <a:rPr lang="en-US" altLang="en-US" sz="2000" dirty="0" smtClean="0">
                <a:sym typeface="Wingdings" panose="05000000000000000000" pitchFamily="2" charset="2"/>
              </a:rPr>
              <a:t> </a:t>
            </a:r>
            <a:r>
              <a:rPr lang="en-US" altLang="en-US" sz="2000" i="1" dirty="0" smtClean="0"/>
              <a:t>Capital </a:t>
            </a:r>
            <a:r>
              <a:rPr lang="en-US" altLang="en-US" sz="2000" i="1" dirty="0"/>
              <a:t>gain</a:t>
            </a:r>
            <a:r>
              <a:rPr lang="en-US" altLang="en-US" sz="2000" dirty="0"/>
              <a:t> = (</a:t>
            </a:r>
            <a:r>
              <a:rPr lang="en-US" altLang="en-US" sz="2000" dirty="0" err="1"/>
              <a:t>Rp</a:t>
            </a:r>
            <a:r>
              <a:rPr lang="en-US" altLang="en-US" sz="2000" dirty="0"/>
              <a:t> 60.000 x </a:t>
            </a:r>
            <a:r>
              <a:rPr lang="en-US" altLang="en-US" sz="2000" dirty="0" smtClean="0"/>
              <a:t>6%) </a:t>
            </a:r>
            <a:r>
              <a:rPr lang="en-US" altLang="en-US" sz="2000" dirty="0"/>
              <a:t>= </a:t>
            </a:r>
            <a:r>
              <a:rPr lang="en-US" altLang="en-US" sz="2000" dirty="0" err="1"/>
              <a:t>Rp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3.800 (</a:t>
            </a:r>
            <a:r>
              <a:rPr lang="en-US" altLang="en-US" sz="2000" dirty="0" err="1" smtClean="0"/>
              <a:t>belum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dipotong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pajak</a:t>
            </a:r>
            <a:r>
              <a:rPr lang="en-US" altLang="en-US" sz="2000" dirty="0" smtClean="0"/>
              <a:t>)</a:t>
            </a:r>
            <a:endParaRPr lang="en-US" altLang="en-US" sz="2000" dirty="0"/>
          </a:p>
          <a:p>
            <a:pPr marL="0" indent="0">
              <a:buClr>
                <a:schemeClr val="bg1"/>
              </a:buClr>
              <a:buNone/>
            </a:pPr>
            <a:r>
              <a:rPr lang="en-US" altLang="en-US" sz="2000" dirty="0" err="1" smtClean="0"/>
              <a:t>Berdasarkan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contoh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perhitungan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tersebut</a:t>
            </a:r>
            <a:r>
              <a:rPr lang="en-US" altLang="en-US" sz="2000" dirty="0"/>
              <a:t>, investor </a:t>
            </a:r>
            <a:r>
              <a:rPr lang="en-US" altLang="en-US" sz="2000" dirty="0" err="1"/>
              <a:t>dapat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menghindari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pembayaran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pajak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atas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dividen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tarifnya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lebih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tinggi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membayar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pajak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atas</a:t>
            </a:r>
            <a:r>
              <a:rPr lang="en-US" altLang="en-US" sz="2000" dirty="0"/>
              <a:t> </a:t>
            </a:r>
            <a:r>
              <a:rPr lang="en-US" altLang="en-US" sz="2000" i="1" dirty="0"/>
              <a:t>capital gain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tarifnya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lebih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rendah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69743" y="3630306"/>
            <a:ext cx="78065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826513" y="3194581"/>
            <a:ext cx="31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-</a:t>
            </a:r>
            <a:endParaRPr lang="en-US" sz="3200" b="1" dirty="0">
              <a:solidFill>
                <a:srgbClr val="92D050"/>
              </a:solidFill>
            </a:endParaRPr>
          </a:p>
        </p:txBody>
      </p:sp>
      <p:pic>
        <p:nvPicPr>
          <p:cNvPr id="7" name="Picture 2" descr="https://2gqqjh16pr6s1171o1ckrxg3-wpengine.netdna-ssl.com/wp-content/uploads/2016/05/income-ta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704" y="27296"/>
            <a:ext cx="304800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7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dirty="0" err="1" smtClean="0">
                <a:solidFill>
                  <a:schemeClr val="tx1"/>
                </a:solidFill>
              </a:rPr>
              <a:t>Grafik</a:t>
            </a:r>
            <a:r>
              <a:rPr lang="en-US" altLang="en-US" sz="5400" dirty="0" smtClean="0">
                <a:solidFill>
                  <a:schemeClr val="tx1"/>
                </a:solidFill>
              </a:rPr>
              <a:t> </a:t>
            </a:r>
            <a:r>
              <a:rPr lang="en-US" altLang="en-US" sz="5400" dirty="0" err="1" smtClean="0">
                <a:solidFill>
                  <a:schemeClr val="tx1"/>
                </a:solidFill>
              </a:rPr>
              <a:t>Perbandingan</a:t>
            </a:r>
            <a:r>
              <a:rPr lang="en-US" altLang="en-US" sz="5400" dirty="0" smtClean="0">
                <a:solidFill>
                  <a:schemeClr val="tx1"/>
                </a:solidFill>
              </a:rPr>
              <a:t> 3 </a:t>
            </a:r>
            <a:r>
              <a:rPr lang="en-US" altLang="en-US" sz="5400" dirty="0" err="1" smtClean="0">
                <a:solidFill>
                  <a:schemeClr val="tx1"/>
                </a:solidFill>
              </a:rPr>
              <a:t>teori</a:t>
            </a:r>
            <a:endParaRPr lang="en-US" sz="5400" dirty="0">
              <a:solidFill>
                <a:schemeClr val="tx1"/>
              </a:solidFill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467798" y="2084832"/>
            <a:ext cx="8280400" cy="4457700"/>
            <a:chOff x="340" y="1389"/>
            <a:chExt cx="5216" cy="2808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612" y="1389"/>
              <a:ext cx="0" cy="249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612" y="3884"/>
              <a:ext cx="4037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612" y="2704"/>
              <a:ext cx="3175" cy="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612" y="1706"/>
              <a:ext cx="3175" cy="99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612" y="2704"/>
              <a:ext cx="3130" cy="817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649" y="3793"/>
              <a:ext cx="9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 i="1">
                  <a:latin typeface="Century Gothic" panose="020B0502020202020204" pitchFamily="34" charset="0"/>
                </a:rPr>
                <a:t>Dividend Payout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833" y="1525"/>
              <a:ext cx="77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600" b="1" i="1">
                  <a:latin typeface="Century Gothic" panose="020B0502020202020204" pitchFamily="34" charset="0"/>
                </a:rPr>
                <a:t>Bird in the hand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833" y="2523"/>
              <a:ext cx="90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600" b="1" i="1">
                  <a:latin typeface="Century Gothic" panose="020B0502020202020204" pitchFamily="34" charset="0"/>
                </a:rPr>
                <a:t>MM. Irrelevance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787" y="3294"/>
              <a:ext cx="86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1600" b="1" i="1">
                  <a:latin typeface="Century Gothic" panose="020B0502020202020204" pitchFamily="34" charset="0"/>
                </a:rPr>
                <a:t>Tax</a:t>
              </a:r>
              <a:r>
                <a:rPr lang="en-US" altLang="en-US" sz="1600" b="1">
                  <a:latin typeface="Century Gothic" panose="020B0502020202020204" pitchFamily="34" charset="0"/>
                </a:rPr>
                <a:t> </a:t>
              </a:r>
              <a:r>
                <a:rPr lang="en-US" altLang="en-US" sz="1600" b="1" i="1">
                  <a:latin typeface="Century Gothic" panose="020B0502020202020204" pitchFamily="34" charset="0"/>
                </a:rPr>
                <a:t>preference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85" y="3158"/>
              <a:ext cx="18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/>
                <a:t>5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40" y="2614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/>
                <a:t>10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40" y="2024"/>
              <a:ext cx="3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/>
                <a:t>15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020" y="3884"/>
              <a:ext cx="4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/>
                <a:t>5%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37" y="3884"/>
              <a:ext cx="49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/>
                <a:t>10%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2653" y="3884"/>
              <a:ext cx="81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/>
                <a:t>15%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3515" y="388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/>
                <a:t>20%</a:t>
              </a:r>
            </a:p>
          </p:txBody>
        </p:sp>
      </p:grp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1863086" y="2084831"/>
            <a:ext cx="0" cy="3960813"/>
          </a:xfrm>
          <a:prstGeom prst="line">
            <a:avLst/>
          </a:prstGeom>
          <a:ln>
            <a:headEnd type="triangle" w="med" len="med"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1863086" y="6045644"/>
            <a:ext cx="6408738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1863086" y="4172394"/>
            <a:ext cx="504031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 flipV="1">
            <a:off x="1863086" y="2588069"/>
            <a:ext cx="5040313" cy="15843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1863086" y="4172394"/>
            <a:ext cx="4968875" cy="12969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25" name="Picture 2" descr="https://2gqqjh16pr6s1171o1ckrxg3-wpengine.netdna-ssl.com/wp-content/uploads/2016/05/income-ta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704" y="27296"/>
            <a:ext cx="304800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Faktor-Faktor</a:t>
            </a:r>
            <a:r>
              <a:rPr lang="en-ID" dirty="0" smtClean="0"/>
              <a:t> </a:t>
            </a:r>
            <a:r>
              <a:rPr lang="en-ID" i="1" dirty="0" smtClean="0"/>
              <a:t>Dividend </a:t>
            </a:r>
            <a:r>
              <a:rPr lang="en-ID" i="1" dirty="0" err="1" smtClean="0"/>
              <a:t>Payout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400" dirty="0" err="1"/>
              <a:t>Faktor-faktor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perlu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dipertimbangkan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pihak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manajemen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menentukan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dividend payout</a:t>
            </a:r>
            <a:r>
              <a:rPr lang="en-US" altLang="en-US" sz="2400" i="1" dirty="0" smtClean="0"/>
              <a:t>:</a:t>
            </a:r>
          </a:p>
          <a:p>
            <a:pPr marL="177800" indent="-1778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/>
              <a:t>Dana yang </a:t>
            </a:r>
            <a:r>
              <a:rPr lang="en-US" altLang="en-US" sz="2400" dirty="0" err="1"/>
              <a:t>dibutuhkan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perusahaan</a:t>
            </a:r>
            <a:r>
              <a:rPr lang="en-US" altLang="en-US" sz="2400" dirty="0"/>
              <a:t> di masa yang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datang</a:t>
            </a:r>
            <a:endParaRPr lang="en-US" altLang="en-US" sz="2400" dirty="0" smtClean="0"/>
          </a:p>
          <a:p>
            <a:pPr marL="177800" indent="-1778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err="1" smtClean="0"/>
              <a:t>Likuiditas</a:t>
            </a:r>
            <a:endParaRPr lang="en-US" altLang="en-US" sz="2400" dirty="0" smtClean="0"/>
          </a:p>
          <a:p>
            <a:pPr marL="177800" indent="-1778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err="1" smtClean="0"/>
              <a:t>Kemampuan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perusahaan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meminjam</a:t>
            </a:r>
            <a:endParaRPr lang="en-US" altLang="en-US" sz="2400" dirty="0" smtClean="0"/>
          </a:p>
          <a:p>
            <a:pPr marL="177800" indent="-1778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b="1" dirty="0" err="1" smtClean="0">
                <a:solidFill>
                  <a:srgbClr val="FF0000"/>
                </a:solidFill>
              </a:rPr>
              <a:t>Nilai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informasi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dividen</a:t>
            </a:r>
            <a:endParaRPr lang="en-US" altLang="en-US" sz="2400" b="1" dirty="0" smtClean="0">
              <a:solidFill>
                <a:srgbClr val="FF0000"/>
              </a:solidFill>
            </a:endParaRPr>
          </a:p>
          <a:p>
            <a:pPr marL="177800" indent="-1778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err="1" smtClean="0"/>
              <a:t>Pengendalian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perusahaan</a:t>
            </a:r>
            <a:endParaRPr lang="en-US" altLang="en-US" sz="2400" dirty="0" smtClean="0"/>
          </a:p>
          <a:p>
            <a:pPr marL="177800" indent="-1778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err="1" smtClean="0"/>
              <a:t>Sifat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pemegang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saham</a:t>
            </a:r>
            <a:endParaRPr lang="en-US" altLang="en-US" sz="2400" dirty="0" smtClean="0"/>
          </a:p>
          <a:p>
            <a:pPr marL="177800" indent="-1778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err="1" smtClean="0"/>
              <a:t>Pembatasan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yang </a:t>
            </a:r>
            <a:r>
              <a:rPr lang="en-US" altLang="en-US" sz="2400" dirty="0" err="1"/>
              <a:t>diatur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perjanjian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pinjaman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pihak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kreditur</a:t>
            </a:r>
            <a:endParaRPr lang="en-US" altLang="en-US" sz="2400" dirty="0" smtClean="0"/>
          </a:p>
          <a:p>
            <a:pPr marL="177800" indent="-1778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 err="1" smtClean="0"/>
              <a:t>Inflasi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656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 smtClean="0"/>
              <a:t>NILAI </a:t>
            </a:r>
            <a:r>
              <a:rPr lang="en-US" altLang="en-US" sz="4800" dirty="0" err="1" smtClean="0"/>
              <a:t>Informasi</a:t>
            </a:r>
            <a:r>
              <a:rPr lang="en-US" altLang="en-US" sz="4800" dirty="0" smtClean="0"/>
              <a:t> </a:t>
            </a:r>
            <a:r>
              <a:rPr lang="en-US" altLang="en-US" sz="4800" dirty="0" err="1" smtClean="0"/>
              <a:t>Dividen</a:t>
            </a:r>
            <a:r>
              <a:rPr lang="en-US" altLang="en-US" sz="4800" dirty="0" smtClean="0"/>
              <a:t> &amp; </a:t>
            </a:r>
            <a:r>
              <a:rPr lang="en-US" altLang="en-US" sz="4800" dirty="0" err="1" smtClean="0"/>
              <a:t>Respon</a:t>
            </a:r>
            <a:r>
              <a:rPr lang="en-US" altLang="en-US" sz="4800" dirty="0" smtClean="0"/>
              <a:t> investor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85651" cy="4023360"/>
          </a:xfrm>
        </p:spPr>
        <p:txBody>
          <a:bodyPr>
            <a:noAutofit/>
          </a:bodyPr>
          <a:lstStyle/>
          <a:p>
            <a:pPr marL="450850" indent="-4508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800" b="1" i="1" dirty="0" smtClean="0">
                <a:solidFill>
                  <a:srgbClr val="FF0000"/>
                </a:solidFill>
              </a:rPr>
              <a:t>Information Content </a:t>
            </a:r>
            <a:r>
              <a:rPr lang="en-US" altLang="en-US" sz="2800" b="1" i="1" dirty="0">
                <a:solidFill>
                  <a:srgbClr val="FF0000"/>
                </a:solidFill>
              </a:rPr>
              <a:t>or 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Signaling</a:t>
            </a:r>
            <a:r>
              <a:rPr lang="en-US" altLang="en-US" sz="2800" dirty="0"/>
              <a:t>, investor </a:t>
            </a:r>
            <a:r>
              <a:rPr lang="en-US" altLang="en-US" sz="2800" dirty="0" err="1"/>
              <a:t>menganggap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perubahan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dividen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sebagai</a:t>
            </a:r>
            <a:r>
              <a:rPr lang="en-US" altLang="en-US" sz="2800" dirty="0"/>
              <a:t> </a:t>
            </a:r>
            <a:r>
              <a:rPr lang="en-US" altLang="en-US" sz="2800" i="1" dirty="0"/>
              <a:t>signal </a:t>
            </a:r>
            <a:r>
              <a:rPr lang="en-US" altLang="en-US" sz="2800" dirty="0" err="1"/>
              <a:t>dari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manajemen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tentang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ramalan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pendapatan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perusahaan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di masa </a:t>
            </a:r>
            <a:r>
              <a:rPr lang="en-US" altLang="en-US" sz="2800" dirty="0" err="1" smtClean="0"/>
              <a:t>depan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Kalau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dividen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naik</a:t>
            </a:r>
            <a:r>
              <a:rPr lang="en-US" altLang="en-US" sz="2800" dirty="0" smtClean="0"/>
              <a:t> = </a:t>
            </a:r>
            <a:r>
              <a:rPr lang="en-US" altLang="en-US" sz="2800" dirty="0" err="1" smtClean="0"/>
              <a:t>sinyal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bagus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maka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harga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saham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naik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Kalau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dividen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turun</a:t>
            </a:r>
            <a:r>
              <a:rPr lang="en-US" altLang="en-US" sz="2800" dirty="0" smtClean="0"/>
              <a:t> = </a:t>
            </a:r>
            <a:r>
              <a:rPr lang="en-US" altLang="en-US" sz="2800" dirty="0" err="1" smtClean="0"/>
              <a:t>sinyal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jelek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maka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harga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saham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akan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turun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 marL="450850" indent="-4508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en-US" sz="2800" b="1" i="1" dirty="0">
                <a:solidFill>
                  <a:srgbClr val="FF0000"/>
                </a:solidFill>
              </a:rPr>
              <a:t>Clientele 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Effect</a:t>
            </a:r>
            <a:r>
              <a:rPr lang="en-US" altLang="en-US" sz="2800" dirty="0"/>
              <a:t>, </a:t>
            </a:r>
            <a:r>
              <a:rPr lang="en-US" altLang="en-US" sz="2800" dirty="0" err="1" smtClean="0"/>
              <a:t>kebijakan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dividen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seharusnya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ditujukan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memenuhi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kebutuhan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segmen</a:t>
            </a:r>
            <a:r>
              <a:rPr lang="en-US" altLang="en-US" sz="2800" dirty="0" smtClean="0"/>
              <a:t> investor </a:t>
            </a:r>
            <a:r>
              <a:rPr lang="en-US" altLang="en-US" sz="2800" dirty="0" err="1" smtClean="0"/>
              <a:t>tertentu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Misal</a:t>
            </a:r>
            <a:r>
              <a:rPr lang="en-US" altLang="en-US" sz="2800" dirty="0" smtClean="0"/>
              <a:t>, investor </a:t>
            </a:r>
            <a:r>
              <a:rPr lang="en-US" altLang="en-US" sz="2800" dirty="0" err="1" smtClean="0"/>
              <a:t>muda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suka</a:t>
            </a:r>
            <a:r>
              <a:rPr lang="en-US" altLang="en-US" sz="2800" dirty="0" smtClean="0"/>
              <a:t> </a:t>
            </a:r>
            <a:r>
              <a:rPr lang="en-US" altLang="en-US" sz="2800" i="1" dirty="0" smtClean="0"/>
              <a:t>capital gain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karena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risiko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fluktuasi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harga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saham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membantu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orientasi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jangka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panjang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mereka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Sementara</a:t>
            </a:r>
            <a:r>
              <a:rPr lang="en-US" altLang="en-US" sz="2800" dirty="0" smtClean="0"/>
              <a:t> investor </a:t>
            </a:r>
            <a:r>
              <a:rPr lang="en-US" altLang="en-US" sz="2800" dirty="0" err="1" smtClean="0"/>
              <a:t>tua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suka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dividen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karena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memberikan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kepastian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yang </a:t>
            </a:r>
            <a:r>
              <a:rPr lang="en-US" altLang="en-US" sz="2800" dirty="0" err="1"/>
              <a:t>lebih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tinggi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karena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itu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harga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saham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bisa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naik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turun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seiring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kebijakan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perusahaan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berubah-ubah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menguntungkan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siapa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114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Teori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r>
              <a:rPr lang="en-ID" dirty="0" smtClean="0"/>
              <a:t> Residual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273050">
              <a:buFont typeface="Wingdings" panose="05000000000000000000" pitchFamily="2" charset="2"/>
              <a:buChar char="Ø"/>
            </a:pPr>
            <a:r>
              <a:rPr lang="en-ID" sz="3200" dirty="0" smtClean="0"/>
              <a:t>Perusahaan </a:t>
            </a:r>
            <a:r>
              <a:rPr lang="en-ID" sz="3200" dirty="0" err="1" smtClean="0"/>
              <a:t>seharusnya</a:t>
            </a:r>
            <a:r>
              <a:rPr lang="en-ID" sz="3200" dirty="0" smtClean="0"/>
              <a:t> </a:t>
            </a:r>
            <a:r>
              <a:rPr lang="en-ID" sz="3200" dirty="0" err="1" smtClean="0"/>
              <a:t>menetapkan</a:t>
            </a:r>
            <a:r>
              <a:rPr lang="en-ID" sz="3200" dirty="0" smtClean="0"/>
              <a:t> </a:t>
            </a:r>
            <a:r>
              <a:rPr lang="en-ID" sz="3200" dirty="0" err="1" smtClean="0"/>
              <a:t>kebijakan</a:t>
            </a:r>
            <a:r>
              <a:rPr lang="en-ID" sz="3200" dirty="0" smtClean="0"/>
              <a:t> </a:t>
            </a:r>
            <a:r>
              <a:rPr lang="en-ID" sz="3200" dirty="0" err="1" smtClean="0"/>
              <a:t>dividen</a:t>
            </a:r>
            <a:r>
              <a:rPr lang="en-ID" sz="3200" dirty="0" smtClean="0"/>
              <a:t> </a:t>
            </a:r>
            <a:r>
              <a:rPr lang="en-ID" sz="3200" dirty="0" err="1" smtClean="0"/>
              <a:t>setelah</a:t>
            </a:r>
            <a:r>
              <a:rPr lang="en-ID" sz="3200" dirty="0" smtClean="0"/>
              <a:t> </a:t>
            </a:r>
            <a:r>
              <a:rPr lang="en-ID" sz="3200" dirty="0" err="1" smtClean="0"/>
              <a:t>semua</a:t>
            </a:r>
            <a:r>
              <a:rPr lang="en-ID" sz="3200" dirty="0" smtClean="0"/>
              <a:t> </a:t>
            </a:r>
            <a:r>
              <a:rPr lang="en-ID" sz="3200" dirty="0" err="1" smtClean="0"/>
              <a:t>proyek</a:t>
            </a:r>
            <a:r>
              <a:rPr lang="en-ID" sz="3200" dirty="0" smtClean="0"/>
              <a:t> yang </a:t>
            </a:r>
            <a:r>
              <a:rPr lang="en-ID" sz="3200" dirty="0" err="1" smtClean="0"/>
              <a:t>menguntungkan</a:t>
            </a:r>
            <a:r>
              <a:rPr lang="en-ID" sz="3200" dirty="0" smtClean="0"/>
              <a:t> </a:t>
            </a:r>
            <a:r>
              <a:rPr lang="en-ID" sz="3200" dirty="0" err="1" smtClean="0"/>
              <a:t>habis</a:t>
            </a:r>
            <a:r>
              <a:rPr lang="en-ID" sz="3200" dirty="0" smtClean="0"/>
              <a:t> </a:t>
            </a:r>
            <a:r>
              <a:rPr lang="en-ID" sz="3200" dirty="0" err="1" smtClean="0"/>
              <a:t>dibiayai</a:t>
            </a:r>
            <a:r>
              <a:rPr lang="en-ID" sz="3200" dirty="0" smtClean="0"/>
              <a:t>. </a:t>
            </a:r>
            <a:r>
              <a:rPr lang="en-ID" sz="3200" dirty="0" err="1" smtClean="0"/>
              <a:t>Atau</a:t>
            </a:r>
            <a:r>
              <a:rPr lang="en-ID" sz="3200" dirty="0" smtClean="0"/>
              <a:t> </a:t>
            </a:r>
            <a:r>
              <a:rPr lang="en-ID" sz="3200" dirty="0" err="1" smtClean="0"/>
              <a:t>dengan</a:t>
            </a:r>
            <a:r>
              <a:rPr lang="en-ID" sz="3200" dirty="0" smtClean="0"/>
              <a:t> kata lain, </a:t>
            </a:r>
            <a:r>
              <a:rPr lang="en-ID" sz="3200" b="1" dirty="0" err="1" smtClean="0">
                <a:solidFill>
                  <a:srgbClr val="00B050"/>
                </a:solidFill>
              </a:rPr>
              <a:t>Dividen</a:t>
            </a:r>
            <a:r>
              <a:rPr lang="en-ID" sz="3200" b="1" dirty="0" smtClean="0">
                <a:solidFill>
                  <a:srgbClr val="00B050"/>
                </a:solidFill>
              </a:rPr>
              <a:t> yang </a:t>
            </a:r>
            <a:r>
              <a:rPr lang="en-ID" sz="3200" b="1" dirty="0" err="1" smtClean="0">
                <a:solidFill>
                  <a:srgbClr val="00B050"/>
                </a:solidFill>
              </a:rPr>
              <a:t>dibayarkan</a:t>
            </a:r>
            <a:r>
              <a:rPr lang="en-ID" sz="3200" b="1" dirty="0" smtClean="0">
                <a:solidFill>
                  <a:srgbClr val="00B050"/>
                </a:solidFill>
              </a:rPr>
              <a:t> </a:t>
            </a:r>
            <a:r>
              <a:rPr lang="en-ID" sz="3200" b="1" dirty="0" err="1" smtClean="0">
                <a:solidFill>
                  <a:srgbClr val="00B050"/>
                </a:solidFill>
              </a:rPr>
              <a:t>merupakan</a:t>
            </a:r>
            <a:r>
              <a:rPr lang="en-ID" sz="3200" b="1" dirty="0" smtClean="0">
                <a:solidFill>
                  <a:srgbClr val="00B050"/>
                </a:solidFill>
              </a:rPr>
              <a:t> ‘</a:t>
            </a:r>
            <a:r>
              <a:rPr lang="en-ID" sz="3200" b="1" dirty="0" err="1" smtClean="0">
                <a:solidFill>
                  <a:srgbClr val="00B050"/>
                </a:solidFill>
              </a:rPr>
              <a:t>sisa</a:t>
            </a:r>
            <a:r>
              <a:rPr lang="en-ID" sz="3200" b="1" dirty="0" smtClean="0">
                <a:solidFill>
                  <a:srgbClr val="00B050"/>
                </a:solidFill>
              </a:rPr>
              <a:t>’ (residual) </a:t>
            </a:r>
            <a:r>
              <a:rPr lang="en-ID" sz="3200" b="1" dirty="0" err="1" smtClean="0">
                <a:solidFill>
                  <a:srgbClr val="00B050"/>
                </a:solidFill>
              </a:rPr>
              <a:t>setelah</a:t>
            </a:r>
            <a:r>
              <a:rPr lang="en-ID" sz="3200" b="1" dirty="0" smtClean="0">
                <a:solidFill>
                  <a:srgbClr val="00B050"/>
                </a:solidFill>
              </a:rPr>
              <a:t> </a:t>
            </a:r>
            <a:r>
              <a:rPr lang="en-ID" sz="3200" b="1" dirty="0" err="1" smtClean="0">
                <a:solidFill>
                  <a:srgbClr val="00B050"/>
                </a:solidFill>
              </a:rPr>
              <a:t>semua</a:t>
            </a:r>
            <a:r>
              <a:rPr lang="en-ID" sz="3200" b="1" dirty="0" smtClean="0">
                <a:solidFill>
                  <a:srgbClr val="00B050"/>
                </a:solidFill>
              </a:rPr>
              <a:t> </a:t>
            </a:r>
            <a:r>
              <a:rPr lang="en-ID" sz="3200" b="1" dirty="0" err="1" smtClean="0">
                <a:solidFill>
                  <a:srgbClr val="00B050"/>
                </a:solidFill>
              </a:rPr>
              <a:t>usulan</a:t>
            </a:r>
            <a:r>
              <a:rPr lang="en-ID" sz="3200" b="1" dirty="0" smtClean="0">
                <a:solidFill>
                  <a:srgbClr val="00B050"/>
                </a:solidFill>
              </a:rPr>
              <a:t> </a:t>
            </a:r>
            <a:r>
              <a:rPr lang="en-ID" sz="3200" b="1" dirty="0" err="1" smtClean="0">
                <a:solidFill>
                  <a:srgbClr val="00B050"/>
                </a:solidFill>
              </a:rPr>
              <a:t>investasi</a:t>
            </a:r>
            <a:r>
              <a:rPr lang="en-ID" sz="3200" b="1" dirty="0" smtClean="0">
                <a:solidFill>
                  <a:srgbClr val="00B050"/>
                </a:solidFill>
              </a:rPr>
              <a:t> yang </a:t>
            </a:r>
            <a:r>
              <a:rPr lang="en-ID" sz="3200" b="1" dirty="0" err="1" smtClean="0">
                <a:solidFill>
                  <a:srgbClr val="00B050"/>
                </a:solidFill>
              </a:rPr>
              <a:t>menguntungkan</a:t>
            </a:r>
            <a:r>
              <a:rPr lang="en-ID" sz="3200" b="1" dirty="0" smtClean="0">
                <a:solidFill>
                  <a:srgbClr val="00B050"/>
                </a:solidFill>
              </a:rPr>
              <a:t> </a:t>
            </a:r>
            <a:r>
              <a:rPr lang="en-ID" sz="3200" b="1" dirty="0" err="1" smtClean="0">
                <a:solidFill>
                  <a:srgbClr val="00B050"/>
                </a:solidFill>
              </a:rPr>
              <a:t>habis</a:t>
            </a:r>
            <a:r>
              <a:rPr lang="en-ID" sz="3200" b="1" dirty="0" smtClean="0">
                <a:solidFill>
                  <a:srgbClr val="00B050"/>
                </a:solidFill>
              </a:rPr>
              <a:t> </a:t>
            </a:r>
            <a:r>
              <a:rPr lang="en-ID" sz="3200" b="1" dirty="0" err="1" smtClean="0">
                <a:solidFill>
                  <a:srgbClr val="00B050"/>
                </a:solidFill>
              </a:rPr>
              <a:t>dibiayai</a:t>
            </a:r>
            <a:r>
              <a:rPr lang="en-ID" sz="3200" b="1" dirty="0" smtClean="0">
                <a:solidFill>
                  <a:srgbClr val="00B050"/>
                </a:solidFill>
              </a:rPr>
              <a:t>.</a:t>
            </a: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en-ID" sz="3200" b="1" dirty="0" err="1" smtClean="0">
                <a:solidFill>
                  <a:srgbClr val="FF0000"/>
                </a:solidFill>
              </a:rPr>
              <a:t>Ingat-ingat</a:t>
            </a:r>
            <a:r>
              <a:rPr lang="en-ID" sz="3200" b="1" dirty="0" smtClean="0">
                <a:solidFill>
                  <a:srgbClr val="FF0000"/>
                </a:solidFill>
              </a:rPr>
              <a:t> </a:t>
            </a:r>
            <a:r>
              <a:rPr lang="en-ID" sz="3200" b="1" dirty="0" err="1" smtClean="0">
                <a:solidFill>
                  <a:srgbClr val="FF0000"/>
                </a:solidFill>
              </a:rPr>
              <a:t>kembali</a:t>
            </a:r>
            <a:r>
              <a:rPr lang="en-ID" sz="3200" b="1" dirty="0" smtClean="0">
                <a:solidFill>
                  <a:srgbClr val="FF0000"/>
                </a:solidFill>
              </a:rPr>
              <a:t> </a:t>
            </a:r>
            <a:r>
              <a:rPr lang="en-ID" sz="3200" b="1" dirty="0" err="1" smtClean="0">
                <a:solidFill>
                  <a:srgbClr val="FF0000"/>
                </a:solidFill>
              </a:rPr>
              <a:t>pelajaran</a:t>
            </a:r>
            <a:r>
              <a:rPr lang="en-ID" sz="3200" b="1" dirty="0" smtClean="0">
                <a:solidFill>
                  <a:srgbClr val="FF0000"/>
                </a:solidFill>
              </a:rPr>
              <a:t> </a:t>
            </a:r>
            <a:r>
              <a:rPr lang="en-ID" sz="3200" b="1" dirty="0" err="1" smtClean="0">
                <a:solidFill>
                  <a:srgbClr val="FF0000"/>
                </a:solidFill>
              </a:rPr>
              <a:t>Manajemen</a:t>
            </a:r>
            <a:r>
              <a:rPr lang="en-ID" sz="3200" b="1" dirty="0" smtClean="0">
                <a:solidFill>
                  <a:srgbClr val="FF0000"/>
                </a:solidFill>
              </a:rPr>
              <a:t> </a:t>
            </a:r>
            <a:r>
              <a:rPr lang="en-ID" sz="3200" b="1" dirty="0" err="1" smtClean="0">
                <a:solidFill>
                  <a:srgbClr val="FF0000"/>
                </a:solidFill>
              </a:rPr>
              <a:t>Keuangan</a:t>
            </a:r>
            <a:r>
              <a:rPr lang="en-ID" sz="3200" b="1" dirty="0" smtClean="0">
                <a:solidFill>
                  <a:srgbClr val="FF0000"/>
                </a:solidFill>
              </a:rPr>
              <a:t> Semester 3 </a:t>
            </a:r>
            <a:r>
              <a:rPr lang="en-ID" sz="3200" b="1" dirty="0" err="1" smtClean="0">
                <a:solidFill>
                  <a:srgbClr val="FF0000"/>
                </a:solidFill>
              </a:rPr>
              <a:t>pada</a:t>
            </a:r>
            <a:r>
              <a:rPr lang="en-ID" sz="3200" b="1" dirty="0" smtClean="0">
                <a:solidFill>
                  <a:srgbClr val="FF0000"/>
                </a:solidFill>
              </a:rPr>
              <a:t> </a:t>
            </a:r>
            <a:r>
              <a:rPr lang="en-ID" sz="3200" b="1" dirty="0" err="1" smtClean="0">
                <a:solidFill>
                  <a:srgbClr val="FF0000"/>
                </a:solidFill>
              </a:rPr>
              <a:t>materi</a:t>
            </a:r>
            <a:r>
              <a:rPr lang="en-ID" sz="3200" b="1" dirty="0" smtClean="0">
                <a:solidFill>
                  <a:srgbClr val="FF0000"/>
                </a:solidFill>
              </a:rPr>
              <a:t> </a:t>
            </a:r>
            <a:r>
              <a:rPr lang="en-ID" sz="3200" b="1" dirty="0" err="1" smtClean="0">
                <a:solidFill>
                  <a:srgbClr val="FF0000"/>
                </a:solidFill>
              </a:rPr>
              <a:t>Analisis</a:t>
            </a:r>
            <a:r>
              <a:rPr lang="en-ID" sz="3200" b="1" dirty="0" smtClean="0">
                <a:solidFill>
                  <a:srgbClr val="FF0000"/>
                </a:solidFill>
              </a:rPr>
              <a:t> </a:t>
            </a:r>
            <a:r>
              <a:rPr lang="en-ID" sz="3200" b="1" dirty="0" err="1" smtClean="0">
                <a:solidFill>
                  <a:srgbClr val="FF0000"/>
                </a:solidFill>
              </a:rPr>
              <a:t>Kelayakan</a:t>
            </a:r>
            <a:r>
              <a:rPr lang="en-ID" sz="3200" b="1" dirty="0" smtClean="0">
                <a:solidFill>
                  <a:srgbClr val="FF0000"/>
                </a:solidFill>
              </a:rPr>
              <a:t> </a:t>
            </a:r>
            <a:r>
              <a:rPr lang="en-ID" sz="3200" b="1" dirty="0" err="1" smtClean="0">
                <a:solidFill>
                  <a:srgbClr val="FF0000"/>
                </a:solidFill>
              </a:rPr>
              <a:t>Proyek</a:t>
            </a:r>
            <a:r>
              <a:rPr lang="en-ID" sz="3200" b="1" dirty="0" smtClean="0">
                <a:solidFill>
                  <a:srgbClr val="FF0000"/>
                </a:solidFill>
              </a:rPr>
              <a:t>: NPV, IRR, PI, </a:t>
            </a:r>
            <a:r>
              <a:rPr lang="en-ID" sz="3200" b="1" dirty="0" err="1" smtClean="0">
                <a:solidFill>
                  <a:srgbClr val="FF0000"/>
                </a:solidFill>
              </a:rPr>
              <a:t>dll</a:t>
            </a:r>
            <a:endParaRPr lang="en-ID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Teori</a:t>
            </a:r>
            <a:r>
              <a:rPr lang="en-ID" dirty="0"/>
              <a:t> </a:t>
            </a:r>
            <a:r>
              <a:rPr lang="en-ID" dirty="0" err="1"/>
              <a:t>Dividen</a:t>
            </a:r>
            <a:r>
              <a:rPr lang="en-ID" dirty="0"/>
              <a:t> Residual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24" y="2286000"/>
            <a:ext cx="11382233" cy="4023360"/>
          </a:xfrm>
        </p:spPr>
        <p:txBody>
          <a:bodyPr>
            <a:noAutofit/>
          </a:bodyPr>
          <a:lstStyle/>
          <a:p>
            <a:pPr marL="177800" indent="-177800">
              <a:buFont typeface="Wingdings" panose="05000000000000000000" pitchFamily="2" charset="2"/>
              <a:buChar char="Ø"/>
            </a:pPr>
            <a:r>
              <a:rPr lang="en-ID" sz="2800" dirty="0" err="1" smtClean="0"/>
              <a:t>Langkah-langkah</a:t>
            </a:r>
            <a:r>
              <a:rPr lang="en-ID" sz="2800" dirty="0" smtClean="0"/>
              <a:t> yang </a:t>
            </a:r>
            <a:r>
              <a:rPr lang="en-ID" sz="2800" dirty="0" err="1" smtClean="0"/>
              <a:t>diambil</a:t>
            </a:r>
            <a:r>
              <a:rPr lang="en-ID" sz="2800" dirty="0" smtClean="0"/>
              <a:t> </a:t>
            </a:r>
            <a:r>
              <a:rPr lang="en-ID" sz="2800" dirty="0" err="1" smtClean="0"/>
              <a:t>manajer</a:t>
            </a:r>
            <a:r>
              <a:rPr lang="en-ID" sz="2800" dirty="0" smtClean="0"/>
              <a:t> </a:t>
            </a:r>
            <a:r>
              <a:rPr lang="en-ID" sz="2800" dirty="0" err="1" smtClean="0"/>
              <a:t>keuangan</a:t>
            </a:r>
            <a:r>
              <a:rPr lang="en-ID" sz="2800" dirty="0" smtClean="0"/>
              <a:t> yang </a:t>
            </a:r>
            <a:r>
              <a:rPr lang="en-ID" sz="2800" dirty="0" err="1" smtClean="0"/>
              <a:t>menganut</a:t>
            </a:r>
            <a:r>
              <a:rPr lang="en-ID" sz="2800" dirty="0" smtClean="0"/>
              <a:t> </a:t>
            </a:r>
            <a:r>
              <a:rPr lang="en-ID" sz="2800" dirty="0" err="1" smtClean="0"/>
              <a:t>teori</a:t>
            </a:r>
            <a:r>
              <a:rPr lang="en-ID" sz="2800" dirty="0" smtClean="0"/>
              <a:t> </a:t>
            </a:r>
            <a:r>
              <a:rPr lang="en-ID" sz="2800" dirty="0" err="1" smtClean="0"/>
              <a:t>ini</a:t>
            </a:r>
            <a:r>
              <a:rPr lang="en-ID" sz="28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800" dirty="0" err="1" smtClean="0"/>
              <a:t>Menetapkan</a:t>
            </a:r>
            <a:r>
              <a:rPr lang="en-ID" sz="2800" dirty="0" smtClean="0"/>
              <a:t> </a:t>
            </a:r>
            <a:r>
              <a:rPr lang="en-ID" sz="2800" dirty="0" err="1" smtClean="0"/>
              <a:t>penganggaran</a:t>
            </a:r>
            <a:r>
              <a:rPr lang="en-ID" sz="2800" dirty="0" smtClean="0"/>
              <a:t> modal yang optimum. </a:t>
            </a:r>
            <a:r>
              <a:rPr lang="en-ID" sz="2800" dirty="0" err="1" smtClean="0"/>
              <a:t>Semua</a:t>
            </a:r>
            <a:r>
              <a:rPr lang="en-ID" sz="2800" dirty="0" smtClean="0"/>
              <a:t> </a:t>
            </a:r>
            <a:r>
              <a:rPr lang="en-ID" sz="2800" dirty="0" err="1" smtClean="0"/>
              <a:t>usulan</a:t>
            </a:r>
            <a:r>
              <a:rPr lang="en-ID" sz="2800" dirty="0" smtClean="0"/>
              <a:t> </a:t>
            </a:r>
            <a:r>
              <a:rPr lang="en-ID" sz="2800" dirty="0" err="1" smtClean="0"/>
              <a:t>investasi</a:t>
            </a:r>
            <a:r>
              <a:rPr lang="en-ID" sz="2800" dirty="0" smtClean="0"/>
              <a:t> yang </a:t>
            </a:r>
            <a:r>
              <a:rPr lang="en-ID" sz="2800" dirty="0" err="1" smtClean="0"/>
              <a:t>memiliki</a:t>
            </a:r>
            <a:r>
              <a:rPr lang="en-ID" sz="2800" dirty="0" smtClean="0"/>
              <a:t> NPV </a:t>
            </a:r>
            <a:r>
              <a:rPr lang="en-ID" sz="2800" dirty="0" err="1" smtClean="0"/>
              <a:t>positif</a:t>
            </a:r>
            <a:r>
              <a:rPr lang="en-ID" sz="2800" dirty="0" smtClean="0"/>
              <a:t> </a:t>
            </a:r>
            <a:r>
              <a:rPr lang="en-ID" sz="2800" dirty="0" err="1" smtClean="0"/>
              <a:t>akan</a:t>
            </a:r>
            <a:r>
              <a:rPr lang="en-ID" sz="2800" dirty="0" smtClean="0"/>
              <a:t> </a:t>
            </a:r>
            <a:r>
              <a:rPr lang="en-ID" sz="2800" dirty="0" err="1" smtClean="0"/>
              <a:t>diterima</a:t>
            </a:r>
            <a:r>
              <a:rPr lang="en-ID" sz="2800" dirty="0" smtClean="0"/>
              <a:t> (</a:t>
            </a:r>
            <a:r>
              <a:rPr lang="en-ID" sz="2800" dirty="0" err="1" smtClean="0"/>
              <a:t>dilaksanakan</a:t>
            </a:r>
            <a:r>
              <a:rPr lang="en-ID" sz="28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800" dirty="0" err="1" smtClean="0"/>
              <a:t>Menentukan</a:t>
            </a:r>
            <a:r>
              <a:rPr lang="en-ID" sz="2800" dirty="0" smtClean="0"/>
              <a:t> </a:t>
            </a:r>
            <a:r>
              <a:rPr lang="en-ID" sz="2800" dirty="0" err="1" smtClean="0"/>
              <a:t>jumlah</a:t>
            </a:r>
            <a:r>
              <a:rPr lang="en-ID" sz="2800" dirty="0" smtClean="0"/>
              <a:t> </a:t>
            </a:r>
            <a:r>
              <a:rPr lang="en-ID" sz="2800" dirty="0" err="1" smtClean="0"/>
              <a:t>saham</a:t>
            </a:r>
            <a:r>
              <a:rPr lang="en-ID" sz="2800" dirty="0" smtClean="0"/>
              <a:t> yang </a:t>
            </a:r>
            <a:r>
              <a:rPr lang="en-ID" sz="2800" dirty="0" err="1" smtClean="0"/>
              <a:t>diperlukan</a:t>
            </a:r>
            <a:r>
              <a:rPr lang="en-ID" sz="2800" dirty="0" smtClean="0"/>
              <a:t> </a:t>
            </a:r>
            <a:r>
              <a:rPr lang="en-ID" sz="2800" dirty="0" err="1" smtClean="0"/>
              <a:t>untuk</a:t>
            </a:r>
            <a:r>
              <a:rPr lang="en-ID" sz="2800" dirty="0" smtClean="0"/>
              <a:t> </a:t>
            </a:r>
            <a:r>
              <a:rPr lang="en-ID" sz="2800" dirty="0" err="1" smtClean="0"/>
              <a:t>membiayai</a:t>
            </a:r>
            <a:r>
              <a:rPr lang="en-ID" sz="2800" dirty="0" smtClean="0"/>
              <a:t> </a:t>
            </a:r>
            <a:r>
              <a:rPr lang="en-ID" sz="2800" dirty="0" err="1" smtClean="0"/>
              <a:t>investasi</a:t>
            </a:r>
            <a:r>
              <a:rPr lang="en-ID" sz="2800" dirty="0" smtClean="0"/>
              <a:t> </a:t>
            </a:r>
            <a:r>
              <a:rPr lang="en-ID" sz="2800" dirty="0" err="1" smtClean="0"/>
              <a:t>baru</a:t>
            </a:r>
            <a:r>
              <a:rPr lang="en-ID" sz="2800" dirty="0" smtClean="0"/>
              <a:t> </a:t>
            </a:r>
            <a:r>
              <a:rPr lang="en-ID" sz="2800" dirty="0" err="1" smtClean="0"/>
              <a:t>tersebut</a:t>
            </a:r>
            <a:r>
              <a:rPr lang="en-ID" sz="2800" dirty="0" smtClean="0"/>
              <a:t>, </a:t>
            </a:r>
            <a:r>
              <a:rPr lang="en-ID" sz="2800" dirty="0" err="1" smtClean="0"/>
              <a:t>sembari</a:t>
            </a:r>
            <a:r>
              <a:rPr lang="en-ID" sz="2800" dirty="0" smtClean="0"/>
              <a:t> </a:t>
            </a:r>
            <a:r>
              <a:rPr lang="en-ID" sz="2800" dirty="0" err="1" smtClean="0"/>
              <a:t>menjaga</a:t>
            </a:r>
            <a:r>
              <a:rPr lang="en-ID" sz="2800" dirty="0" smtClean="0"/>
              <a:t> </a:t>
            </a:r>
            <a:r>
              <a:rPr lang="en-ID" sz="2800" dirty="0" err="1" smtClean="0"/>
              <a:t>struktur</a:t>
            </a:r>
            <a:r>
              <a:rPr lang="en-ID" sz="2800" dirty="0" smtClean="0"/>
              <a:t> modal yang ideal.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800" dirty="0" err="1" smtClean="0"/>
              <a:t>Menggunakan</a:t>
            </a:r>
            <a:r>
              <a:rPr lang="en-ID" sz="2800" dirty="0" smtClean="0"/>
              <a:t> dana internal </a:t>
            </a:r>
            <a:r>
              <a:rPr lang="en-ID" sz="2800" dirty="0" err="1" smtClean="0"/>
              <a:t>untuk</a:t>
            </a:r>
            <a:r>
              <a:rPr lang="en-ID" sz="2800" dirty="0" smtClean="0"/>
              <a:t> </a:t>
            </a:r>
            <a:r>
              <a:rPr lang="en-ID" sz="2800" dirty="0" err="1" smtClean="0"/>
              <a:t>mendanai</a:t>
            </a:r>
            <a:r>
              <a:rPr lang="en-ID" sz="2800" dirty="0" smtClean="0"/>
              <a:t> </a:t>
            </a:r>
            <a:r>
              <a:rPr lang="en-ID" sz="2800" dirty="0" err="1" smtClean="0"/>
              <a:t>kebutuhan</a:t>
            </a:r>
            <a:r>
              <a:rPr lang="en-ID" sz="2800" dirty="0" smtClean="0"/>
              <a:t> dana </a:t>
            </a:r>
            <a:r>
              <a:rPr lang="en-ID" sz="2800" dirty="0" err="1" smtClean="0"/>
              <a:t>dari</a:t>
            </a:r>
            <a:r>
              <a:rPr lang="en-ID" sz="2800" dirty="0" smtClean="0"/>
              <a:t> </a:t>
            </a:r>
            <a:r>
              <a:rPr lang="en-ID" sz="2800" dirty="0" err="1" smtClean="0"/>
              <a:t>saham</a:t>
            </a:r>
            <a:r>
              <a:rPr lang="en-ID" sz="2800" dirty="0" smtClean="0"/>
              <a:t> </a:t>
            </a:r>
            <a:r>
              <a:rPr lang="en-ID" sz="2800" dirty="0" err="1" smtClean="0"/>
              <a:t>tersebut</a:t>
            </a:r>
            <a:r>
              <a:rPr lang="en-ID" sz="2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800" dirty="0" err="1" smtClean="0"/>
              <a:t>Membayarkan</a:t>
            </a:r>
            <a:r>
              <a:rPr lang="en-ID" sz="2800" dirty="0" smtClean="0"/>
              <a:t> </a:t>
            </a:r>
            <a:r>
              <a:rPr lang="en-ID" sz="2800" dirty="0" err="1" smtClean="0"/>
              <a:t>dividen</a:t>
            </a:r>
            <a:r>
              <a:rPr lang="en-ID" sz="2800" dirty="0" smtClean="0"/>
              <a:t> </a:t>
            </a:r>
            <a:r>
              <a:rPr lang="en-ID" sz="2800" dirty="0" err="1" smtClean="0"/>
              <a:t>hanya</a:t>
            </a:r>
            <a:r>
              <a:rPr lang="en-ID" sz="2800" dirty="0" smtClean="0"/>
              <a:t> </a:t>
            </a:r>
            <a:r>
              <a:rPr lang="en-ID" sz="2800" dirty="0" err="1" smtClean="0"/>
              <a:t>jika</a:t>
            </a:r>
            <a:r>
              <a:rPr lang="en-ID" sz="2800" dirty="0" smtClean="0"/>
              <a:t> </a:t>
            </a:r>
            <a:r>
              <a:rPr lang="en-ID" sz="2800" dirty="0" err="1" smtClean="0"/>
              <a:t>ada</a:t>
            </a:r>
            <a:r>
              <a:rPr lang="en-ID" sz="2800" dirty="0" smtClean="0"/>
              <a:t> </a:t>
            </a:r>
            <a:r>
              <a:rPr lang="en-ID" sz="2800" dirty="0" err="1" smtClean="0"/>
              <a:t>sisa</a:t>
            </a:r>
            <a:r>
              <a:rPr lang="en-ID" sz="2800" dirty="0" smtClean="0"/>
              <a:t> </a:t>
            </a:r>
            <a:r>
              <a:rPr lang="en-ID" sz="2800" dirty="0" err="1" smtClean="0"/>
              <a:t>dari</a:t>
            </a:r>
            <a:r>
              <a:rPr lang="en-ID" sz="2800" dirty="0" smtClean="0"/>
              <a:t> dana internal, </a:t>
            </a:r>
            <a:r>
              <a:rPr lang="en-ID" sz="2800" dirty="0" err="1" smtClean="0"/>
              <a:t>setelah</a:t>
            </a:r>
            <a:r>
              <a:rPr lang="en-ID" sz="2800" dirty="0" smtClean="0"/>
              <a:t> </a:t>
            </a:r>
            <a:r>
              <a:rPr lang="en-ID" sz="2800" dirty="0" err="1" smtClean="0"/>
              <a:t>semua</a:t>
            </a:r>
            <a:r>
              <a:rPr lang="en-ID" sz="2800" dirty="0" smtClean="0"/>
              <a:t> </a:t>
            </a:r>
            <a:r>
              <a:rPr lang="en-ID" sz="2800" dirty="0" err="1" smtClean="0"/>
              <a:t>investasi</a:t>
            </a:r>
            <a:r>
              <a:rPr lang="en-ID" sz="2800" dirty="0" smtClean="0"/>
              <a:t> </a:t>
            </a:r>
            <a:r>
              <a:rPr lang="en-ID" sz="2800" dirty="0" err="1" smtClean="0"/>
              <a:t>dengan</a:t>
            </a:r>
            <a:r>
              <a:rPr lang="en-ID" sz="2800" dirty="0" smtClean="0"/>
              <a:t> NPV </a:t>
            </a:r>
            <a:r>
              <a:rPr lang="en-ID" sz="2800" dirty="0" err="1" smtClean="0"/>
              <a:t>Positif</a:t>
            </a:r>
            <a:r>
              <a:rPr lang="en-ID" sz="2800" dirty="0" smtClean="0"/>
              <a:t> </a:t>
            </a:r>
            <a:r>
              <a:rPr lang="en-ID" sz="2800" dirty="0" err="1" smtClean="0"/>
              <a:t>didanai</a:t>
            </a:r>
            <a:r>
              <a:rPr lang="en-ID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5356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Teori</a:t>
            </a:r>
            <a:r>
              <a:rPr lang="en-ID" dirty="0"/>
              <a:t> </a:t>
            </a:r>
            <a:r>
              <a:rPr lang="en-ID" dirty="0" err="1"/>
              <a:t>Dividen</a:t>
            </a:r>
            <a:r>
              <a:rPr lang="en-ID" dirty="0"/>
              <a:t> Residual: </a:t>
            </a:r>
            <a:r>
              <a:rPr lang="en-ID" dirty="0" err="1"/>
              <a:t>Contoh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91804"/>
              </p:ext>
            </p:extLst>
          </p:nvPr>
        </p:nvGraphicFramePr>
        <p:xfrm>
          <a:off x="1023938" y="2286000"/>
          <a:ext cx="972026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6617">
                  <a:extLst>
                    <a:ext uri="{9D8B030D-6E8A-4147-A177-3AD203B41FA5}">
                      <a16:colId xmlns="" xmlns:a16="http://schemas.microsoft.com/office/drawing/2014/main" val="1539895291"/>
                    </a:ext>
                  </a:extLst>
                </a:gridCol>
                <a:gridCol w="4790364">
                  <a:extLst>
                    <a:ext uri="{9D8B030D-6E8A-4147-A177-3AD203B41FA5}">
                      <a16:colId xmlns="" xmlns:a16="http://schemas.microsoft.com/office/drawing/2014/main" val="1469386248"/>
                    </a:ext>
                  </a:extLst>
                </a:gridCol>
                <a:gridCol w="2023280">
                  <a:extLst>
                    <a:ext uri="{9D8B030D-6E8A-4147-A177-3AD203B41FA5}">
                      <a16:colId xmlns="" xmlns:a16="http://schemas.microsoft.com/office/drawing/2014/main" val="3423765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err="1" smtClean="0"/>
                        <a:t>Usulan</a:t>
                      </a:r>
                      <a:r>
                        <a:rPr lang="en-ID" sz="2400" dirty="0" smtClean="0"/>
                        <a:t> </a:t>
                      </a:r>
                      <a:r>
                        <a:rPr lang="en-ID" sz="2400" dirty="0" err="1" smtClean="0"/>
                        <a:t>Investasi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err="1" smtClean="0"/>
                        <a:t>Kebutuhan</a:t>
                      </a:r>
                      <a:r>
                        <a:rPr lang="en-ID" sz="2400" dirty="0" smtClean="0"/>
                        <a:t> </a:t>
                      </a:r>
                      <a:r>
                        <a:rPr lang="en-ID" sz="2400" dirty="0" err="1" smtClean="0"/>
                        <a:t>Investasi</a:t>
                      </a:r>
                      <a:r>
                        <a:rPr lang="en-ID" sz="2400" baseline="0" dirty="0" smtClean="0"/>
                        <a:t> (</a:t>
                      </a:r>
                      <a:r>
                        <a:rPr lang="en-ID" sz="2400" baseline="0" dirty="0" err="1" smtClean="0"/>
                        <a:t>Rp</a:t>
                      </a:r>
                      <a:r>
                        <a:rPr lang="en-ID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smtClean="0"/>
                        <a:t>IRR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5767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err="1" smtClean="0"/>
                        <a:t>Proyek</a:t>
                      </a:r>
                      <a:r>
                        <a:rPr lang="en-ID" sz="2400" baseline="0" dirty="0" smtClean="0"/>
                        <a:t> 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smtClean="0"/>
                        <a:t>100 </a:t>
                      </a:r>
                      <a:r>
                        <a:rPr lang="en-ID" sz="2400" dirty="0" err="1" smtClean="0"/>
                        <a:t>juta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smtClean="0"/>
                        <a:t>30%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0908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err="1" smtClean="0"/>
                        <a:t>Proyek</a:t>
                      </a:r>
                      <a:r>
                        <a:rPr lang="en-ID" sz="2400" baseline="0" dirty="0" smtClean="0"/>
                        <a:t> 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smtClean="0"/>
                        <a:t>250 </a:t>
                      </a:r>
                      <a:r>
                        <a:rPr lang="en-ID" sz="2400" dirty="0" err="1" smtClean="0"/>
                        <a:t>juta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smtClean="0"/>
                        <a:t>25%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583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err="1" smtClean="0"/>
                        <a:t>Proyek</a:t>
                      </a:r>
                      <a:r>
                        <a:rPr lang="en-ID" sz="2400" baseline="0" dirty="0" smtClean="0"/>
                        <a:t> 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smtClean="0"/>
                        <a:t>150 </a:t>
                      </a:r>
                      <a:r>
                        <a:rPr lang="en-ID" sz="2400" dirty="0" err="1" smtClean="0"/>
                        <a:t>juta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smtClean="0"/>
                        <a:t>24%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724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err="1" smtClean="0"/>
                        <a:t>Proyek</a:t>
                      </a:r>
                      <a:r>
                        <a:rPr lang="en-ID" sz="2400" baseline="0" dirty="0" smtClean="0"/>
                        <a:t> 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smtClean="0"/>
                        <a:t>200 </a:t>
                      </a:r>
                      <a:r>
                        <a:rPr lang="en-ID" sz="2400" dirty="0" err="1" smtClean="0"/>
                        <a:t>juta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smtClean="0"/>
                        <a:t>21%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0401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err="1" smtClean="0"/>
                        <a:t>Proyek</a:t>
                      </a:r>
                      <a:r>
                        <a:rPr lang="en-ID" sz="2400" baseline="0" dirty="0" smtClean="0"/>
                        <a:t> 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smtClean="0"/>
                        <a:t>150 </a:t>
                      </a:r>
                      <a:r>
                        <a:rPr lang="en-ID" sz="2400" dirty="0" err="1" smtClean="0"/>
                        <a:t>juta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smtClean="0"/>
                        <a:t>20%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3415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err="1" smtClean="0"/>
                        <a:t>Proyek</a:t>
                      </a:r>
                      <a:r>
                        <a:rPr lang="en-ID" sz="2400" baseline="0" dirty="0" smtClean="0"/>
                        <a:t> 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smtClean="0"/>
                        <a:t>300 </a:t>
                      </a:r>
                      <a:r>
                        <a:rPr lang="en-ID" sz="2400" dirty="0" err="1" smtClean="0"/>
                        <a:t>juta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smtClean="0"/>
                        <a:t>18%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6472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err="1" smtClean="0"/>
                        <a:t>Proyek</a:t>
                      </a:r>
                      <a:r>
                        <a:rPr lang="en-ID" sz="2400" baseline="0" dirty="0" smtClean="0"/>
                        <a:t> 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smtClean="0"/>
                        <a:t>250 </a:t>
                      </a:r>
                      <a:r>
                        <a:rPr lang="en-ID" sz="2400" dirty="0" err="1" smtClean="0"/>
                        <a:t>juta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smtClean="0"/>
                        <a:t>17%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6581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err="1" smtClean="0"/>
                        <a:t>Proyek</a:t>
                      </a:r>
                      <a:r>
                        <a:rPr lang="en-ID" sz="2400" baseline="0" dirty="0" smtClean="0"/>
                        <a:t> 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smtClean="0"/>
                        <a:t>200 </a:t>
                      </a:r>
                      <a:r>
                        <a:rPr lang="en-ID" sz="2400" dirty="0" err="1" smtClean="0"/>
                        <a:t>juta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 smtClean="0"/>
                        <a:t>15%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1962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845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Teori</a:t>
            </a:r>
            <a:r>
              <a:rPr lang="en-ID" dirty="0"/>
              <a:t> </a:t>
            </a:r>
            <a:r>
              <a:rPr lang="en-ID" dirty="0" err="1"/>
              <a:t>Dividen</a:t>
            </a:r>
            <a:r>
              <a:rPr lang="en-ID" dirty="0"/>
              <a:t> </a:t>
            </a:r>
            <a:r>
              <a:rPr lang="en-ID" dirty="0" smtClean="0"/>
              <a:t>Residual: </a:t>
            </a:r>
            <a:r>
              <a:rPr lang="en-ID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D" sz="2400" dirty="0" err="1" smtClean="0"/>
              <a:t>Misalkan</a:t>
            </a:r>
            <a:r>
              <a:rPr lang="en-ID" sz="2400" dirty="0" smtClean="0"/>
              <a:t> </a:t>
            </a:r>
            <a:r>
              <a:rPr lang="en-ID" sz="2400" dirty="0" err="1" smtClean="0"/>
              <a:t>dari</a:t>
            </a:r>
            <a:r>
              <a:rPr lang="en-ID" sz="2400" dirty="0" smtClean="0"/>
              <a:t> </a:t>
            </a:r>
            <a:r>
              <a:rPr lang="en-ID" sz="2400" dirty="0" err="1" smtClean="0"/>
              <a:t>delapan</a:t>
            </a:r>
            <a:r>
              <a:rPr lang="en-ID" sz="2400" dirty="0" smtClean="0"/>
              <a:t> </a:t>
            </a:r>
            <a:r>
              <a:rPr lang="en-ID" sz="2400" dirty="0" err="1" smtClean="0"/>
              <a:t>proyek</a:t>
            </a:r>
            <a:r>
              <a:rPr lang="en-ID" sz="2400" dirty="0" smtClean="0"/>
              <a:t> yang </a:t>
            </a:r>
            <a:r>
              <a:rPr lang="en-ID" sz="2400" dirty="0" err="1" smtClean="0"/>
              <a:t>ada</a:t>
            </a:r>
            <a:r>
              <a:rPr lang="en-ID" sz="2400" dirty="0" smtClean="0"/>
              <a:t>, </a:t>
            </a:r>
            <a:r>
              <a:rPr lang="en-ID" sz="2400" dirty="0" err="1" smtClean="0"/>
              <a:t>proyek</a:t>
            </a:r>
            <a:r>
              <a:rPr lang="en-ID" sz="2400" dirty="0" smtClean="0"/>
              <a:t> A-D yang </a:t>
            </a:r>
            <a:r>
              <a:rPr lang="en-ID" sz="2400" dirty="0" err="1" smtClean="0"/>
              <a:t>diterima</a:t>
            </a:r>
            <a:r>
              <a:rPr lang="en-ID" sz="2400" dirty="0" smtClean="0"/>
              <a:t> </a:t>
            </a:r>
            <a:r>
              <a:rPr lang="en-ID" sz="2400" dirty="0" err="1" smtClean="0"/>
              <a:t>karena</a:t>
            </a:r>
            <a:r>
              <a:rPr lang="en-ID" sz="2400" dirty="0" smtClean="0"/>
              <a:t> </a:t>
            </a:r>
            <a:r>
              <a:rPr lang="en-ID" sz="2400" dirty="0" err="1" smtClean="0"/>
              <a:t>memiliki</a:t>
            </a:r>
            <a:r>
              <a:rPr lang="en-ID" sz="2400" dirty="0" smtClean="0"/>
              <a:t> IRR </a:t>
            </a:r>
            <a:r>
              <a:rPr lang="en-ID" sz="2400" dirty="0" err="1" smtClean="0"/>
              <a:t>lebih</a:t>
            </a:r>
            <a:r>
              <a:rPr lang="en-ID" sz="2400" dirty="0" smtClean="0"/>
              <a:t> </a:t>
            </a:r>
            <a:r>
              <a:rPr lang="en-ID" sz="2400" dirty="0" err="1" smtClean="0"/>
              <a:t>dari</a:t>
            </a:r>
            <a:r>
              <a:rPr lang="en-ID" sz="2400" dirty="0" smtClean="0"/>
              <a:t> </a:t>
            </a:r>
            <a:r>
              <a:rPr lang="en-ID" sz="2400" dirty="0" err="1" smtClean="0"/>
              <a:t>Biaya</a:t>
            </a:r>
            <a:r>
              <a:rPr lang="en-ID" sz="2400" dirty="0" smtClean="0"/>
              <a:t> Modal yang </a:t>
            </a:r>
            <a:r>
              <a:rPr lang="en-ID" sz="2400" dirty="0" err="1" smtClean="0"/>
              <a:t>ditetapkan</a:t>
            </a:r>
            <a:r>
              <a:rPr lang="en-ID" sz="2400" dirty="0" smtClean="0"/>
              <a:t> </a:t>
            </a:r>
            <a:r>
              <a:rPr lang="en-ID" sz="2400" dirty="0" err="1" smtClean="0"/>
              <a:t>perusahaan</a:t>
            </a:r>
            <a:r>
              <a:rPr lang="en-ID" sz="2400" dirty="0" smtClean="0"/>
              <a:t> (19%).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400" dirty="0" smtClean="0"/>
              <a:t>Total </a:t>
            </a:r>
            <a:r>
              <a:rPr lang="en-ID" sz="2400" dirty="0" err="1" smtClean="0"/>
              <a:t>kebutuhan</a:t>
            </a:r>
            <a:r>
              <a:rPr lang="en-ID" sz="2400" dirty="0" smtClean="0"/>
              <a:t> </a:t>
            </a:r>
            <a:r>
              <a:rPr lang="en-ID" sz="2400" dirty="0" err="1" smtClean="0"/>
              <a:t>investasi</a:t>
            </a:r>
            <a:r>
              <a:rPr lang="en-ID" sz="2400" dirty="0" smtClean="0"/>
              <a:t> </a:t>
            </a:r>
            <a:r>
              <a:rPr lang="en-ID" sz="2400" dirty="0" err="1" smtClean="0"/>
              <a:t>keempat</a:t>
            </a:r>
            <a:r>
              <a:rPr lang="en-ID" sz="2400" dirty="0" smtClean="0"/>
              <a:t> </a:t>
            </a:r>
            <a:r>
              <a:rPr lang="en-ID" sz="2400" dirty="0" err="1" smtClean="0"/>
              <a:t>proyek</a:t>
            </a:r>
            <a:r>
              <a:rPr lang="en-ID" sz="2400" dirty="0" smtClean="0"/>
              <a:t> </a:t>
            </a:r>
            <a:r>
              <a:rPr lang="en-ID" sz="2400" dirty="0" err="1" smtClean="0"/>
              <a:t>tersebut</a:t>
            </a:r>
            <a:r>
              <a:rPr lang="en-ID" sz="2400" dirty="0" smtClean="0"/>
              <a:t> </a:t>
            </a:r>
            <a:r>
              <a:rPr lang="en-ID" sz="2400" dirty="0" err="1" smtClean="0"/>
              <a:t>adalah</a:t>
            </a:r>
            <a:r>
              <a:rPr lang="en-ID" sz="2400" dirty="0" smtClean="0"/>
              <a:t> </a:t>
            </a:r>
            <a:r>
              <a:rPr lang="en-ID" sz="2400" b="1" dirty="0" err="1" smtClean="0">
                <a:solidFill>
                  <a:schemeClr val="accent2"/>
                </a:solidFill>
              </a:rPr>
              <a:t>Rp</a:t>
            </a:r>
            <a:r>
              <a:rPr lang="en-ID" sz="2400" b="1" dirty="0" smtClean="0">
                <a:solidFill>
                  <a:schemeClr val="accent2"/>
                </a:solidFill>
              </a:rPr>
              <a:t> 850 </a:t>
            </a:r>
            <a:r>
              <a:rPr lang="en-ID" sz="2400" b="1" dirty="0" err="1" smtClean="0">
                <a:solidFill>
                  <a:schemeClr val="accent2"/>
                </a:solidFill>
              </a:rPr>
              <a:t>juta</a:t>
            </a:r>
            <a:r>
              <a:rPr lang="en-ID" sz="2400" dirty="0" smtClean="0"/>
              <a:t>. </a:t>
            </a:r>
            <a:r>
              <a:rPr lang="en-ID" sz="2400" dirty="0" err="1" smtClean="0"/>
              <a:t>Dengan</a:t>
            </a:r>
            <a:r>
              <a:rPr lang="en-ID" sz="2400" dirty="0" smtClean="0"/>
              <a:t> target </a:t>
            </a:r>
            <a:r>
              <a:rPr lang="en-ID" sz="2400" dirty="0" err="1" smtClean="0"/>
              <a:t>struktur</a:t>
            </a:r>
            <a:r>
              <a:rPr lang="en-ID" sz="2400" dirty="0" smtClean="0"/>
              <a:t> modal </a:t>
            </a:r>
            <a:r>
              <a:rPr lang="en-ID" sz="2400" dirty="0" err="1" smtClean="0"/>
              <a:t>adalah</a:t>
            </a:r>
            <a:r>
              <a:rPr lang="en-ID" sz="2400" dirty="0" smtClean="0"/>
              <a:t> </a:t>
            </a:r>
            <a:r>
              <a:rPr lang="en-ID" sz="2400" b="1" dirty="0" smtClean="0">
                <a:solidFill>
                  <a:schemeClr val="accent2"/>
                </a:solidFill>
              </a:rPr>
              <a:t>60% </a:t>
            </a:r>
            <a:r>
              <a:rPr lang="en-ID" sz="2400" b="1" dirty="0" err="1" smtClean="0">
                <a:solidFill>
                  <a:schemeClr val="accent2"/>
                </a:solidFill>
              </a:rPr>
              <a:t>saham</a:t>
            </a:r>
            <a:r>
              <a:rPr lang="en-ID" sz="2400" b="1" dirty="0" smtClean="0">
                <a:solidFill>
                  <a:schemeClr val="accent2"/>
                </a:solidFill>
              </a:rPr>
              <a:t> </a:t>
            </a:r>
            <a:r>
              <a:rPr lang="en-ID" sz="2400" dirty="0" smtClean="0"/>
              <a:t>+ 40% </a:t>
            </a:r>
            <a:r>
              <a:rPr lang="en-ID" sz="2400" dirty="0" err="1" smtClean="0"/>
              <a:t>utang</a:t>
            </a:r>
            <a:r>
              <a:rPr lang="en-ID" sz="2400" dirty="0" smtClean="0"/>
              <a:t>, </a:t>
            </a:r>
            <a:r>
              <a:rPr lang="en-ID" sz="2400" dirty="0" err="1" smtClean="0"/>
              <a:t>maka</a:t>
            </a:r>
            <a:r>
              <a:rPr lang="en-ID" sz="2400" dirty="0" smtClean="0"/>
              <a:t> </a:t>
            </a:r>
            <a:r>
              <a:rPr lang="en-ID" sz="2400" dirty="0" err="1" smtClean="0"/>
              <a:t>dapat</a:t>
            </a:r>
            <a:r>
              <a:rPr lang="en-ID" sz="2400" dirty="0" smtClean="0"/>
              <a:t> </a:t>
            </a:r>
            <a:r>
              <a:rPr lang="en-ID" sz="2400" dirty="0" err="1" smtClean="0"/>
              <a:t>dikatakan</a:t>
            </a:r>
            <a:r>
              <a:rPr lang="en-ID" sz="2400" dirty="0" smtClean="0"/>
              <a:t> </a:t>
            </a:r>
            <a:r>
              <a:rPr lang="en-ID" sz="2400" b="1" dirty="0" err="1" smtClean="0">
                <a:solidFill>
                  <a:schemeClr val="accent2"/>
                </a:solidFill>
              </a:rPr>
              <a:t>Rp</a:t>
            </a:r>
            <a:r>
              <a:rPr lang="en-ID" sz="2400" b="1" dirty="0" smtClean="0">
                <a:solidFill>
                  <a:schemeClr val="accent2"/>
                </a:solidFill>
              </a:rPr>
              <a:t> 510 </a:t>
            </a:r>
            <a:r>
              <a:rPr lang="en-ID" sz="2400" b="1" dirty="0" err="1" smtClean="0">
                <a:solidFill>
                  <a:schemeClr val="accent2"/>
                </a:solidFill>
              </a:rPr>
              <a:t>juta</a:t>
            </a:r>
            <a:r>
              <a:rPr lang="en-ID" sz="2400" b="1" dirty="0" smtClean="0">
                <a:solidFill>
                  <a:schemeClr val="accent2"/>
                </a:solidFill>
              </a:rPr>
              <a:t> (60%) </a:t>
            </a:r>
            <a:r>
              <a:rPr lang="en-ID" sz="2400" b="1" dirty="0" err="1" smtClean="0">
                <a:solidFill>
                  <a:schemeClr val="accent2"/>
                </a:solidFill>
              </a:rPr>
              <a:t>menggunakan</a:t>
            </a:r>
            <a:r>
              <a:rPr lang="en-ID" sz="2400" b="1" dirty="0" smtClean="0">
                <a:solidFill>
                  <a:schemeClr val="accent2"/>
                </a:solidFill>
              </a:rPr>
              <a:t> dana internal</a:t>
            </a:r>
            <a:r>
              <a:rPr lang="en-ID" sz="2400" dirty="0" smtClean="0"/>
              <a:t>, </a:t>
            </a:r>
            <a:r>
              <a:rPr lang="en-ID" sz="2400" dirty="0" err="1" smtClean="0"/>
              <a:t>sementara</a:t>
            </a:r>
            <a:r>
              <a:rPr lang="en-ID" sz="2400" dirty="0" smtClean="0"/>
              <a:t> </a:t>
            </a:r>
            <a:r>
              <a:rPr lang="en-ID" sz="2400" dirty="0" err="1" smtClean="0"/>
              <a:t>sisanya</a:t>
            </a:r>
            <a:r>
              <a:rPr lang="en-ID" sz="2400" dirty="0" smtClean="0"/>
              <a:t> </a:t>
            </a:r>
            <a:r>
              <a:rPr lang="en-ID" sz="2400" dirty="0" err="1" smtClean="0"/>
              <a:t>Rp</a:t>
            </a:r>
            <a:r>
              <a:rPr lang="en-ID" sz="2400" dirty="0" smtClean="0"/>
              <a:t> 340 </a:t>
            </a:r>
            <a:r>
              <a:rPr lang="en-ID" sz="2400" dirty="0" err="1" smtClean="0"/>
              <a:t>juta</a:t>
            </a:r>
            <a:r>
              <a:rPr lang="en-ID" sz="2400" dirty="0" smtClean="0"/>
              <a:t> (40%) </a:t>
            </a:r>
            <a:r>
              <a:rPr lang="en-ID" sz="2400" dirty="0" err="1" smtClean="0"/>
              <a:t>menggunakan</a:t>
            </a:r>
            <a:r>
              <a:rPr lang="en-ID" sz="2400" dirty="0" smtClean="0"/>
              <a:t> </a:t>
            </a:r>
            <a:r>
              <a:rPr lang="en-ID" sz="2400" dirty="0" err="1" smtClean="0"/>
              <a:t>utang</a:t>
            </a:r>
            <a:r>
              <a:rPr lang="en-ID" sz="24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400" dirty="0" err="1" smtClean="0"/>
              <a:t>Jika</a:t>
            </a:r>
            <a:r>
              <a:rPr lang="en-ID" sz="2400" dirty="0" smtClean="0"/>
              <a:t> </a:t>
            </a:r>
            <a:r>
              <a:rPr lang="en-ID" sz="2400" dirty="0" err="1" smtClean="0"/>
              <a:t>perusahaan</a:t>
            </a:r>
            <a:r>
              <a:rPr lang="en-ID" sz="2400" dirty="0" smtClean="0"/>
              <a:t> </a:t>
            </a:r>
            <a:r>
              <a:rPr lang="en-ID" sz="2400" dirty="0" err="1" smtClean="0"/>
              <a:t>punya</a:t>
            </a:r>
            <a:r>
              <a:rPr lang="en-ID" sz="2400" dirty="0" smtClean="0"/>
              <a:t> dana internal </a:t>
            </a:r>
            <a:r>
              <a:rPr lang="en-ID" sz="2400" dirty="0" err="1" smtClean="0"/>
              <a:t>Rp</a:t>
            </a:r>
            <a:r>
              <a:rPr lang="en-ID" sz="2400" dirty="0" smtClean="0"/>
              <a:t> 750 </a:t>
            </a:r>
            <a:r>
              <a:rPr lang="en-ID" sz="2400" dirty="0" err="1" smtClean="0"/>
              <a:t>juta</a:t>
            </a:r>
            <a:r>
              <a:rPr lang="en-ID" sz="2400" dirty="0" smtClean="0"/>
              <a:t>, </a:t>
            </a:r>
            <a:r>
              <a:rPr lang="en-ID" sz="2400" dirty="0" err="1" smtClean="0"/>
              <a:t>maka</a:t>
            </a:r>
            <a:r>
              <a:rPr lang="en-ID" sz="2400" dirty="0" smtClean="0"/>
              <a:t> </a:t>
            </a:r>
            <a:r>
              <a:rPr lang="en-ID" sz="2400" dirty="0" err="1" smtClean="0"/>
              <a:t>perusahaan</a:t>
            </a:r>
            <a:r>
              <a:rPr lang="en-ID" sz="2400" dirty="0" smtClean="0"/>
              <a:t> </a:t>
            </a:r>
            <a:r>
              <a:rPr lang="en-ID" sz="2400" dirty="0" err="1" smtClean="0"/>
              <a:t>akan</a:t>
            </a:r>
            <a:r>
              <a:rPr lang="en-ID" sz="2400" dirty="0" smtClean="0"/>
              <a:t> </a:t>
            </a:r>
            <a:r>
              <a:rPr lang="en-ID" sz="2400" dirty="0" err="1" smtClean="0"/>
              <a:t>memiliki</a:t>
            </a:r>
            <a:r>
              <a:rPr lang="en-ID" sz="2400" dirty="0" smtClean="0"/>
              <a:t> </a:t>
            </a:r>
            <a:r>
              <a:rPr lang="en-ID" sz="2400" b="1" dirty="0" err="1" smtClean="0">
                <a:solidFill>
                  <a:schemeClr val="accent2"/>
                </a:solidFill>
              </a:rPr>
              <a:t>kelebihan</a:t>
            </a:r>
            <a:r>
              <a:rPr lang="en-ID" sz="2400" b="1" dirty="0" smtClean="0">
                <a:solidFill>
                  <a:schemeClr val="accent2"/>
                </a:solidFill>
              </a:rPr>
              <a:t> </a:t>
            </a:r>
            <a:r>
              <a:rPr lang="en-ID" sz="2400" b="1" dirty="0" err="1" smtClean="0">
                <a:solidFill>
                  <a:schemeClr val="accent2"/>
                </a:solidFill>
              </a:rPr>
              <a:t>kas</a:t>
            </a:r>
            <a:r>
              <a:rPr lang="en-ID" sz="2400" b="1" dirty="0" smtClean="0">
                <a:solidFill>
                  <a:schemeClr val="accent2"/>
                </a:solidFill>
              </a:rPr>
              <a:t> </a:t>
            </a:r>
            <a:r>
              <a:rPr lang="en-ID" sz="2400" b="1" dirty="0" err="1" smtClean="0">
                <a:solidFill>
                  <a:schemeClr val="accent2"/>
                </a:solidFill>
              </a:rPr>
              <a:t>sebesar</a:t>
            </a:r>
            <a:r>
              <a:rPr lang="en-ID" sz="2400" b="1" dirty="0" smtClean="0">
                <a:solidFill>
                  <a:schemeClr val="accent2"/>
                </a:solidFill>
              </a:rPr>
              <a:t> </a:t>
            </a:r>
            <a:r>
              <a:rPr lang="en-ID" sz="2400" b="1" dirty="0" err="1" smtClean="0">
                <a:solidFill>
                  <a:schemeClr val="accent2"/>
                </a:solidFill>
              </a:rPr>
              <a:t>Rp</a:t>
            </a:r>
            <a:r>
              <a:rPr lang="en-ID" sz="2400" b="1" dirty="0" smtClean="0">
                <a:solidFill>
                  <a:schemeClr val="accent2"/>
                </a:solidFill>
              </a:rPr>
              <a:t> 240 </a:t>
            </a:r>
            <a:r>
              <a:rPr lang="en-ID" sz="2400" b="1" dirty="0" err="1" smtClean="0">
                <a:solidFill>
                  <a:schemeClr val="accent2"/>
                </a:solidFill>
              </a:rPr>
              <a:t>juta</a:t>
            </a:r>
            <a:r>
              <a:rPr lang="en-ID" sz="2400" b="1" dirty="0" smtClean="0">
                <a:solidFill>
                  <a:schemeClr val="accent2"/>
                </a:solidFill>
              </a:rPr>
              <a:t> (</a:t>
            </a:r>
            <a:r>
              <a:rPr lang="en-ID" sz="2400" b="1" dirty="0" err="1" smtClean="0">
                <a:solidFill>
                  <a:schemeClr val="accent2"/>
                </a:solidFill>
              </a:rPr>
              <a:t>Rp</a:t>
            </a:r>
            <a:r>
              <a:rPr lang="en-ID" sz="2400" b="1" dirty="0" smtClean="0">
                <a:solidFill>
                  <a:schemeClr val="accent2"/>
                </a:solidFill>
              </a:rPr>
              <a:t> 750 </a:t>
            </a:r>
            <a:r>
              <a:rPr lang="en-ID" sz="2400" b="1" dirty="0" err="1" smtClean="0">
                <a:solidFill>
                  <a:schemeClr val="accent2"/>
                </a:solidFill>
              </a:rPr>
              <a:t>juta</a:t>
            </a:r>
            <a:r>
              <a:rPr lang="en-ID" sz="2400" b="1" dirty="0" smtClean="0">
                <a:solidFill>
                  <a:schemeClr val="accent2"/>
                </a:solidFill>
              </a:rPr>
              <a:t> – </a:t>
            </a:r>
            <a:r>
              <a:rPr lang="en-ID" sz="2400" b="1" dirty="0" err="1">
                <a:solidFill>
                  <a:schemeClr val="accent2"/>
                </a:solidFill>
              </a:rPr>
              <a:t>Rp</a:t>
            </a:r>
            <a:r>
              <a:rPr lang="en-ID" sz="2400" b="1" dirty="0">
                <a:solidFill>
                  <a:schemeClr val="accent2"/>
                </a:solidFill>
              </a:rPr>
              <a:t> </a:t>
            </a:r>
            <a:r>
              <a:rPr lang="en-ID" sz="2400" b="1" dirty="0" smtClean="0">
                <a:solidFill>
                  <a:schemeClr val="accent2"/>
                </a:solidFill>
              </a:rPr>
              <a:t>510 </a:t>
            </a:r>
            <a:r>
              <a:rPr lang="en-ID" sz="2400" b="1" dirty="0" err="1" smtClean="0">
                <a:solidFill>
                  <a:schemeClr val="accent2"/>
                </a:solidFill>
              </a:rPr>
              <a:t>juta</a:t>
            </a:r>
            <a:r>
              <a:rPr lang="en-ID" sz="2400" b="1" dirty="0" smtClean="0">
                <a:solidFill>
                  <a:schemeClr val="accent2"/>
                </a:solidFill>
              </a:rPr>
              <a:t>)</a:t>
            </a:r>
            <a:r>
              <a:rPr lang="en-ID" sz="2400" dirty="0" smtClean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2400" b="1" dirty="0" err="1" smtClean="0">
                <a:solidFill>
                  <a:schemeClr val="accent2"/>
                </a:solidFill>
              </a:rPr>
              <a:t>Jumlah</a:t>
            </a:r>
            <a:r>
              <a:rPr lang="en-ID" sz="2400" b="1" dirty="0" smtClean="0">
                <a:solidFill>
                  <a:schemeClr val="accent2"/>
                </a:solidFill>
              </a:rPr>
              <a:t> </a:t>
            </a:r>
            <a:r>
              <a:rPr lang="en-ID" sz="2400" b="1" dirty="0" err="1" smtClean="0">
                <a:solidFill>
                  <a:schemeClr val="accent2"/>
                </a:solidFill>
              </a:rPr>
              <a:t>kas</a:t>
            </a:r>
            <a:r>
              <a:rPr lang="en-ID" sz="2400" b="1" dirty="0" smtClean="0">
                <a:solidFill>
                  <a:schemeClr val="accent2"/>
                </a:solidFill>
              </a:rPr>
              <a:t> </a:t>
            </a:r>
            <a:r>
              <a:rPr lang="en-ID" sz="2400" b="1" dirty="0" err="1" smtClean="0">
                <a:solidFill>
                  <a:schemeClr val="accent2"/>
                </a:solidFill>
              </a:rPr>
              <a:t>Rp</a:t>
            </a:r>
            <a:r>
              <a:rPr lang="en-ID" sz="2400" b="1" dirty="0" smtClean="0">
                <a:solidFill>
                  <a:schemeClr val="accent2"/>
                </a:solidFill>
              </a:rPr>
              <a:t> 240 </a:t>
            </a:r>
            <a:r>
              <a:rPr lang="en-ID" sz="2400" b="1" dirty="0" err="1" smtClean="0">
                <a:solidFill>
                  <a:schemeClr val="accent2"/>
                </a:solidFill>
              </a:rPr>
              <a:t>juta</a:t>
            </a:r>
            <a:r>
              <a:rPr lang="en-ID" sz="2400" b="1" dirty="0" smtClean="0">
                <a:solidFill>
                  <a:schemeClr val="accent2"/>
                </a:solidFill>
              </a:rPr>
              <a:t> </a:t>
            </a:r>
            <a:r>
              <a:rPr lang="en-ID" sz="2400" b="1" dirty="0" err="1" smtClean="0">
                <a:solidFill>
                  <a:schemeClr val="accent2"/>
                </a:solidFill>
              </a:rPr>
              <a:t>itulah</a:t>
            </a:r>
            <a:r>
              <a:rPr lang="en-ID" sz="2400" b="1" dirty="0" smtClean="0">
                <a:solidFill>
                  <a:schemeClr val="accent2"/>
                </a:solidFill>
              </a:rPr>
              <a:t> yang </a:t>
            </a:r>
            <a:r>
              <a:rPr lang="en-ID" sz="2400" b="1" dirty="0" err="1" smtClean="0">
                <a:solidFill>
                  <a:schemeClr val="accent2"/>
                </a:solidFill>
              </a:rPr>
              <a:t>dapat</a:t>
            </a:r>
            <a:r>
              <a:rPr lang="en-ID" sz="2400" b="1" dirty="0" smtClean="0">
                <a:solidFill>
                  <a:schemeClr val="accent2"/>
                </a:solidFill>
              </a:rPr>
              <a:t> </a:t>
            </a:r>
            <a:r>
              <a:rPr lang="en-ID" sz="2400" b="1" dirty="0" err="1" smtClean="0">
                <a:solidFill>
                  <a:schemeClr val="accent2"/>
                </a:solidFill>
              </a:rPr>
              <a:t>dibagikan</a:t>
            </a:r>
            <a:r>
              <a:rPr lang="en-ID" sz="2400" b="1" dirty="0" smtClean="0">
                <a:solidFill>
                  <a:schemeClr val="accent2"/>
                </a:solidFill>
              </a:rPr>
              <a:t> </a:t>
            </a:r>
            <a:r>
              <a:rPr lang="en-ID" sz="2400" b="1" dirty="0" err="1" smtClean="0">
                <a:solidFill>
                  <a:schemeClr val="accent2"/>
                </a:solidFill>
              </a:rPr>
              <a:t>sebagai</a:t>
            </a:r>
            <a:r>
              <a:rPr lang="en-ID" sz="2400" b="1" dirty="0" smtClean="0">
                <a:solidFill>
                  <a:schemeClr val="accent2"/>
                </a:solidFill>
              </a:rPr>
              <a:t> </a:t>
            </a:r>
            <a:r>
              <a:rPr lang="en-ID" sz="2400" b="1" dirty="0" err="1" smtClean="0">
                <a:solidFill>
                  <a:schemeClr val="accent2"/>
                </a:solidFill>
              </a:rPr>
              <a:t>dividen</a:t>
            </a:r>
            <a:r>
              <a:rPr lang="en-ID" sz="2400" dirty="0" smtClean="0"/>
              <a:t>. </a:t>
            </a:r>
            <a:r>
              <a:rPr lang="en-ID" sz="2400" dirty="0" err="1" smtClean="0"/>
              <a:t>Atau</a:t>
            </a:r>
            <a:r>
              <a:rPr lang="en-ID" sz="2400" dirty="0" smtClean="0"/>
              <a:t> </a:t>
            </a:r>
            <a:r>
              <a:rPr lang="en-ID" sz="2400" dirty="0" err="1" smtClean="0"/>
              <a:t>dengan</a:t>
            </a:r>
            <a:r>
              <a:rPr lang="en-ID" sz="2400" dirty="0" smtClean="0"/>
              <a:t> kata lain, </a:t>
            </a:r>
            <a:r>
              <a:rPr lang="en-ID" sz="2400" dirty="0" err="1" smtClean="0"/>
              <a:t>dividen</a:t>
            </a:r>
            <a:r>
              <a:rPr lang="en-ID" sz="2400" dirty="0" smtClean="0"/>
              <a:t> </a:t>
            </a:r>
            <a:r>
              <a:rPr lang="en-ID" sz="2400" dirty="0" err="1" smtClean="0"/>
              <a:t>dibayarkan</a:t>
            </a:r>
            <a:r>
              <a:rPr lang="en-ID" sz="2400" dirty="0" smtClean="0"/>
              <a:t> </a:t>
            </a:r>
            <a:r>
              <a:rPr lang="en-ID" sz="2400" dirty="0" err="1" smtClean="0"/>
              <a:t>hanya</a:t>
            </a:r>
            <a:r>
              <a:rPr lang="en-ID" sz="2400" dirty="0" smtClean="0"/>
              <a:t> </a:t>
            </a:r>
            <a:r>
              <a:rPr lang="en-ID" sz="2400" dirty="0" err="1" smtClean="0"/>
              <a:t>jika</a:t>
            </a:r>
            <a:r>
              <a:rPr lang="en-ID" sz="2400" dirty="0" smtClean="0"/>
              <a:t> </a:t>
            </a:r>
            <a:r>
              <a:rPr lang="en-ID" sz="2400" dirty="0" err="1" smtClean="0"/>
              <a:t>ada</a:t>
            </a:r>
            <a:r>
              <a:rPr lang="en-ID" sz="2400" dirty="0" smtClean="0"/>
              <a:t> </a:t>
            </a:r>
            <a:r>
              <a:rPr lang="en-ID" sz="2400" dirty="0" err="1" smtClean="0"/>
              <a:t>sisa</a:t>
            </a:r>
            <a:r>
              <a:rPr lang="en-ID" sz="2400" dirty="0" smtClean="0"/>
              <a:t> </a:t>
            </a:r>
            <a:r>
              <a:rPr lang="en-ID" sz="2400" dirty="0" err="1" smtClean="0"/>
              <a:t>kas</a:t>
            </a:r>
            <a:r>
              <a:rPr lang="en-ID" sz="2400" dirty="0" smtClean="0"/>
              <a:t> </a:t>
            </a:r>
            <a:r>
              <a:rPr lang="en-ID" sz="2400" dirty="0" err="1" smtClean="0"/>
              <a:t>setelah</a:t>
            </a:r>
            <a:r>
              <a:rPr lang="en-ID" sz="2400" dirty="0" smtClean="0"/>
              <a:t> </a:t>
            </a:r>
            <a:r>
              <a:rPr lang="en-ID" sz="2400" dirty="0" err="1" smtClean="0"/>
              <a:t>perusahaan</a:t>
            </a:r>
            <a:r>
              <a:rPr lang="en-ID" sz="2400" dirty="0" smtClean="0"/>
              <a:t> </a:t>
            </a:r>
            <a:r>
              <a:rPr lang="en-ID" sz="2400" dirty="0" err="1" smtClean="0"/>
              <a:t>mendanai</a:t>
            </a:r>
            <a:r>
              <a:rPr lang="en-ID" sz="2400" dirty="0" smtClean="0"/>
              <a:t> </a:t>
            </a:r>
            <a:r>
              <a:rPr lang="en-ID" sz="2400" dirty="0" err="1" smtClean="0"/>
              <a:t>semua</a:t>
            </a:r>
            <a:r>
              <a:rPr lang="en-ID" sz="2400" dirty="0" smtClean="0"/>
              <a:t> </a:t>
            </a:r>
            <a:r>
              <a:rPr lang="en-ID" sz="2400" dirty="0" err="1" smtClean="0"/>
              <a:t>usulan</a:t>
            </a:r>
            <a:r>
              <a:rPr lang="en-ID" sz="2400" dirty="0" smtClean="0"/>
              <a:t> </a:t>
            </a:r>
            <a:r>
              <a:rPr lang="en-ID" sz="2400" dirty="0" err="1" smtClean="0"/>
              <a:t>investasi</a:t>
            </a:r>
            <a:r>
              <a:rPr lang="en-ID" sz="2400" dirty="0" smtClean="0"/>
              <a:t> yang </a:t>
            </a:r>
            <a:r>
              <a:rPr lang="en-ID" sz="2400" dirty="0" err="1" smtClean="0"/>
              <a:t>layak</a:t>
            </a:r>
            <a:r>
              <a:rPr lang="en-ID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4446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Aspek</a:t>
            </a:r>
            <a:r>
              <a:rPr lang="en-ID" dirty="0" smtClean="0"/>
              <a:t> </a:t>
            </a:r>
            <a:r>
              <a:rPr lang="en-ID" dirty="0" err="1" smtClean="0"/>
              <a:t>Aspek</a:t>
            </a:r>
            <a:r>
              <a:rPr lang="en-ID" dirty="0" smtClean="0"/>
              <a:t> Lain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Kebijakan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Tentang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sz="2800" dirty="0" err="1" smtClean="0"/>
              <a:t>Konsep</a:t>
            </a:r>
            <a:r>
              <a:rPr lang="en-ID" sz="2800" dirty="0" smtClean="0"/>
              <a:t> </a:t>
            </a:r>
            <a:r>
              <a:rPr lang="en-ID" sz="2800" dirty="0" err="1" smtClean="0"/>
              <a:t>dividen</a:t>
            </a:r>
            <a:r>
              <a:rPr lang="en-ID" sz="2800" dirty="0" smtClean="0"/>
              <a:t> </a:t>
            </a:r>
            <a:r>
              <a:rPr lang="en-ID" sz="2800" dirty="0" err="1" smtClean="0"/>
              <a:t>mirip</a:t>
            </a:r>
            <a:r>
              <a:rPr lang="en-ID" sz="2800" dirty="0" smtClean="0"/>
              <a:t> </a:t>
            </a:r>
            <a:r>
              <a:rPr lang="en-ID" sz="2800" dirty="0" err="1" smtClean="0"/>
              <a:t>dengan</a:t>
            </a:r>
            <a:r>
              <a:rPr lang="en-ID" sz="2800" dirty="0" smtClean="0"/>
              <a:t> SHU (</a:t>
            </a:r>
            <a:r>
              <a:rPr lang="en-ID" sz="2800" dirty="0" err="1" smtClean="0"/>
              <a:t>Sisa</a:t>
            </a:r>
            <a:r>
              <a:rPr lang="en-ID" sz="2800" dirty="0" smtClean="0"/>
              <a:t> </a:t>
            </a:r>
            <a:r>
              <a:rPr lang="en-ID" sz="2800" dirty="0" err="1" smtClean="0"/>
              <a:t>Hasil</a:t>
            </a:r>
            <a:r>
              <a:rPr lang="en-ID" sz="2800" dirty="0" smtClean="0"/>
              <a:t> Usaha) di </a:t>
            </a:r>
            <a:r>
              <a:rPr lang="en-ID" sz="2800" dirty="0" err="1" smtClean="0"/>
              <a:t>Koperasi</a:t>
            </a:r>
            <a:r>
              <a:rPr lang="en-ID" sz="2800" dirty="0" smtClean="0"/>
              <a:t>: </a:t>
            </a:r>
            <a:r>
              <a:rPr lang="en-ID" sz="2800" dirty="0" err="1" smtClean="0">
                <a:solidFill>
                  <a:srgbClr val="00B050"/>
                </a:solidFill>
              </a:rPr>
              <a:t>distribusi</a:t>
            </a:r>
            <a:r>
              <a:rPr lang="en-ID" sz="2800" dirty="0" smtClean="0">
                <a:solidFill>
                  <a:srgbClr val="00B050"/>
                </a:solidFill>
              </a:rPr>
              <a:t> </a:t>
            </a:r>
            <a:r>
              <a:rPr lang="en-ID" sz="2800" dirty="0" err="1" smtClean="0">
                <a:solidFill>
                  <a:srgbClr val="00B050"/>
                </a:solidFill>
              </a:rPr>
              <a:t>dari</a:t>
            </a:r>
            <a:r>
              <a:rPr lang="en-ID" sz="2800" dirty="0" smtClean="0">
                <a:solidFill>
                  <a:srgbClr val="00B050"/>
                </a:solidFill>
              </a:rPr>
              <a:t> </a:t>
            </a:r>
            <a:r>
              <a:rPr lang="en-ID" sz="2800" dirty="0" err="1" smtClean="0">
                <a:solidFill>
                  <a:srgbClr val="00B050"/>
                </a:solidFill>
              </a:rPr>
              <a:t>sebagian</a:t>
            </a:r>
            <a:r>
              <a:rPr lang="en-ID" sz="2800" dirty="0" smtClean="0">
                <a:solidFill>
                  <a:srgbClr val="00B050"/>
                </a:solidFill>
              </a:rPr>
              <a:t> </a:t>
            </a:r>
            <a:r>
              <a:rPr lang="en-ID" sz="2800" dirty="0" err="1" smtClean="0">
                <a:solidFill>
                  <a:srgbClr val="00B050"/>
                </a:solidFill>
              </a:rPr>
              <a:t>laba</a:t>
            </a:r>
            <a:r>
              <a:rPr lang="en-ID" sz="2800" dirty="0" smtClean="0">
                <a:solidFill>
                  <a:srgbClr val="00B050"/>
                </a:solidFill>
              </a:rPr>
              <a:t> </a:t>
            </a:r>
            <a:r>
              <a:rPr lang="en-ID" sz="2800" dirty="0" err="1" smtClean="0">
                <a:solidFill>
                  <a:srgbClr val="00B050"/>
                </a:solidFill>
              </a:rPr>
              <a:t>bersih</a:t>
            </a:r>
            <a:r>
              <a:rPr lang="en-ID" sz="2800" dirty="0" smtClean="0">
                <a:solidFill>
                  <a:srgbClr val="00B050"/>
                </a:solidFill>
              </a:rPr>
              <a:t> </a:t>
            </a:r>
            <a:r>
              <a:rPr lang="en-ID" sz="2800" dirty="0" err="1" smtClean="0">
                <a:solidFill>
                  <a:srgbClr val="00B050"/>
                </a:solidFill>
              </a:rPr>
              <a:t>perusahaan</a:t>
            </a:r>
            <a:r>
              <a:rPr lang="en-ID" sz="2800" dirty="0" smtClean="0"/>
              <a:t>.</a:t>
            </a:r>
          </a:p>
          <a:p>
            <a:r>
              <a:rPr lang="en-ID" sz="2800" dirty="0" err="1" smtClean="0"/>
              <a:t>Pembagian</a:t>
            </a:r>
            <a:r>
              <a:rPr lang="en-ID" sz="2800" dirty="0" smtClean="0"/>
              <a:t> </a:t>
            </a:r>
            <a:r>
              <a:rPr lang="en-ID" sz="2800" dirty="0" err="1" smtClean="0"/>
              <a:t>dividen</a:t>
            </a:r>
            <a:r>
              <a:rPr lang="en-ID" sz="2800" dirty="0" smtClean="0"/>
              <a:t> </a:t>
            </a:r>
            <a:r>
              <a:rPr lang="en-ID" sz="2800" dirty="0" err="1" smtClean="0"/>
              <a:t>merupakan</a:t>
            </a:r>
            <a:r>
              <a:rPr lang="en-ID" sz="2800" dirty="0" smtClean="0"/>
              <a:t> </a:t>
            </a:r>
            <a:r>
              <a:rPr lang="en-ID" sz="2800" dirty="0" err="1" smtClean="0"/>
              <a:t>salah</a:t>
            </a:r>
            <a:r>
              <a:rPr lang="en-ID" sz="2800" dirty="0" smtClean="0"/>
              <a:t> </a:t>
            </a:r>
            <a:r>
              <a:rPr lang="en-ID" sz="2800" dirty="0" err="1" smtClean="0"/>
              <a:t>satu</a:t>
            </a:r>
            <a:r>
              <a:rPr lang="en-ID" sz="2800" dirty="0" smtClean="0"/>
              <a:t> </a:t>
            </a:r>
            <a:r>
              <a:rPr lang="en-ID" sz="2800" dirty="0" err="1" smtClean="0"/>
              <a:t>bentuk</a:t>
            </a:r>
            <a:r>
              <a:rPr lang="en-ID" sz="2800" dirty="0" smtClean="0"/>
              <a:t> </a:t>
            </a:r>
            <a:r>
              <a:rPr lang="en-ID" sz="2800" dirty="0" err="1" smtClean="0"/>
              <a:t>imbal</a:t>
            </a:r>
            <a:r>
              <a:rPr lang="en-ID" sz="2800" dirty="0" smtClean="0"/>
              <a:t> </a:t>
            </a:r>
            <a:r>
              <a:rPr lang="en-ID" sz="2800" dirty="0" err="1" smtClean="0"/>
              <a:t>hasil</a:t>
            </a:r>
            <a:r>
              <a:rPr lang="en-ID" sz="2800" dirty="0" smtClean="0"/>
              <a:t> </a:t>
            </a:r>
            <a:r>
              <a:rPr lang="en-ID" sz="2800" dirty="0" err="1" smtClean="0"/>
              <a:t>untuk</a:t>
            </a:r>
            <a:r>
              <a:rPr lang="en-ID" sz="2800" dirty="0" smtClean="0"/>
              <a:t> investor (</a:t>
            </a:r>
            <a:r>
              <a:rPr lang="en-ID" sz="2800" dirty="0" err="1" smtClean="0"/>
              <a:t>selain</a:t>
            </a:r>
            <a:r>
              <a:rPr lang="en-ID" sz="2800" dirty="0" smtClean="0"/>
              <a:t> </a:t>
            </a:r>
            <a:r>
              <a:rPr lang="en-ID" sz="2800" i="1" dirty="0" smtClean="0"/>
              <a:t>Capital Gain</a:t>
            </a:r>
            <a:r>
              <a:rPr lang="en-ID" sz="2800" dirty="0" smtClean="0"/>
              <a:t>) </a:t>
            </a:r>
            <a:r>
              <a:rPr lang="en-ID" sz="2800" dirty="0" err="1" smtClean="0"/>
              <a:t>karena</a:t>
            </a:r>
            <a:r>
              <a:rPr lang="en-ID" sz="2800" dirty="0" smtClean="0"/>
              <a:t> </a:t>
            </a:r>
            <a:r>
              <a:rPr lang="en-ID" sz="2800" dirty="0" err="1" smtClean="0"/>
              <a:t>mereka</a:t>
            </a:r>
            <a:r>
              <a:rPr lang="en-ID" sz="2800" dirty="0" smtClean="0"/>
              <a:t> </a:t>
            </a:r>
            <a:r>
              <a:rPr lang="en-ID" sz="2800" dirty="0" err="1" smtClean="0"/>
              <a:t>membeli</a:t>
            </a:r>
            <a:r>
              <a:rPr lang="en-ID" sz="2800" dirty="0" smtClean="0"/>
              <a:t> </a:t>
            </a:r>
            <a:r>
              <a:rPr lang="en-ID" sz="2800" dirty="0" err="1" smtClean="0"/>
              <a:t>saham</a:t>
            </a:r>
            <a:r>
              <a:rPr lang="en-ID" sz="2800" dirty="0" smtClean="0"/>
              <a:t> </a:t>
            </a:r>
            <a:r>
              <a:rPr lang="en-ID" sz="2800" dirty="0" err="1" smtClean="0"/>
              <a:t>perusahaan</a:t>
            </a:r>
            <a:r>
              <a:rPr lang="en-ID" sz="2800" dirty="0" smtClean="0"/>
              <a:t>.</a:t>
            </a:r>
          </a:p>
          <a:p>
            <a:r>
              <a:rPr lang="en-ID" sz="2800" dirty="0" err="1" smtClean="0"/>
              <a:t>Dividen</a:t>
            </a:r>
            <a:r>
              <a:rPr lang="en-ID" sz="2800" dirty="0" smtClean="0"/>
              <a:t> </a:t>
            </a:r>
            <a:r>
              <a:rPr lang="en-ID" sz="2800" dirty="0" err="1" smtClean="0"/>
              <a:t>dari</a:t>
            </a:r>
            <a:r>
              <a:rPr lang="en-ID" sz="2800" dirty="0" smtClean="0"/>
              <a:t> </a:t>
            </a:r>
            <a:r>
              <a:rPr lang="en-ID" sz="2800" dirty="0" err="1" smtClean="0"/>
              <a:t>saham</a:t>
            </a:r>
            <a:r>
              <a:rPr lang="en-ID" sz="2800" dirty="0" smtClean="0"/>
              <a:t> </a:t>
            </a:r>
            <a:r>
              <a:rPr lang="en-ID" sz="2800" dirty="0" err="1" smtClean="0"/>
              <a:t>perusahaan</a:t>
            </a:r>
            <a:r>
              <a:rPr lang="en-ID" sz="2800" dirty="0" smtClean="0"/>
              <a:t> </a:t>
            </a:r>
            <a:r>
              <a:rPr lang="en-ID" sz="2800" dirty="0" err="1" smtClean="0"/>
              <a:t>memiliki</a:t>
            </a:r>
            <a:r>
              <a:rPr lang="en-ID" sz="2800" dirty="0" smtClean="0"/>
              <a:t> </a:t>
            </a:r>
            <a:r>
              <a:rPr lang="en-ID" sz="2800" dirty="0" err="1" smtClean="0"/>
              <a:t>beberapa</a:t>
            </a:r>
            <a:r>
              <a:rPr lang="en-ID" sz="2800" dirty="0" smtClean="0"/>
              <a:t> </a:t>
            </a:r>
            <a:r>
              <a:rPr lang="en-ID" sz="2800" dirty="0" err="1" smtClean="0"/>
              <a:t>sifat</a:t>
            </a:r>
            <a:r>
              <a:rPr lang="en-ID" sz="2800" dirty="0" smtClean="0"/>
              <a:t> </a:t>
            </a:r>
            <a:r>
              <a:rPr lang="en-ID" sz="2800" dirty="0" err="1" smtClean="0"/>
              <a:t>penting</a:t>
            </a:r>
            <a:r>
              <a:rPr lang="en-ID" sz="2800" dirty="0" smtClean="0"/>
              <a:t>:</a:t>
            </a:r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ID" sz="2800" dirty="0" err="1" smtClean="0"/>
              <a:t>Jumlah</a:t>
            </a:r>
            <a:r>
              <a:rPr lang="en-ID" sz="2800" dirty="0" smtClean="0"/>
              <a:t> </a:t>
            </a:r>
            <a:r>
              <a:rPr lang="en-ID" sz="2800" dirty="0" err="1" smtClean="0"/>
              <a:t>Rp</a:t>
            </a:r>
            <a:r>
              <a:rPr lang="en-ID" sz="2800" dirty="0" smtClean="0"/>
              <a:t> yang </a:t>
            </a:r>
            <a:r>
              <a:rPr lang="en-ID" sz="2800" dirty="0" err="1" smtClean="0"/>
              <a:t>dibagikan</a:t>
            </a:r>
            <a:r>
              <a:rPr lang="en-ID" sz="2800" dirty="0" smtClean="0"/>
              <a:t> </a:t>
            </a:r>
            <a:r>
              <a:rPr lang="en-ID" sz="2800" dirty="0" err="1" smtClean="0"/>
              <a:t>tidak</a:t>
            </a:r>
            <a:r>
              <a:rPr lang="en-ID" sz="2800" dirty="0" smtClean="0"/>
              <a:t> </a:t>
            </a:r>
            <a:r>
              <a:rPr lang="en-ID" sz="2800" dirty="0" err="1" smtClean="0"/>
              <a:t>selalu</a:t>
            </a:r>
            <a:r>
              <a:rPr lang="en-ID" sz="2800" dirty="0" smtClean="0"/>
              <a:t> </a:t>
            </a:r>
            <a:r>
              <a:rPr lang="en-ID" sz="2800" dirty="0" err="1" smtClean="0"/>
              <a:t>sama</a:t>
            </a:r>
            <a:r>
              <a:rPr lang="en-ID" sz="2800" dirty="0" smtClean="0"/>
              <a:t> </a:t>
            </a:r>
            <a:r>
              <a:rPr lang="en-ID" sz="2800" dirty="0" err="1" smtClean="0"/>
              <a:t>setiap</a:t>
            </a:r>
            <a:r>
              <a:rPr lang="en-ID" sz="2800" dirty="0" smtClean="0"/>
              <a:t> </a:t>
            </a:r>
            <a:r>
              <a:rPr lang="en-ID" sz="2800" dirty="0" err="1" smtClean="0"/>
              <a:t>periodenya</a:t>
            </a:r>
            <a:r>
              <a:rPr lang="en-ID" sz="2800" dirty="0" smtClean="0"/>
              <a:t>.</a:t>
            </a:r>
            <a:endParaRPr lang="en-ID" sz="2800" dirty="0"/>
          </a:p>
          <a:p>
            <a:pPr marL="355600" indent="-355600">
              <a:buFont typeface="Wingdings" panose="05000000000000000000" pitchFamily="2" charset="2"/>
              <a:buChar char="§"/>
            </a:pPr>
            <a:r>
              <a:rPr lang="en-ID" sz="2800" dirty="0" err="1" smtClean="0"/>
              <a:t>Tidak</a:t>
            </a:r>
            <a:r>
              <a:rPr lang="en-ID" sz="2800" dirty="0" smtClean="0"/>
              <a:t> </a:t>
            </a:r>
            <a:r>
              <a:rPr lang="en-ID" sz="2800" dirty="0" err="1" smtClean="0"/>
              <a:t>wajib</a:t>
            </a:r>
            <a:r>
              <a:rPr lang="en-ID" sz="2800" dirty="0" smtClean="0"/>
              <a:t> </a:t>
            </a:r>
            <a:r>
              <a:rPr lang="en-ID" sz="2800" dirty="0" err="1" smtClean="0"/>
              <a:t>dibagikan</a:t>
            </a:r>
            <a:r>
              <a:rPr lang="en-ID" sz="2800" dirty="0" smtClean="0"/>
              <a:t> (</a:t>
            </a:r>
            <a:r>
              <a:rPr lang="en-ID" sz="2800" dirty="0" err="1" smtClean="0"/>
              <a:t>tergantung</a:t>
            </a:r>
            <a:r>
              <a:rPr lang="en-ID" sz="2800" dirty="0" smtClean="0"/>
              <a:t> </a:t>
            </a:r>
            <a:r>
              <a:rPr lang="en-ID" sz="2800" dirty="0" err="1" smtClean="0"/>
              <a:t>perusahaan</a:t>
            </a:r>
            <a:r>
              <a:rPr lang="en-ID" sz="2800" dirty="0" smtClean="0"/>
              <a:t> </a:t>
            </a:r>
            <a:r>
              <a:rPr lang="en-ID" sz="2800" dirty="0" err="1" smtClean="0"/>
              <a:t>laba</a:t>
            </a:r>
            <a:r>
              <a:rPr lang="en-ID" sz="2800" dirty="0" smtClean="0"/>
              <a:t>/</a:t>
            </a:r>
            <a:r>
              <a:rPr lang="en-ID" sz="2800" dirty="0" err="1" smtClean="0"/>
              <a:t>rugi</a:t>
            </a:r>
            <a:r>
              <a:rPr lang="en-ID" sz="2800" dirty="0" smtClean="0"/>
              <a:t> </a:t>
            </a:r>
            <a:r>
              <a:rPr lang="en-ID" sz="2800" dirty="0" err="1" smtClean="0"/>
              <a:t>atau</a:t>
            </a:r>
            <a:r>
              <a:rPr lang="en-ID" sz="2800" dirty="0" smtClean="0"/>
              <a:t> </a:t>
            </a:r>
            <a:r>
              <a:rPr lang="en-ID" sz="2800" dirty="0" err="1" smtClean="0"/>
              <a:t>tergantung</a:t>
            </a:r>
            <a:r>
              <a:rPr lang="en-ID" sz="2800" dirty="0" smtClean="0"/>
              <a:t> </a:t>
            </a:r>
            <a:r>
              <a:rPr lang="en-ID" sz="2800" dirty="0" err="1" smtClean="0"/>
              <a:t>kebijakan</a:t>
            </a:r>
            <a:r>
              <a:rPr lang="en-ID" sz="2800" dirty="0" smtClean="0"/>
              <a:t> </a:t>
            </a:r>
            <a:r>
              <a:rPr lang="en-ID" sz="2800" dirty="0" err="1" smtClean="0"/>
              <a:t>perusahaan</a:t>
            </a:r>
            <a:r>
              <a:rPr lang="en-ID" sz="2800" dirty="0"/>
              <a:t>)</a:t>
            </a:r>
            <a:endParaRPr lang="en-ID" sz="2800" dirty="0" smtClean="0"/>
          </a:p>
        </p:txBody>
      </p:sp>
    </p:spTree>
    <p:extLst>
      <p:ext uri="{BB962C8B-B14F-4D97-AF65-F5344CB8AC3E}">
        <p14:creationId xmlns:p14="http://schemas.microsoft.com/office/powerpoint/2010/main" val="9505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Beberapa</a:t>
            </a:r>
            <a:r>
              <a:rPr lang="en-ID" dirty="0" smtClean="0"/>
              <a:t> </a:t>
            </a:r>
            <a:r>
              <a:rPr lang="en-ID" dirty="0" err="1" smtClean="0"/>
              <a:t>Faktor</a:t>
            </a:r>
            <a:r>
              <a:rPr lang="en-ID" dirty="0" smtClean="0"/>
              <a:t> </a:t>
            </a:r>
            <a:r>
              <a:rPr lang="en-ID" dirty="0" err="1" smtClean="0"/>
              <a:t>Praktis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/>
              <a:t/>
            </a:r>
            <a:br>
              <a:rPr lang="en-ID" dirty="0"/>
            </a:br>
            <a:r>
              <a:rPr lang="en-ID" dirty="0" err="1" smtClean="0"/>
              <a:t>Penentuan</a:t>
            </a:r>
            <a:r>
              <a:rPr lang="en-ID" dirty="0" smtClean="0"/>
              <a:t> </a:t>
            </a:r>
            <a:r>
              <a:rPr lang="en-ID" dirty="0" err="1" smtClean="0"/>
              <a:t>Kebijakan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b="1" dirty="0" err="1" smtClean="0"/>
              <a:t>Kesempatan</a:t>
            </a:r>
            <a:r>
              <a:rPr lang="en-ID" b="1" dirty="0" smtClean="0"/>
              <a:t> </a:t>
            </a:r>
            <a:r>
              <a:rPr lang="en-ID" b="1" dirty="0" err="1" smtClean="0"/>
              <a:t>Investasi</a:t>
            </a:r>
            <a:r>
              <a:rPr lang="en-ID" dirty="0" smtClean="0"/>
              <a:t>: </a:t>
            </a:r>
            <a:r>
              <a:rPr lang="en-ID" dirty="0" err="1" smtClean="0"/>
              <a:t>semakin</a:t>
            </a:r>
            <a:r>
              <a:rPr lang="en-ID" dirty="0" smtClean="0"/>
              <a:t> </a:t>
            </a:r>
            <a:r>
              <a:rPr lang="en-ID" dirty="0" err="1" smtClean="0"/>
              <a:t>besar</a:t>
            </a:r>
            <a:r>
              <a:rPr lang="en-ID" dirty="0" smtClean="0"/>
              <a:t> </a:t>
            </a:r>
            <a:r>
              <a:rPr lang="en-ID" dirty="0" err="1" smtClean="0"/>
              <a:t>kesempatan</a:t>
            </a:r>
            <a:r>
              <a:rPr lang="en-ID" dirty="0" smtClean="0"/>
              <a:t> </a:t>
            </a:r>
            <a:r>
              <a:rPr lang="en-ID" dirty="0" err="1" smtClean="0"/>
              <a:t>investasi</a:t>
            </a:r>
            <a:r>
              <a:rPr lang="en-ID" dirty="0" smtClean="0"/>
              <a:t> yang </a:t>
            </a:r>
            <a:r>
              <a:rPr lang="en-ID" dirty="0" err="1" smtClean="0"/>
              <a:t>dimiliki</a:t>
            </a:r>
            <a:r>
              <a:rPr lang="en-ID" dirty="0" smtClean="0"/>
              <a:t> </a:t>
            </a:r>
            <a:r>
              <a:rPr lang="en-ID" dirty="0" err="1" smtClean="0"/>
              <a:t>perusahaan</a:t>
            </a:r>
            <a:r>
              <a:rPr lang="en-ID" dirty="0" smtClean="0"/>
              <a:t>, </a:t>
            </a:r>
            <a:r>
              <a:rPr lang="en-ID" dirty="0" err="1" smtClean="0"/>
              <a:t>maka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r>
              <a:rPr lang="en-ID" dirty="0" smtClean="0"/>
              <a:t> yang </a:t>
            </a:r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dibagikan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investor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semakin</a:t>
            </a:r>
            <a:r>
              <a:rPr lang="en-ID" dirty="0" smtClean="0"/>
              <a:t> </a:t>
            </a:r>
            <a:r>
              <a:rPr lang="en-ID" dirty="0" err="1" smtClean="0"/>
              <a:t>sedikit</a:t>
            </a:r>
            <a:r>
              <a:rPr lang="en-ID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b="1" dirty="0" err="1" smtClean="0"/>
              <a:t>Profitabilitas</a:t>
            </a:r>
            <a:r>
              <a:rPr lang="en-ID" b="1" dirty="0" smtClean="0"/>
              <a:t> &amp; </a:t>
            </a:r>
            <a:r>
              <a:rPr lang="en-ID" b="1" dirty="0" err="1" smtClean="0"/>
              <a:t>Likuiditas</a:t>
            </a:r>
            <a:r>
              <a:rPr lang="en-ID" dirty="0" smtClean="0"/>
              <a:t>: </a:t>
            </a:r>
            <a:r>
              <a:rPr lang="en-ID" dirty="0" err="1"/>
              <a:t>a</a:t>
            </a:r>
            <a:r>
              <a:rPr lang="en-ID" dirty="0" err="1" smtClean="0"/>
              <a:t>liran</a:t>
            </a:r>
            <a:r>
              <a:rPr lang="en-ID" dirty="0" smtClean="0"/>
              <a:t> </a:t>
            </a:r>
            <a:r>
              <a:rPr lang="en-ID" dirty="0" err="1" smtClean="0"/>
              <a:t>kas</a:t>
            </a:r>
            <a:r>
              <a:rPr lang="en-ID" dirty="0" smtClean="0"/>
              <a:t> &amp; </a:t>
            </a:r>
            <a:r>
              <a:rPr lang="en-ID" dirty="0" err="1" smtClean="0"/>
              <a:t>laba</a:t>
            </a:r>
            <a:r>
              <a:rPr lang="en-ID" dirty="0" smtClean="0"/>
              <a:t> </a:t>
            </a:r>
            <a:r>
              <a:rPr lang="en-ID" dirty="0" err="1" smtClean="0"/>
              <a:t>bersih</a:t>
            </a:r>
            <a:r>
              <a:rPr lang="en-ID" dirty="0" smtClean="0"/>
              <a:t> yang </a:t>
            </a:r>
            <a:r>
              <a:rPr lang="en-ID" dirty="0" err="1" smtClean="0"/>
              <a:t>baik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membayarkan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r>
              <a:rPr lang="en-ID" dirty="0" smtClean="0"/>
              <a:t> </a:t>
            </a:r>
            <a:r>
              <a:rPr lang="en-ID" dirty="0" err="1" smtClean="0"/>
              <a:t>lebih</a:t>
            </a:r>
            <a:r>
              <a:rPr lang="en-ID" dirty="0" smtClean="0"/>
              <a:t> </a:t>
            </a:r>
            <a:r>
              <a:rPr lang="en-ID" dirty="0" err="1" smtClean="0"/>
              <a:t>besar</a:t>
            </a:r>
            <a:r>
              <a:rPr lang="en-ID" dirty="0" smtClean="0"/>
              <a:t>. </a:t>
            </a:r>
            <a:r>
              <a:rPr lang="en-ID" dirty="0" err="1" smtClean="0"/>
              <a:t>Selain</a:t>
            </a:r>
            <a:r>
              <a:rPr lang="en-ID" dirty="0" smtClean="0"/>
              <a:t> </a:t>
            </a:r>
            <a:r>
              <a:rPr lang="en-ID" dirty="0" err="1" smtClean="0"/>
              <a:t>itu</a:t>
            </a:r>
            <a:r>
              <a:rPr lang="en-ID" dirty="0" smtClean="0"/>
              <a:t>, </a:t>
            </a:r>
            <a:r>
              <a:rPr lang="en-ID" dirty="0" err="1" smtClean="0"/>
              <a:t>perusahaan</a:t>
            </a:r>
            <a:r>
              <a:rPr lang="en-ID" dirty="0" smtClean="0"/>
              <a:t> yang </a:t>
            </a:r>
            <a:r>
              <a:rPr lang="en-ID" dirty="0" err="1" smtClean="0"/>
              <a:t>punya</a:t>
            </a:r>
            <a:r>
              <a:rPr lang="en-ID" dirty="0" smtClean="0"/>
              <a:t> </a:t>
            </a:r>
            <a:r>
              <a:rPr lang="en-ID" dirty="0" err="1" smtClean="0"/>
              <a:t>kas</a:t>
            </a:r>
            <a:r>
              <a:rPr lang="en-ID" dirty="0" smtClean="0"/>
              <a:t> </a:t>
            </a:r>
            <a:r>
              <a:rPr lang="en-ID" dirty="0" err="1" smtClean="0"/>
              <a:t>besar</a:t>
            </a:r>
            <a:r>
              <a:rPr lang="en-ID" dirty="0" smtClean="0"/>
              <a:t> </a:t>
            </a:r>
            <a:r>
              <a:rPr lang="en-ID" dirty="0" err="1" smtClean="0"/>
              <a:t>cenderung</a:t>
            </a:r>
            <a:r>
              <a:rPr lang="en-ID" dirty="0" smtClean="0"/>
              <a:t> </a:t>
            </a:r>
            <a:r>
              <a:rPr lang="en-ID" dirty="0" err="1" smtClean="0"/>
              <a:t>menjadi</a:t>
            </a:r>
            <a:r>
              <a:rPr lang="en-ID" dirty="0" smtClean="0"/>
              <a:t> target </a:t>
            </a:r>
            <a:r>
              <a:rPr lang="en-ID" dirty="0" err="1" smtClean="0"/>
              <a:t>akuisisi</a:t>
            </a:r>
            <a:r>
              <a:rPr lang="en-ID" dirty="0" smtClean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smtClean="0"/>
              <a:t>lain. </a:t>
            </a:r>
            <a:r>
              <a:rPr lang="en-ID" dirty="0" err="1" smtClean="0"/>
              <a:t>Sehingga</a:t>
            </a:r>
            <a:r>
              <a:rPr lang="en-ID" dirty="0" smtClean="0"/>
              <a:t> </a:t>
            </a:r>
            <a:r>
              <a:rPr lang="en-ID" dirty="0" err="1" smtClean="0"/>
              <a:t>mereka</a:t>
            </a:r>
            <a:r>
              <a:rPr lang="en-ID" dirty="0" smtClean="0"/>
              <a:t> </a:t>
            </a:r>
            <a:r>
              <a:rPr lang="en-ID" dirty="0" err="1" smtClean="0"/>
              <a:t>ingin</a:t>
            </a:r>
            <a:r>
              <a:rPr lang="en-ID" dirty="0" smtClean="0"/>
              <a:t> </a:t>
            </a:r>
            <a:r>
              <a:rPr lang="en-ID" dirty="0" err="1" smtClean="0"/>
              <a:t>membagikannya</a:t>
            </a:r>
            <a:r>
              <a:rPr lang="en-ID" dirty="0" smtClean="0"/>
              <a:t> 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r>
              <a:rPr lang="en-ID" dirty="0" smtClean="0"/>
              <a:t> </a:t>
            </a:r>
            <a:r>
              <a:rPr lang="en-ID" dirty="0" err="1" smtClean="0"/>
              <a:t>supaya</a:t>
            </a:r>
            <a:r>
              <a:rPr lang="en-ID" dirty="0" smtClean="0"/>
              <a:t> </a:t>
            </a:r>
            <a:r>
              <a:rPr lang="en-ID" dirty="0" err="1" smtClean="0"/>
              <a:t>pemegang</a:t>
            </a:r>
            <a:r>
              <a:rPr lang="en-ID" dirty="0" smtClean="0"/>
              <a:t> </a:t>
            </a:r>
            <a:r>
              <a:rPr lang="en-ID" dirty="0" err="1" smtClean="0"/>
              <a:t>saham</a:t>
            </a:r>
            <a:r>
              <a:rPr lang="en-ID" dirty="0" smtClean="0"/>
              <a:t> lama </a:t>
            </a:r>
            <a:r>
              <a:rPr lang="en-ID" dirty="0" err="1" smtClean="0"/>
              <a:t>senang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mempertahankan</a:t>
            </a:r>
            <a:r>
              <a:rPr lang="en-ID" dirty="0" smtClean="0"/>
              <a:t> </a:t>
            </a:r>
            <a:r>
              <a:rPr lang="en-ID" dirty="0" err="1" smtClean="0"/>
              <a:t>kepemilikan</a:t>
            </a:r>
            <a:r>
              <a:rPr lang="en-ID" dirty="0" smtClean="0"/>
              <a:t> </a:t>
            </a:r>
            <a:r>
              <a:rPr lang="en-ID" dirty="0" err="1" smtClean="0"/>
              <a:t>saham</a:t>
            </a:r>
            <a:r>
              <a:rPr lang="en-ID" dirty="0" smtClean="0"/>
              <a:t> </a:t>
            </a:r>
            <a:r>
              <a:rPr lang="en-ID" dirty="0" err="1" smtClean="0"/>
              <a:t>mereka</a:t>
            </a:r>
            <a:r>
              <a:rPr lang="en-ID" dirty="0" smtClean="0"/>
              <a:t> di situ </a:t>
            </a:r>
            <a:r>
              <a:rPr lang="en-ID" dirty="0" err="1" smtClean="0"/>
              <a:t>terus</a:t>
            </a:r>
            <a:r>
              <a:rPr lang="en-ID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b="1" dirty="0" err="1" smtClean="0"/>
              <a:t>Akses</a:t>
            </a:r>
            <a:r>
              <a:rPr lang="en-ID" b="1" dirty="0" smtClean="0"/>
              <a:t> </a:t>
            </a:r>
            <a:r>
              <a:rPr lang="en-ID" b="1" dirty="0" err="1" smtClean="0"/>
              <a:t>ke</a:t>
            </a:r>
            <a:r>
              <a:rPr lang="en-ID" b="1" dirty="0" smtClean="0"/>
              <a:t> </a:t>
            </a:r>
            <a:r>
              <a:rPr lang="en-ID" b="1" dirty="0" err="1" smtClean="0"/>
              <a:t>Pasar</a:t>
            </a:r>
            <a:r>
              <a:rPr lang="en-ID" b="1" dirty="0" smtClean="0"/>
              <a:t> </a:t>
            </a:r>
            <a:r>
              <a:rPr lang="en-ID" b="1" dirty="0" err="1" smtClean="0"/>
              <a:t>Keuangan</a:t>
            </a:r>
            <a:r>
              <a:rPr lang="en-ID" dirty="0" smtClean="0"/>
              <a:t>: </a:t>
            </a:r>
            <a:r>
              <a:rPr lang="en-ID" dirty="0" err="1" smtClean="0"/>
              <a:t>jika</a:t>
            </a:r>
            <a:r>
              <a:rPr lang="en-ID" dirty="0" smtClean="0"/>
              <a:t> </a:t>
            </a:r>
            <a:r>
              <a:rPr lang="en-ID" dirty="0" err="1" smtClean="0"/>
              <a:t>aksesnya</a:t>
            </a:r>
            <a:r>
              <a:rPr lang="en-ID" dirty="0" smtClean="0"/>
              <a:t> </a:t>
            </a:r>
            <a:r>
              <a:rPr lang="en-ID" dirty="0" err="1" smtClean="0"/>
              <a:t>baik</a:t>
            </a:r>
            <a:r>
              <a:rPr lang="en-ID" dirty="0" smtClean="0"/>
              <a:t>, </a:t>
            </a:r>
            <a:r>
              <a:rPr lang="en-ID" dirty="0" err="1" smtClean="0"/>
              <a:t>perusahaan</a:t>
            </a:r>
            <a:r>
              <a:rPr lang="en-ID" dirty="0" smtClean="0"/>
              <a:t> </a:t>
            </a:r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membayar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r>
              <a:rPr lang="en-ID" dirty="0" smtClean="0"/>
              <a:t> yang </a:t>
            </a:r>
            <a:r>
              <a:rPr lang="en-ID" dirty="0" err="1" smtClean="0"/>
              <a:t>lebih</a:t>
            </a:r>
            <a:r>
              <a:rPr lang="en-ID" dirty="0" smtClean="0"/>
              <a:t> </a:t>
            </a:r>
            <a:r>
              <a:rPr lang="en-ID" dirty="0" err="1" smtClean="0"/>
              <a:t>tinggi</a:t>
            </a:r>
            <a:r>
              <a:rPr lang="en-ID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b="1" dirty="0" err="1" smtClean="0"/>
              <a:t>Stabilitas</a:t>
            </a:r>
            <a:r>
              <a:rPr lang="en-ID" b="1" dirty="0" smtClean="0"/>
              <a:t> </a:t>
            </a:r>
            <a:r>
              <a:rPr lang="en-ID" b="1" dirty="0" err="1" smtClean="0"/>
              <a:t>Pendapatan</a:t>
            </a:r>
            <a:r>
              <a:rPr lang="en-ID" dirty="0" smtClean="0"/>
              <a:t>: </a:t>
            </a:r>
            <a:r>
              <a:rPr lang="en-ID" dirty="0" err="1" smtClean="0"/>
              <a:t>jika</a:t>
            </a:r>
            <a:r>
              <a:rPr lang="en-ID" dirty="0" smtClean="0"/>
              <a:t> </a:t>
            </a:r>
            <a:r>
              <a:rPr lang="en-ID" dirty="0" err="1" smtClean="0"/>
              <a:t>pendapatan</a:t>
            </a:r>
            <a:r>
              <a:rPr lang="en-ID" dirty="0" smtClean="0"/>
              <a:t> </a:t>
            </a:r>
            <a:r>
              <a:rPr lang="en-ID" dirty="0" err="1" smtClean="0"/>
              <a:t>relatif</a:t>
            </a:r>
            <a:r>
              <a:rPr lang="en-ID" dirty="0" smtClean="0"/>
              <a:t> </a:t>
            </a:r>
            <a:r>
              <a:rPr lang="en-ID" dirty="0" err="1" smtClean="0"/>
              <a:t>stabil</a:t>
            </a:r>
            <a:r>
              <a:rPr lang="en-ID" dirty="0" smtClean="0"/>
              <a:t>, </a:t>
            </a:r>
            <a:r>
              <a:rPr lang="en-ID" dirty="0" err="1" smtClean="0"/>
              <a:t>ekspektasi</a:t>
            </a:r>
            <a:r>
              <a:rPr lang="en-ID" dirty="0" smtClean="0"/>
              <a:t> </a:t>
            </a:r>
            <a:r>
              <a:rPr lang="en-ID" dirty="0" err="1" smtClean="0"/>
              <a:t>aliran</a:t>
            </a:r>
            <a:r>
              <a:rPr lang="en-ID" dirty="0" smtClean="0"/>
              <a:t> </a:t>
            </a:r>
            <a:r>
              <a:rPr lang="en-ID" dirty="0" err="1" smtClean="0"/>
              <a:t>kas</a:t>
            </a:r>
            <a:r>
              <a:rPr lang="en-ID" dirty="0" smtClean="0"/>
              <a:t> di masa </a:t>
            </a:r>
            <a:r>
              <a:rPr lang="en-ID" dirty="0" err="1" smtClean="0"/>
              <a:t>depan</a:t>
            </a:r>
            <a:r>
              <a:rPr lang="en-ID" dirty="0" smtClean="0"/>
              <a:t>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jadi</a:t>
            </a:r>
            <a:r>
              <a:rPr lang="en-ID" dirty="0" smtClean="0"/>
              <a:t> </a:t>
            </a:r>
            <a:r>
              <a:rPr lang="en-ID" dirty="0" err="1" smtClean="0"/>
              <a:t>semakin</a:t>
            </a:r>
            <a:r>
              <a:rPr lang="en-ID" dirty="0" smtClean="0"/>
              <a:t> </a:t>
            </a:r>
            <a:r>
              <a:rPr lang="en-ID" dirty="0" err="1" smtClean="0"/>
              <a:t>akurat</a:t>
            </a:r>
            <a:r>
              <a:rPr lang="en-ID" dirty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artinya</a:t>
            </a:r>
            <a:r>
              <a:rPr lang="en-ID" dirty="0" smtClean="0"/>
              <a:t> </a:t>
            </a:r>
            <a:r>
              <a:rPr lang="en-ID" dirty="0" err="1" smtClean="0"/>
              <a:t>juga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memberikan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r>
              <a:rPr lang="en-ID" dirty="0" smtClean="0"/>
              <a:t> </a:t>
            </a:r>
            <a:r>
              <a:rPr lang="en-ID" dirty="0" err="1" smtClean="0"/>
              <a:t>lebih</a:t>
            </a:r>
            <a:r>
              <a:rPr lang="en-ID" dirty="0" smtClean="0"/>
              <a:t> </a:t>
            </a:r>
            <a:r>
              <a:rPr lang="en-ID" dirty="0" err="1" smtClean="0"/>
              <a:t>tinggi</a:t>
            </a:r>
            <a:r>
              <a:rPr lang="en-ID" dirty="0" smtClean="0"/>
              <a:t>.</a:t>
            </a:r>
            <a:endParaRPr lang="en-US" dirty="0"/>
          </a:p>
        </p:txBody>
      </p:sp>
      <p:pic>
        <p:nvPicPr>
          <p:cNvPr id="4" name="Picture 2" descr="https://community.nasdaq.com/uploadedimages/author/martin-tillier/divide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57" y="1"/>
            <a:ext cx="2144146" cy="22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49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400" dirty="0" err="1" smtClean="0"/>
              <a:t>Pembelian</a:t>
            </a:r>
            <a:r>
              <a:rPr lang="en-ID" sz="5400" dirty="0" smtClean="0"/>
              <a:t> </a:t>
            </a:r>
            <a:r>
              <a:rPr lang="en-ID" sz="5400" dirty="0" err="1" smtClean="0"/>
              <a:t>Saham</a:t>
            </a:r>
            <a:r>
              <a:rPr lang="en-ID" sz="5400" dirty="0" smtClean="0"/>
              <a:t> </a:t>
            </a:r>
            <a:r>
              <a:rPr lang="en-ID" sz="5400" dirty="0" err="1" smtClean="0"/>
              <a:t>Kembali</a:t>
            </a:r>
            <a:r>
              <a:rPr lang="en-ID" sz="5400" dirty="0"/>
              <a:t/>
            </a:r>
            <a:br>
              <a:rPr lang="en-ID" sz="5400" dirty="0"/>
            </a:br>
            <a:r>
              <a:rPr lang="en-ID" sz="5400" dirty="0" smtClean="0"/>
              <a:t>(</a:t>
            </a:r>
            <a:r>
              <a:rPr lang="en-ID" sz="5400" i="1" dirty="0" smtClean="0"/>
              <a:t>Buyback </a:t>
            </a:r>
            <a:r>
              <a:rPr lang="en-ID" sz="5400" dirty="0" smtClean="0"/>
              <a:t>/ </a:t>
            </a:r>
            <a:r>
              <a:rPr lang="en-ID" sz="5400" i="1" dirty="0" smtClean="0"/>
              <a:t>Repurchase</a:t>
            </a:r>
            <a:r>
              <a:rPr lang="en-ID" sz="5400" dirty="0" smtClean="0"/>
              <a:t>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535526" cy="4023360"/>
          </a:xfrm>
        </p:spPr>
        <p:txBody>
          <a:bodyPr>
            <a:noAutofit/>
          </a:bodyPr>
          <a:lstStyle/>
          <a:p>
            <a:pPr marL="273050" indent="-2730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 err="1" smtClean="0"/>
              <a:t>Aksi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korporasi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berupa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pembelian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kembali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saham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(Buyback) </a:t>
            </a:r>
            <a:r>
              <a:rPr lang="en-US" altLang="en-US" sz="2800" dirty="0" err="1" smtClean="0"/>
              <a:t>dilakukan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jika</a:t>
            </a:r>
            <a:r>
              <a:rPr lang="en-US" altLang="en-US" sz="2800" dirty="0" smtClean="0"/>
              <a:t>: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smtClean="0"/>
              <a:t>Perusahaan </a:t>
            </a:r>
            <a:r>
              <a:rPr lang="en-US" altLang="en-US" sz="2800" dirty="0" err="1"/>
              <a:t>mempunyai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chemeClr val="accent2"/>
                </a:solidFill>
              </a:rPr>
              <a:t>kelebihan</a:t>
            </a:r>
            <a:r>
              <a:rPr lang="en-US" altLang="en-US" sz="2800" dirty="0">
                <a:solidFill>
                  <a:schemeClr val="accent2"/>
                </a:solidFill>
              </a:rPr>
              <a:t> </a:t>
            </a:r>
            <a:r>
              <a:rPr lang="en-US" altLang="en-US" sz="2800" dirty="0" err="1" smtClean="0">
                <a:solidFill>
                  <a:schemeClr val="accent2"/>
                </a:solidFill>
              </a:rPr>
              <a:t>kas</a:t>
            </a:r>
            <a:r>
              <a:rPr lang="en-US" altLang="en-US" sz="2800" dirty="0" smtClean="0"/>
              <a:t>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smtClean="0"/>
              <a:t>Perusahaan </a:t>
            </a:r>
            <a:r>
              <a:rPr lang="en-US" altLang="en-US" sz="2800" dirty="0" err="1" smtClean="0"/>
              <a:t>juga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tidak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melihat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peluang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investasi</a:t>
            </a:r>
            <a:r>
              <a:rPr lang="en-US" altLang="en-US" sz="2800" dirty="0">
                <a:solidFill>
                  <a:srgbClr val="FF0000"/>
                </a:solidFill>
              </a:rPr>
              <a:t> yang </a:t>
            </a:r>
            <a:r>
              <a:rPr lang="en-US" altLang="en-US" sz="2800" dirty="0" err="1">
                <a:solidFill>
                  <a:srgbClr val="FF0000"/>
                </a:solidFill>
              </a:rPr>
              <a:t>menguntungkan</a:t>
            </a:r>
            <a:r>
              <a:rPr lang="en-US" altLang="en-US" sz="2800" dirty="0"/>
              <a:t>.</a:t>
            </a:r>
          </a:p>
          <a:p>
            <a:pPr marL="273050" indent="-27305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800" dirty="0" smtClean="0"/>
          </a:p>
          <a:p>
            <a:pPr marL="273050" indent="-2730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 err="1" smtClean="0"/>
              <a:t>Sebenarnya</a:t>
            </a:r>
            <a:r>
              <a:rPr lang="en-US" altLang="en-US" sz="2800" dirty="0" smtClean="0"/>
              <a:t>, </a:t>
            </a:r>
            <a:r>
              <a:rPr lang="en-US" altLang="en-US" sz="2800" dirty="0" err="1"/>
              <a:t>perusahaan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dapat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menggunakan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kelebihan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(1) </a:t>
            </a:r>
            <a:r>
              <a:rPr lang="en-US" altLang="en-US" sz="2800" dirty="0" err="1" smtClean="0"/>
              <a:t>membeli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kembali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saham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beredar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atau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(2) </a:t>
            </a:r>
            <a:r>
              <a:rPr lang="en-US" altLang="en-US" sz="2800" dirty="0" err="1" smtClean="0"/>
              <a:t>dibagikan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sebagai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dividen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tunai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Namun</a:t>
            </a:r>
            <a:r>
              <a:rPr lang="en-US" altLang="en-US" sz="2800" dirty="0" smtClean="0"/>
              <a:t>, </a:t>
            </a:r>
            <a:r>
              <a:rPr lang="en-US" altLang="en-US" sz="2800" dirty="0" err="1"/>
              <a:t>p</a:t>
            </a:r>
            <a:r>
              <a:rPr lang="en-US" altLang="en-US" sz="2800" dirty="0" err="1" smtClean="0"/>
              <a:t>embelian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kembali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saham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beredar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diharapkan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chemeClr val="accent2"/>
                </a:solidFill>
              </a:rPr>
              <a:t>dapat</a:t>
            </a:r>
            <a:r>
              <a:rPr lang="en-US" altLang="en-US" sz="2800" dirty="0">
                <a:solidFill>
                  <a:schemeClr val="accent2"/>
                </a:solidFill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</a:rPr>
              <a:t>meningkatkan</a:t>
            </a:r>
            <a:r>
              <a:rPr lang="en-US" altLang="en-US" sz="2800" dirty="0">
                <a:solidFill>
                  <a:schemeClr val="accent2"/>
                </a:solidFill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</a:rPr>
              <a:t>harga</a:t>
            </a:r>
            <a:r>
              <a:rPr lang="en-US" altLang="en-US" sz="2800" dirty="0">
                <a:solidFill>
                  <a:schemeClr val="accent2"/>
                </a:solidFill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</a:rPr>
              <a:t>pasar</a:t>
            </a:r>
            <a:r>
              <a:rPr lang="en-US" altLang="en-US" sz="2800" dirty="0">
                <a:solidFill>
                  <a:schemeClr val="accent2"/>
                </a:solidFill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</a:rPr>
              <a:t>saham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  <p:pic>
        <p:nvPicPr>
          <p:cNvPr id="4" name="Picture 2" descr="https://community.nasdaq.com/uploadedimages/author/martin-tillier/divide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57" y="1"/>
            <a:ext cx="2144146" cy="22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662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400" dirty="0" err="1"/>
              <a:t>Pembelian</a:t>
            </a:r>
            <a:r>
              <a:rPr lang="en-ID" sz="5400" dirty="0"/>
              <a:t> </a:t>
            </a:r>
            <a:r>
              <a:rPr lang="en-ID" sz="5400" dirty="0" err="1"/>
              <a:t>Saham</a:t>
            </a:r>
            <a:r>
              <a:rPr lang="en-ID" sz="5400" dirty="0"/>
              <a:t> </a:t>
            </a:r>
            <a:r>
              <a:rPr lang="en-ID" sz="5400" dirty="0" err="1"/>
              <a:t>Kembali</a:t>
            </a:r>
            <a:r>
              <a:rPr lang="en-ID" sz="5400" dirty="0"/>
              <a:t/>
            </a:r>
            <a:br>
              <a:rPr lang="en-ID" sz="5400" dirty="0"/>
            </a:br>
            <a:r>
              <a:rPr lang="en-ID" sz="5400" dirty="0"/>
              <a:t>(</a:t>
            </a:r>
            <a:r>
              <a:rPr lang="en-ID" sz="5400" i="1" dirty="0"/>
              <a:t>Buyback </a:t>
            </a:r>
            <a:r>
              <a:rPr lang="en-ID" sz="5400" dirty="0"/>
              <a:t>/ </a:t>
            </a:r>
            <a:r>
              <a:rPr lang="en-ID" sz="5400" i="1" dirty="0"/>
              <a:t>Repurchase</a:t>
            </a:r>
            <a:r>
              <a:rPr lang="en-ID" sz="5400" dirty="0"/>
              <a:t>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273050">
              <a:buFont typeface="Wingdings" panose="05000000000000000000" pitchFamily="2" charset="2"/>
              <a:buChar char="Ø"/>
            </a:pPr>
            <a:r>
              <a:rPr lang="en-US" altLang="en-US" sz="2800" dirty="0" err="1" smtClean="0"/>
              <a:t>Namun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demikian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jika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tidak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ada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perbedaan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tarif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pajak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yang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signifikan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antara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dividen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dan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</a:rPr>
              <a:t>capital gain</a:t>
            </a:r>
            <a:r>
              <a:rPr lang="en-US" altLang="en-US" sz="2800" dirty="0"/>
              <a:t>, </a:t>
            </a:r>
            <a:r>
              <a:rPr lang="en-US" altLang="en-US" sz="2800" dirty="0" err="1" smtClean="0"/>
              <a:t>maka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penggunaan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kelebihan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kas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pembelian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kembali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saham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beredar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atau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dibagikan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sebagai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dividen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bagi</a:t>
            </a:r>
            <a:r>
              <a:rPr lang="en-US" altLang="en-US" sz="2800" dirty="0"/>
              <a:t> investor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bedanya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en-US" altLang="en-US" sz="2800" dirty="0" err="1" smtClean="0"/>
              <a:t>Secara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teoritis</a:t>
            </a:r>
            <a:r>
              <a:rPr lang="en-US" altLang="en-US" sz="2800" dirty="0" smtClean="0"/>
              <a:t>, </a:t>
            </a:r>
            <a:r>
              <a:rPr lang="en-US" altLang="en-US" sz="2800" i="1" dirty="0">
                <a:solidFill>
                  <a:srgbClr val="FF0000"/>
                </a:solidFill>
              </a:rPr>
              <a:t>capital gain</a:t>
            </a:r>
            <a:r>
              <a:rPr lang="en-US" altLang="en-US" sz="2800" dirty="0">
                <a:solidFill>
                  <a:srgbClr val="FF0000"/>
                </a:solidFill>
              </a:rPr>
              <a:t> yang </a:t>
            </a:r>
            <a:r>
              <a:rPr lang="en-US" altLang="en-US" sz="2800" dirty="0" err="1">
                <a:solidFill>
                  <a:srgbClr val="FF0000"/>
                </a:solidFill>
              </a:rPr>
              <a:t>diperoleh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dari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pembelian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kembali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saham</a:t>
            </a:r>
            <a:r>
              <a:rPr lang="en-US" altLang="en-US" sz="2800" dirty="0">
                <a:solidFill>
                  <a:srgbClr val="FF0000"/>
                </a:solidFill>
              </a:rPr>
              <a:t> yang </a:t>
            </a:r>
            <a:r>
              <a:rPr lang="en-US" altLang="en-US" sz="2800" dirty="0" err="1">
                <a:solidFill>
                  <a:srgbClr val="FF0000"/>
                </a:solidFill>
              </a:rPr>
              <a:t>beredar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adalah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sama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dengan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dividen</a:t>
            </a:r>
            <a:r>
              <a:rPr lang="en-US" altLang="en-US" sz="2800" dirty="0">
                <a:solidFill>
                  <a:srgbClr val="FF0000"/>
                </a:solidFill>
              </a:rPr>
              <a:t> yang </a:t>
            </a:r>
            <a:r>
              <a:rPr lang="en-US" altLang="en-US" sz="2800" dirty="0" err="1">
                <a:solidFill>
                  <a:srgbClr val="FF0000"/>
                </a:solidFill>
              </a:rPr>
              <a:t>dibayarkan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jika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pembelian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kembali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saham</a:t>
            </a:r>
            <a:r>
              <a:rPr lang="en-US" altLang="en-US" sz="2800" dirty="0" smtClean="0"/>
              <a:t>.</a:t>
            </a:r>
          </a:p>
        </p:txBody>
      </p:sp>
      <p:pic>
        <p:nvPicPr>
          <p:cNvPr id="4" name="Picture 2" descr="https://community.nasdaq.com/uploadedimages/author/martin-tillier/divide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57" y="1"/>
            <a:ext cx="2144146" cy="22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D" sz="5400" dirty="0" err="1"/>
              <a:t>Pembelian</a:t>
            </a:r>
            <a:r>
              <a:rPr lang="en-ID" sz="5400" dirty="0"/>
              <a:t> </a:t>
            </a:r>
            <a:r>
              <a:rPr lang="en-ID" sz="5400" dirty="0" err="1"/>
              <a:t>Saham</a:t>
            </a:r>
            <a:r>
              <a:rPr lang="en-ID" sz="5400" dirty="0"/>
              <a:t> </a:t>
            </a:r>
            <a:r>
              <a:rPr lang="en-ID" sz="5400" dirty="0" err="1"/>
              <a:t>Kembali</a:t>
            </a:r>
            <a:r>
              <a:rPr lang="en-ID" sz="5400" dirty="0"/>
              <a:t/>
            </a:r>
            <a:br>
              <a:rPr lang="en-ID" sz="5400" dirty="0"/>
            </a:br>
            <a:r>
              <a:rPr lang="en-ID" sz="5400" dirty="0"/>
              <a:t>(</a:t>
            </a:r>
            <a:r>
              <a:rPr lang="en-ID" sz="5400" i="1" dirty="0"/>
              <a:t>Buyback </a:t>
            </a:r>
            <a:r>
              <a:rPr lang="en-ID" sz="5400" dirty="0"/>
              <a:t>/ </a:t>
            </a:r>
            <a:r>
              <a:rPr lang="en-ID" sz="5400" i="1" dirty="0"/>
              <a:t>Repurchase</a:t>
            </a:r>
            <a:r>
              <a:rPr lang="en-ID" sz="5400" dirty="0"/>
              <a:t>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FF0000"/>
                </a:solidFill>
              </a:rPr>
              <a:t>PEMBUKTIAN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perusahaan</a:t>
            </a:r>
            <a:r>
              <a:rPr lang="en-US" altLang="en-US" sz="2400" dirty="0"/>
              <a:t> “MEW”, </a:t>
            </a:r>
            <a:r>
              <a:rPr lang="en-US" altLang="en-US" sz="2400" dirty="0" err="1"/>
              <a:t>sedang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mempertimbangkan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mendistribusikan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sebesar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Rp</a:t>
            </a:r>
            <a:r>
              <a:rPr lang="en-US" altLang="en-US" sz="2400" dirty="0"/>
              <a:t> 1.500.000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dividen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kembali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saham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beredar</a:t>
            </a:r>
            <a:r>
              <a:rPr lang="en-US" altLang="en-US" sz="2400" dirty="0"/>
              <a:t>. Perusahaan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informasi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pendistribusian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</a:t>
            </a:r>
            <a:r>
              <a:rPr lang="en-US" altLang="en-US" sz="24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Laba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bersih</a:t>
            </a:r>
            <a:r>
              <a:rPr lang="en-US" altLang="en-US" sz="2400" dirty="0"/>
              <a:t> (EAT)			</a:t>
            </a:r>
            <a:r>
              <a:rPr lang="en-US" altLang="en-US" sz="2400" dirty="0" err="1"/>
              <a:t>Rp</a:t>
            </a:r>
            <a:r>
              <a:rPr lang="en-US" altLang="en-US" sz="2400" dirty="0"/>
              <a:t> 2.000.000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 smtClean="0"/>
              <a:t>- </a:t>
            </a:r>
            <a:r>
              <a:rPr lang="en-US" altLang="en-US" sz="2400" dirty="0" err="1" smtClean="0"/>
              <a:t>Jumlah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saham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beredar</a:t>
            </a:r>
            <a:r>
              <a:rPr lang="en-US" altLang="en-US" sz="2400" dirty="0"/>
              <a:t>	</a:t>
            </a:r>
            <a:r>
              <a:rPr lang="en-US" altLang="en-US" sz="2400" dirty="0" smtClean="0"/>
              <a:t>          50.000 </a:t>
            </a:r>
            <a:r>
              <a:rPr lang="en-US" altLang="en-US" sz="2400" dirty="0" err="1" smtClean="0"/>
              <a:t>lembar</a:t>
            </a: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	- </a:t>
            </a:r>
            <a:r>
              <a:rPr lang="en-US" altLang="en-US" sz="2400" dirty="0" smtClean="0"/>
              <a:t>EPS (Earning Per Share)</a:t>
            </a:r>
            <a:r>
              <a:rPr lang="en-US" altLang="en-US" sz="2400" dirty="0"/>
              <a:t>		</a:t>
            </a:r>
            <a:r>
              <a:rPr lang="en-US" altLang="en-US" sz="2400" dirty="0" err="1"/>
              <a:t>Rp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            40</a:t>
            </a: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	- </a:t>
            </a:r>
            <a:r>
              <a:rPr lang="en-US" altLang="en-US" sz="2400" dirty="0" err="1"/>
              <a:t>Harga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pasar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saham</a:t>
            </a:r>
            <a:r>
              <a:rPr lang="en-US" altLang="en-US" sz="2400" dirty="0"/>
              <a:t>			</a:t>
            </a:r>
            <a:r>
              <a:rPr lang="en-US" altLang="en-US" sz="2400" dirty="0" err="1"/>
              <a:t>Rp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	    600</a:t>
            </a:r>
            <a:endParaRPr lang="en-US" alt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	- </a:t>
            </a:r>
            <a:r>
              <a:rPr lang="en-US" altLang="en-US" sz="2400" dirty="0" smtClean="0"/>
              <a:t>PER (</a:t>
            </a:r>
            <a:r>
              <a:rPr lang="en-US" altLang="en-US" sz="2400" i="1" dirty="0" smtClean="0"/>
              <a:t>Price-Earning Ratio</a:t>
            </a:r>
            <a:r>
              <a:rPr lang="en-US" altLang="en-US" sz="2400" dirty="0" smtClean="0"/>
              <a:t>)</a:t>
            </a:r>
            <a:r>
              <a:rPr lang="en-US" altLang="en-US" sz="2400" dirty="0"/>
              <a:t>		</a:t>
            </a:r>
            <a:r>
              <a:rPr lang="en-US" altLang="en-US" sz="2400" dirty="0" smtClean="0"/>
              <a:t>	      15 </a:t>
            </a:r>
            <a:r>
              <a:rPr lang="en-US" altLang="en-US" sz="2400" dirty="0"/>
              <a:t>kali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24128" y="4500812"/>
            <a:ext cx="7587609" cy="275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024128" y="5446030"/>
            <a:ext cx="7587609" cy="275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rved Up Arrow 6"/>
          <p:cNvSpPr/>
          <p:nvPr/>
        </p:nvSpPr>
        <p:spPr>
          <a:xfrm rot="16200000">
            <a:off x="7488035" y="4631178"/>
            <a:ext cx="718855" cy="7096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1737" y="411001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÷</a:t>
            </a:r>
            <a:endParaRPr lang="en-US" sz="3200" b="1" dirty="0">
              <a:solidFill>
                <a:srgbClr val="92D050"/>
              </a:solidFill>
            </a:endParaRPr>
          </a:p>
        </p:txBody>
      </p:sp>
      <p:pic>
        <p:nvPicPr>
          <p:cNvPr id="9" name="Picture 2" descr="https://community.nasdaq.com/uploadedimages/author/martin-tillier/divide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57" y="1"/>
            <a:ext cx="2144146" cy="22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4400" dirty="0" err="1"/>
              <a:t>Pembelian</a:t>
            </a:r>
            <a:r>
              <a:rPr lang="en-ID" sz="4400" dirty="0"/>
              <a:t> </a:t>
            </a:r>
            <a:r>
              <a:rPr lang="en-ID" sz="4400" dirty="0" err="1"/>
              <a:t>Saham</a:t>
            </a:r>
            <a:r>
              <a:rPr lang="en-ID" sz="4400" dirty="0"/>
              <a:t> </a:t>
            </a:r>
            <a:r>
              <a:rPr lang="en-ID" sz="4400" dirty="0" err="1"/>
              <a:t>Kembali</a:t>
            </a:r>
            <a:r>
              <a:rPr lang="en-ID" sz="4400" dirty="0"/>
              <a:t/>
            </a:r>
            <a:br>
              <a:rPr lang="en-ID" sz="4400" dirty="0"/>
            </a:br>
            <a:r>
              <a:rPr lang="en-ID" sz="4400" dirty="0"/>
              <a:t>(</a:t>
            </a:r>
            <a:r>
              <a:rPr lang="en-ID" sz="4400" i="1" dirty="0"/>
              <a:t>Buyback </a:t>
            </a:r>
            <a:r>
              <a:rPr lang="en-ID" sz="4400" dirty="0"/>
              <a:t>/ </a:t>
            </a:r>
            <a:r>
              <a:rPr lang="en-ID" sz="4400" i="1" dirty="0"/>
              <a:t>Repurchase</a:t>
            </a:r>
            <a:r>
              <a:rPr lang="en-ID" sz="4400" dirty="0"/>
              <a:t>)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3152632"/>
                <a:ext cx="9720073" cy="3593456"/>
              </a:xfr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altLang="en-US" sz="2000" dirty="0" smtClean="0"/>
                  <a:t>Jika </a:t>
                </a:r>
                <a:r>
                  <a:rPr lang="en-US" altLang="en-US" sz="2000" dirty="0" err="1"/>
                  <a:t>dipakai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untuk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 smtClean="0"/>
                  <a:t>melakukan</a:t>
                </a:r>
                <a:r>
                  <a:rPr lang="en-US" altLang="en-US" sz="2000" dirty="0" smtClean="0"/>
                  <a:t> buyback </a:t>
                </a:r>
                <a:r>
                  <a:rPr lang="en-US" altLang="en-US" sz="2000" dirty="0" err="1" smtClean="0"/>
                  <a:t>pada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harga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Rp</a:t>
                </a:r>
                <a:r>
                  <a:rPr lang="en-US" altLang="en-US" sz="2000" dirty="0" smtClean="0"/>
                  <a:t> 630 per </a:t>
                </a:r>
                <a:r>
                  <a:rPr lang="en-US" altLang="en-US" sz="2000" dirty="0" err="1" smtClean="0"/>
                  <a:t>lembar</a:t>
                </a:r>
                <a:r>
                  <a:rPr lang="en-US" altLang="en-US" sz="2000" dirty="0" smtClean="0"/>
                  <a:t>, </a:t>
                </a:r>
                <a:r>
                  <a:rPr lang="en-US" altLang="en-US" sz="2000" dirty="0" err="1"/>
                  <a:t>maka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jumlah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saham</a:t>
                </a:r>
                <a:r>
                  <a:rPr lang="en-US" altLang="en-US" sz="2000" dirty="0"/>
                  <a:t> yang </a:t>
                </a:r>
                <a:r>
                  <a:rPr lang="en-US" altLang="en-US" sz="2000" dirty="0" err="1"/>
                  <a:t>bisa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dibeli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adalah</a:t>
                </a:r>
                <a:r>
                  <a:rPr lang="en-US" altLang="en-US" sz="2000" dirty="0"/>
                  <a:t>: (</a:t>
                </a:r>
                <a:r>
                  <a:rPr lang="en-US" altLang="en-US" sz="2000" dirty="0" err="1"/>
                  <a:t>Rp</a:t>
                </a:r>
                <a:r>
                  <a:rPr lang="en-US" altLang="en-US" sz="2000" dirty="0"/>
                  <a:t> 1.500.000 / </a:t>
                </a:r>
                <a:r>
                  <a:rPr lang="en-US" altLang="en-US" sz="2000" dirty="0" err="1"/>
                  <a:t>Rp</a:t>
                </a:r>
                <a:r>
                  <a:rPr lang="en-US" altLang="en-US" sz="2000" dirty="0"/>
                  <a:t> 630) = 2.381 </a:t>
                </a:r>
                <a:r>
                  <a:rPr lang="en-US" altLang="en-US" sz="2000" dirty="0" err="1"/>
                  <a:t>lembar</a:t>
                </a:r>
                <a:r>
                  <a:rPr lang="en-US" altLang="en-US" sz="2000" dirty="0"/>
                  <a:t>, </a:t>
                </a:r>
                <a:r>
                  <a:rPr lang="en-US" altLang="en-US" sz="2000" dirty="0" err="1"/>
                  <a:t>sehingga</a:t>
                </a:r>
                <a:r>
                  <a:rPr lang="en-US" altLang="en-US" sz="2000" dirty="0"/>
                  <a:t> EPS </a:t>
                </a:r>
                <a:r>
                  <a:rPr lang="en-US" altLang="en-US" sz="2000" dirty="0" err="1"/>
                  <a:t>setelah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pembelian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kembali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saham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menjadi</a:t>
                </a:r>
                <a:r>
                  <a:rPr lang="en-US" altLang="en-US" sz="2000" dirty="0" smtClean="0"/>
                  <a:t>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altLang="en-US" sz="2000" dirty="0"/>
              </a:p>
              <a:p>
                <a:pPr marL="0" indent="0">
                  <a:lnSpc>
                    <a:spcPct val="80000"/>
                  </a:lnSpc>
                  <a:buClr>
                    <a:schemeClr val="bg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alt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𝐸𝑃𝑆</m:t>
                      </m:r>
                      <m:r>
                        <a:rPr lang="en-ID" alt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alt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alt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𝑅𝑝</m:t>
                          </m:r>
                          <m:r>
                            <a:rPr lang="en-ID" alt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2.000.000</m:t>
                          </m:r>
                        </m:num>
                        <m:den>
                          <m:r>
                            <a:rPr lang="en-ID" alt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50.000 </m:t>
                          </m:r>
                          <m:r>
                            <a:rPr lang="en-ID" alt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𝑙𝑒𝑚𝑏𝑎𝑟</m:t>
                          </m:r>
                          <m:r>
                            <a:rPr lang="en-ID" alt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−2.381 </m:t>
                          </m:r>
                          <m:r>
                            <a:rPr lang="en-ID" alt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𝑙𝑒𝑚𝑏𝑎𝑟</m:t>
                          </m:r>
                        </m:den>
                      </m:f>
                      <m:r>
                        <a:rPr lang="en-ID" alt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alt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𝑅𝑝</m:t>
                      </m:r>
                      <m:r>
                        <a:rPr lang="en-ID" alt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42</m:t>
                      </m:r>
                    </m:oMath>
                  </m:oMathPara>
                </a14:m>
                <a:endParaRPr lang="en-US" altLang="en-US" sz="2000" dirty="0" smtClean="0"/>
              </a:p>
              <a:p>
                <a:pPr marL="0" indent="0">
                  <a:lnSpc>
                    <a:spcPct val="80000"/>
                  </a:lnSpc>
                  <a:buClr>
                    <a:schemeClr val="bg1"/>
                  </a:buClr>
                  <a:buNone/>
                </a:pPr>
                <a:endParaRPr lang="en-US" altLang="en-US" sz="2000" dirty="0" smtClean="0"/>
              </a:p>
              <a:p>
                <a:pPr marL="0" indent="0">
                  <a:lnSpc>
                    <a:spcPct val="80000"/>
                  </a:lnSpc>
                  <a:buClr>
                    <a:schemeClr val="bg1"/>
                  </a:buClr>
                  <a:buNone/>
                </a:pPr>
                <a:r>
                  <a:rPr lang="en-US" altLang="en-US" sz="2000" dirty="0" err="1" smtClean="0"/>
                  <a:t>Apabila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i="1" dirty="0"/>
                  <a:t>P/E ratio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sebesar</a:t>
                </a:r>
                <a:r>
                  <a:rPr lang="en-US" altLang="en-US" sz="2000" dirty="0"/>
                  <a:t> 15, </a:t>
                </a:r>
                <a:r>
                  <a:rPr lang="en-US" altLang="en-US" sz="2000" dirty="0" err="1"/>
                  <a:t>maka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harga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pasar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saham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adalah</a:t>
                </a:r>
                <a:r>
                  <a:rPr lang="en-US" altLang="en-US" sz="2000" dirty="0"/>
                  <a:t> </a:t>
                </a:r>
                <a:r>
                  <a:rPr lang="en-US" altLang="en-US" sz="2000" dirty="0" smtClean="0"/>
                  <a:t>= </a:t>
                </a:r>
                <a:r>
                  <a:rPr lang="en-US" altLang="en-US" sz="2000" b="1" dirty="0" err="1">
                    <a:solidFill>
                      <a:srgbClr val="FF0000"/>
                    </a:solidFill>
                  </a:rPr>
                  <a:t>Rp</a:t>
                </a:r>
                <a:r>
                  <a:rPr lang="en-US" alt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</a:rPr>
                  <a:t>630 </a:t>
                </a:r>
                <a:r>
                  <a:rPr lang="en-US" altLang="en-US" sz="2000" b="1" dirty="0">
                    <a:solidFill>
                      <a:srgbClr val="FF0000"/>
                    </a:solidFill>
                  </a:rPr>
                  <a:t>(15 x </a:t>
                </a:r>
                <a:r>
                  <a:rPr lang="en-US" altLang="en-US" sz="2000" b="1" dirty="0" err="1">
                    <a:solidFill>
                      <a:srgbClr val="FF0000"/>
                    </a:solidFill>
                  </a:rPr>
                  <a:t>Rp</a:t>
                </a:r>
                <a:r>
                  <a:rPr lang="en-US" altLang="en-US" sz="2000" b="1" dirty="0">
                    <a:solidFill>
                      <a:srgbClr val="FF0000"/>
                    </a:solidFill>
                  </a:rPr>
                  <a:t> 42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</a:rPr>
                  <a:t>)</a:t>
                </a:r>
                <a:endParaRPr lang="en-US" altLang="en-US" sz="20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80000"/>
                  </a:lnSpc>
                  <a:buClr>
                    <a:schemeClr val="bg1"/>
                  </a:buClr>
                  <a:buNone/>
                </a:pPr>
                <a:r>
                  <a:rPr lang="en-US" altLang="en-US" sz="2000" dirty="0" smtClean="0"/>
                  <a:t>Dan, </a:t>
                </a:r>
                <a:r>
                  <a:rPr lang="en-US" altLang="en-US" sz="2000" dirty="0" err="1" smtClean="0"/>
                  <a:t>harga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dirty="0" err="1"/>
                  <a:t>saham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sebelum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pembelian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kembali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saham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adalah</a:t>
                </a:r>
                <a:r>
                  <a:rPr lang="en-US" altLang="en-US" sz="2000" dirty="0"/>
                  <a:t> = </a:t>
                </a:r>
                <a:r>
                  <a:rPr lang="en-US" altLang="en-US" sz="2000" b="1" dirty="0" err="1">
                    <a:solidFill>
                      <a:srgbClr val="FF0000"/>
                    </a:solidFill>
                  </a:rPr>
                  <a:t>Rp</a:t>
                </a:r>
                <a:r>
                  <a:rPr lang="en-US" altLang="en-US" sz="2000" b="1" dirty="0">
                    <a:solidFill>
                      <a:srgbClr val="FF0000"/>
                    </a:solidFill>
                  </a:rPr>
                  <a:t> 600 (15 x </a:t>
                </a:r>
                <a:r>
                  <a:rPr lang="en-US" altLang="en-US" sz="2000" b="1" dirty="0" err="1">
                    <a:solidFill>
                      <a:srgbClr val="FF0000"/>
                    </a:solidFill>
                  </a:rPr>
                  <a:t>Rp</a:t>
                </a:r>
                <a:r>
                  <a:rPr lang="en-US" altLang="en-US" sz="2000" b="1" dirty="0">
                    <a:solidFill>
                      <a:srgbClr val="FF0000"/>
                    </a:solidFill>
                  </a:rPr>
                  <a:t> 40) </a:t>
                </a:r>
                <a:endParaRPr lang="en-US" altLang="en-US" sz="20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80000"/>
                  </a:lnSpc>
                  <a:buClr>
                    <a:schemeClr val="bg1"/>
                  </a:buClr>
                  <a:buNone/>
                </a:pPr>
                <a:r>
                  <a:rPr lang="en-US" altLang="en-US" sz="2000" dirty="0" err="1" smtClean="0"/>
                  <a:t>Maka</a:t>
                </a:r>
                <a:r>
                  <a:rPr lang="en-US" altLang="en-US" sz="2000" dirty="0" smtClean="0"/>
                  <a:t>, </a:t>
                </a:r>
                <a:r>
                  <a:rPr lang="en-US" altLang="en-US" sz="2000" dirty="0" err="1" smtClean="0"/>
                  <a:t>besarnya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i="1" dirty="0"/>
                  <a:t>capital gain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adalah</a:t>
                </a:r>
                <a:r>
                  <a:rPr lang="en-US" altLang="en-US" sz="2000" dirty="0"/>
                  <a:t> </a:t>
                </a:r>
                <a:r>
                  <a:rPr lang="en-US" altLang="en-US" sz="2000" dirty="0" smtClean="0"/>
                  <a:t>=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</a:rPr>
                  <a:t>Rp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</a:rPr>
                  <a:t> 30 per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</a:rPr>
                  <a:t>lembar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</a:rPr>
                  <a:t> (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</a:rPr>
                  <a:t>Rp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000" b="1" dirty="0">
                    <a:solidFill>
                      <a:srgbClr val="FF0000"/>
                    </a:solidFill>
                  </a:rPr>
                  <a:t>630 – </a:t>
                </a:r>
                <a:r>
                  <a:rPr lang="en-US" altLang="en-US" sz="2000" b="1" dirty="0" err="1">
                    <a:solidFill>
                      <a:srgbClr val="FF0000"/>
                    </a:solidFill>
                  </a:rPr>
                  <a:t>Rp</a:t>
                </a:r>
                <a:r>
                  <a:rPr lang="en-US" altLang="en-US" sz="2000" b="1" dirty="0">
                    <a:solidFill>
                      <a:srgbClr val="FF0000"/>
                    </a:solidFill>
                  </a:rPr>
                  <a:t> 600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</a:rPr>
                  <a:t>)</a:t>
                </a:r>
                <a:endParaRPr lang="en-US" altLang="en-US" sz="20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  <a:buClr>
                    <a:schemeClr val="bg1"/>
                  </a:buClr>
                  <a:buFontTx/>
                  <a:buNone/>
                </a:pPr>
                <a:endParaRPr lang="en-US" alt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3152632"/>
                <a:ext cx="9720073" cy="3593456"/>
              </a:xfrm>
              <a:blipFill rotWithShape="0">
                <a:blip r:embed="rId2"/>
                <a:stretch>
                  <a:fillRect l="-1064" t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710224" y="2084832"/>
            <a:ext cx="8347880" cy="5355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dibayarkan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dividen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dividen</a:t>
            </a:r>
            <a:r>
              <a:rPr lang="en-US" altLang="en-US" dirty="0"/>
              <a:t> yang </a:t>
            </a:r>
            <a:r>
              <a:rPr lang="en-US" altLang="en-US" dirty="0" err="1"/>
              <a:t>bisa</a:t>
            </a:r>
            <a:r>
              <a:rPr lang="en-US" altLang="en-US" dirty="0"/>
              <a:t> </a:t>
            </a:r>
            <a:r>
              <a:rPr lang="en-US" altLang="en-US" dirty="0" err="1"/>
              <a:t>diharapkan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sebesar</a:t>
            </a:r>
            <a:r>
              <a:rPr lang="en-US" altLang="en-US" dirty="0"/>
              <a:t>: </a:t>
            </a:r>
          </a:p>
          <a:p>
            <a:pPr>
              <a:lnSpc>
                <a:spcPct val="80000"/>
              </a:lnSpc>
            </a:pPr>
            <a:r>
              <a:rPr lang="en-US" altLang="en-US" b="1" dirty="0" err="1">
                <a:solidFill>
                  <a:srgbClr val="FF0000"/>
                </a:solidFill>
              </a:rPr>
              <a:t>Rp</a:t>
            </a:r>
            <a:r>
              <a:rPr lang="en-US" altLang="en-US" b="1" dirty="0">
                <a:solidFill>
                  <a:srgbClr val="FF0000"/>
                </a:solidFill>
              </a:rPr>
              <a:t> 1.500.000 / 50.000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lembar</a:t>
            </a:r>
            <a:r>
              <a:rPr lang="en-US" altLang="en-US" b="1" dirty="0" smtClean="0">
                <a:solidFill>
                  <a:srgbClr val="FF0000"/>
                </a:solidFill>
              </a:rPr>
              <a:t> = </a:t>
            </a:r>
            <a:r>
              <a:rPr lang="en-US" altLang="en-US" b="1" dirty="0" err="1">
                <a:solidFill>
                  <a:srgbClr val="FF0000"/>
                </a:solidFill>
              </a:rPr>
              <a:t>Rp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</a:rPr>
              <a:t>30 per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lembar</a:t>
            </a:r>
            <a:endParaRPr lang="en-US" dirty="0"/>
          </a:p>
        </p:txBody>
      </p:sp>
      <p:pic>
        <p:nvPicPr>
          <p:cNvPr id="5" name="Picture 2" descr="https://community.nasdaq.com/uploadedimages/author/martin-tillier/dividen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57" y="1"/>
            <a:ext cx="2144146" cy="22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4400" dirty="0" err="1"/>
              <a:t>Pembelian</a:t>
            </a:r>
            <a:r>
              <a:rPr lang="en-ID" sz="4400" dirty="0"/>
              <a:t> </a:t>
            </a:r>
            <a:r>
              <a:rPr lang="en-ID" sz="4400" dirty="0" err="1"/>
              <a:t>Saham</a:t>
            </a:r>
            <a:r>
              <a:rPr lang="en-ID" sz="4400" dirty="0"/>
              <a:t> </a:t>
            </a:r>
            <a:r>
              <a:rPr lang="en-ID" sz="4400" dirty="0" err="1"/>
              <a:t>Kembali</a:t>
            </a:r>
            <a:r>
              <a:rPr lang="en-ID" sz="4400" dirty="0"/>
              <a:t/>
            </a:r>
            <a:br>
              <a:rPr lang="en-ID" sz="4400" dirty="0"/>
            </a:br>
            <a:r>
              <a:rPr lang="en-ID" sz="4400" dirty="0"/>
              <a:t>(</a:t>
            </a:r>
            <a:r>
              <a:rPr lang="en-ID" sz="4400" i="1" dirty="0"/>
              <a:t>Buyback </a:t>
            </a:r>
            <a:r>
              <a:rPr lang="en-ID" sz="4400" dirty="0"/>
              <a:t>/ </a:t>
            </a:r>
            <a:r>
              <a:rPr lang="en-ID" sz="4400" i="1" dirty="0"/>
              <a:t>Repurchase</a:t>
            </a:r>
            <a:r>
              <a:rPr lang="en-ID" sz="4400" dirty="0"/>
              <a:t>)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3" cy="4319516"/>
              </a:xfrm>
            </p:spPr>
            <p:txBody>
              <a:bodyPr numCol="1">
                <a:normAutofit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en-US" sz="2000" dirty="0" smtClean="0"/>
                  <a:t>Dalam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pembelian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kembali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saham</a:t>
                </a:r>
                <a:r>
                  <a:rPr lang="en-US" altLang="en-US" sz="2000" dirty="0"/>
                  <a:t>, </a:t>
                </a:r>
                <a:r>
                  <a:rPr lang="en-US" altLang="en-US" sz="2000" dirty="0" err="1"/>
                  <a:t>harga</a:t>
                </a:r>
                <a:r>
                  <a:rPr lang="en-US" altLang="en-US" sz="2000" dirty="0"/>
                  <a:t> minimum </a:t>
                </a:r>
                <a:r>
                  <a:rPr lang="en-US" altLang="en-US" sz="2000" i="1" dirty="0"/>
                  <a:t>(equilibrium)</a:t>
                </a:r>
                <a:r>
                  <a:rPr lang="en-US" altLang="en-US" sz="2000" dirty="0"/>
                  <a:t> yang </a:t>
                </a:r>
                <a:r>
                  <a:rPr lang="en-US" altLang="en-US" sz="2000" dirty="0" err="1"/>
                  <a:t>harus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ditawarkan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perusahaan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kepada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pemegang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saham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 smtClean="0"/>
                  <a:t>adalah</a:t>
                </a:r>
                <a:r>
                  <a:rPr lang="en-US" altLang="en-US" sz="2000" dirty="0" smtClean="0"/>
                  <a:t>:</a:t>
                </a:r>
              </a:p>
              <a:p>
                <a:pPr>
                  <a:lnSpc>
                    <a:spcPct val="10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D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ID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n-US" altLang="en-US" sz="2000" b="1" dirty="0"/>
              </a:p>
              <a:p>
                <a:pPr>
                  <a:lnSpc>
                    <a:spcPct val="100000"/>
                  </a:lnSpc>
                  <a:buFontTx/>
                  <a:buNone/>
                </a:pPr>
                <a:r>
                  <a:rPr lang="en-US" altLang="en-US" sz="2000" dirty="0" err="1" smtClean="0"/>
                  <a:t>Keterangan</a:t>
                </a:r>
                <a:r>
                  <a:rPr lang="en-US" altLang="en-US" sz="2000" dirty="0" smtClean="0"/>
                  <a:t>:</a:t>
                </a:r>
                <a:r>
                  <a:rPr lang="en-US" altLang="en-US" sz="2000" dirty="0"/>
                  <a:t> </a:t>
                </a:r>
                <a:r>
                  <a:rPr lang="en-US" altLang="en-US" sz="2000" dirty="0" smtClean="0"/>
                  <a:t>- </a:t>
                </a:r>
                <a:r>
                  <a:rPr lang="en-US" altLang="en-US" sz="2000" dirty="0" err="1"/>
                  <a:t>Px</a:t>
                </a:r>
                <a:r>
                  <a:rPr lang="en-US" altLang="en-US" sz="2000" dirty="0"/>
                  <a:t> = </a:t>
                </a:r>
                <a:r>
                  <a:rPr lang="en-US" altLang="en-US" sz="2000" dirty="0" err="1"/>
                  <a:t>Harga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pasar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saham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sebelum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 smtClean="0"/>
                  <a:t>distribusi</a:t>
                </a:r>
                <a:endParaRPr lang="en-US" altLang="en-US" sz="2000" dirty="0" smtClean="0"/>
              </a:p>
              <a:p>
                <a:pPr>
                  <a:lnSpc>
                    <a:spcPct val="100000"/>
                  </a:lnSpc>
                  <a:buFontTx/>
                  <a:buNone/>
                </a:pPr>
                <a:r>
                  <a:rPr lang="en-US" altLang="en-US" sz="2000" dirty="0"/>
                  <a:t>	</a:t>
                </a:r>
                <a:r>
                  <a:rPr lang="en-US" altLang="en-US" sz="2000" dirty="0" smtClean="0"/>
                  <a:t>	     - </a:t>
                </a:r>
                <a:r>
                  <a:rPr lang="en-US" altLang="en-US" sz="2000" dirty="0"/>
                  <a:t>D  = </a:t>
                </a:r>
                <a:r>
                  <a:rPr lang="en-US" altLang="en-US" sz="2000" dirty="0" err="1"/>
                  <a:t>Jumlah</a:t>
                </a:r>
                <a:r>
                  <a:rPr lang="en-US" altLang="en-US" sz="2000" dirty="0"/>
                  <a:t> dana yang </a:t>
                </a:r>
                <a:r>
                  <a:rPr lang="en-US" altLang="en-US" sz="2000" dirty="0" err="1" smtClean="0"/>
                  <a:t>didistribusikan</a:t>
                </a:r>
                <a:endParaRPr lang="en-US" altLang="en-US" sz="2000" dirty="0" smtClean="0"/>
              </a:p>
              <a:p>
                <a:pPr>
                  <a:lnSpc>
                    <a:spcPct val="100000"/>
                  </a:lnSpc>
                  <a:buFontTx/>
                  <a:buNone/>
                </a:pPr>
                <a:r>
                  <a:rPr lang="en-US" altLang="en-US" sz="2000" dirty="0"/>
                  <a:t>	</a:t>
                </a:r>
                <a:r>
                  <a:rPr lang="en-US" altLang="en-US" sz="2000" dirty="0" smtClean="0"/>
                  <a:t>	     - </a:t>
                </a:r>
                <a:r>
                  <a:rPr lang="en-US" altLang="en-US" sz="2000" dirty="0"/>
                  <a:t>S   = </a:t>
                </a:r>
                <a:r>
                  <a:rPr lang="en-US" altLang="en-US" sz="2000" dirty="0" err="1"/>
                  <a:t>Jumlah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/>
                  <a:t>saham</a:t>
                </a:r>
                <a:r>
                  <a:rPr lang="en-US" altLang="en-US" sz="2000" dirty="0"/>
                  <a:t> yang </a:t>
                </a:r>
                <a:r>
                  <a:rPr lang="en-US" altLang="en-US" sz="2000" dirty="0" err="1"/>
                  <a:t>beredar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 smtClean="0"/>
                  <a:t>sebelum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distribusi</a:t>
                </a:r>
                <a:endParaRPr lang="en-US" altLang="en-US" sz="2000" dirty="0"/>
              </a:p>
              <a:p>
                <a:pPr marL="0" indent="0">
                  <a:lnSpc>
                    <a:spcPct val="100000"/>
                  </a:lnSpc>
                  <a:buClr>
                    <a:schemeClr val="tx1"/>
                  </a:buClr>
                  <a:buNone/>
                </a:pPr>
                <a:r>
                  <a:rPr lang="en-US" altLang="en-US" sz="2000" dirty="0" err="1"/>
                  <a:t>Berdasarkan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 smtClean="0"/>
                  <a:t>contoh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tadi</a:t>
                </a:r>
                <a:r>
                  <a:rPr lang="en-US" altLang="en-US" sz="2000" dirty="0" smtClean="0"/>
                  <a:t>, </a:t>
                </a:r>
                <a:r>
                  <a:rPr lang="en-US" altLang="en-US" sz="2000" dirty="0" err="1"/>
                  <a:t>maka</a:t>
                </a:r>
                <a:r>
                  <a:rPr lang="en-US" altLang="en-US" sz="2000" dirty="0"/>
                  <a:t> </a:t>
                </a:r>
                <a:r>
                  <a:rPr lang="en-US" altLang="en-US" sz="2000" dirty="0" err="1" smtClean="0"/>
                  <a:t>beginilah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cara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Rp</a:t>
                </a:r>
                <a:r>
                  <a:rPr lang="en-US" altLang="en-US" sz="2000" dirty="0" smtClean="0"/>
                  <a:t> 630 </a:t>
                </a:r>
                <a:r>
                  <a:rPr lang="en-US" altLang="en-US" sz="2000" dirty="0" err="1" smtClean="0"/>
                  <a:t>ditetapkan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sebagai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dirty="0" err="1" smtClean="0"/>
                  <a:t>harga</a:t>
                </a:r>
                <a:r>
                  <a:rPr lang="en-US" altLang="en-US" sz="2000" dirty="0" smtClean="0"/>
                  <a:t> </a:t>
                </a:r>
                <a:r>
                  <a:rPr lang="en-US" altLang="en-US" sz="2000" i="1" dirty="0"/>
                  <a:t>equilibrium</a:t>
                </a:r>
                <a:r>
                  <a:rPr lang="en-US" altLang="en-US" sz="2000" dirty="0" smtClean="0"/>
                  <a:t>:</a:t>
                </a:r>
              </a:p>
              <a:p>
                <a:pPr marL="0" indent="0">
                  <a:lnSpc>
                    <a:spcPct val="100000"/>
                  </a:lnSpc>
                  <a:buClr>
                    <a:schemeClr val="tx1"/>
                  </a:buClr>
                  <a:buNone/>
                </a:pPr>
                <a:endParaRPr lang="en-US" altLang="en-US" sz="2000" dirty="0" smtClean="0"/>
              </a:p>
              <a:p>
                <a:pPr marL="0" indent="0">
                  <a:lnSpc>
                    <a:spcPct val="100000"/>
                  </a:lnSpc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ID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D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𝑹𝒑</m:t>
                      </m:r>
                      <m:r>
                        <a:rPr lang="en-ID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𝟔𝟎𝟎</m:t>
                      </m:r>
                      <m:r>
                        <a:rPr lang="en-ID" alt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D" alt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𝑹𝒑</m:t>
                          </m:r>
                          <m: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𝟓𝟎𝟎</m:t>
                          </m:r>
                          <m: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</m:num>
                        <m:den>
                          <m: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𝟓𝟎</m:t>
                          </m:r>
                          <m: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𝟎𝟎𝟎</m:t>
                          </m:r>
                          <m: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ID" alt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𝒍𝒆𝒎𝒃𝒂𝒓</m:t>
                          </m:r>
                        </m:den>
                      </m:f>
                      <m:r>
                        <a:rPr lang="en-ID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𝑹𝒑</m:t>
                      </m:r>
                      <m:r>
                        <a:rPr lang="en-ID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D" alt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𝟔𝟑𝟎</m:t>
                      </m:r>
                    </m:oMath>
                  </m:oMathPara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3" cy="4319516"/>
              </a:xfrm>
              <a:blipFill>
                <a:blip r:embed="rId2"/>
                <a:stretch>
                  <a:fillRect l="-1129" t="-1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s://community.nasdaq.com/uploadedimages/author/martin-tillier/dividen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57" y="1"/>
            <a:ext cx="2144146" cy="22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9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i="1" dirty="0" smtClean="0"/>
              <a:t>Stock </a:t>
            </a:r>
            <a:r>
              <a:rPr lang="en-US" altLang="en-US" sz="5400" i="1" dirty="0"/>
              <a:t>dividend</a:t>
            </a:r>
            <a:r>
              <a:rPr lang="en-US" altLang="en-US" sz="5400" dirty="0"/>
              <a:t> (</a:t>
            </a:r>
            <a:r>
              <a:rPr lang="en-US" altLang="en-US" sz="5400" dirty="0" err="1"/>
              <a:t>dividen</a:t>
            </a:r>
            <a:r>
              <a:rPr lang="en-US" altLang="en-US" sz="5400" dirty="0"/>
              <a:t> </a:t>
            </a:r>
            <a:r>
              <a:rPr lang="en-US" altLang="en-US" sz="5400" dirty="0" err="1"/>
              <a:t>saham</a:t>
            </a:r>
            <a:r>
              <a:rPr lang="en-US" altLang="en-US" sz="54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en-US" sz="3200" i="1" dirty="0"/>
              <a:t>Stock dividend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adalah</a:t>
            </a:r>
            <a:r>
              <a:rPr lang="en-US" altLang="en-US" sz="3200" dirty="0"/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pembayaran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dividen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dalam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bentuk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saham</a:t>
            </a:r>
            <a:r>
              <a:rPr lang="en-US" altLang="en-US" sz="3200" dirty="0" smtClean="0">
                <a:solidFill>
                  <a:srgbClr val="FF0000"/>
                </a:solidFill>
              </a:rPr>
              <a:t> (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bukan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tunai</a:t>
            </a:r>
            <a:r>
              <a:rPr lang="en-US" altLang="en-US" sz="3200" dirty="0" smtClean="0">
                <a:solidFill>
                  <a:srgbClr val="FF0000"/>
                </a:solidFill>
              </a:rPr>
              <a:t>) </a:t>
            </a:r>
            <a:r>
              <a:rPr lang="en-US" altLang="en-US" sz="3200" dirty="0" err="1">
                <a:solidFill>
                  <a:srgbClr val="FF0000"/>
                </a:solidFill>
              </a:rPr>
              <a:t>kepada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pemegang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saham</a:t>
            </a:r>
            <a:r>
              <a:rPr lang="en-US" altLang="en-US" sz="3200" dirty="0"/>
              <a:t>.</a:t>
            </a:r>
          </a:p>
          <a:p>
            <a:pPr marL="355600" indent="-35560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altLang="en-US" sz="3200" dirty="0" err="1"/>
              <a:t>Pembagian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dividen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saham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ditinjau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dari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sudut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pandang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perusahaan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tidak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lebih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dari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sekedar</a:t>
            </a:r>
            <a:r>
              <a:rPr lang="en-US" altLang="en-US" sz="3200" dirty="0" smtClean="0"/>
              <a:t> proses </a:t>
            </a:r>
            <a:r>
              <a:rPr lang="en-US" altLang="en-US" sz="3200" dirty="0" err="1" smtClean="0"/>
              <a:t>rekapitalisasi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perusahaan</a:t>
            </a:r>
            <a:r>
              <a:rPr lang="en-US" altLang="en-US" sz="3200" dirty="0"/>
              <a:t>. </a:t>
            </a:r>
            <a:r>
              <a:rPr lang="en-US" altLang="en-US" sz="3200" dirty="0" err="1" smtClean="0"/>
              <a:t>Artinya</a:t>
            </a:r>
            <a:r>
              <a:rPr lang="en-US" altLang="en-US" sz="3200" dirty="0" smtClean="0"/>
              <a:t>, </a:t>
            </a:r>
            <a:r>
              <a:rPr lang="en-US" altLang="en-US" sz="3200" dirty="0" err="1"/>
              <a:t>pembagian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dividen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saham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tidaklah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mengubah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jumlah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modal </a:t>
            </a:r>
            <a:r>
              <a:rPr lang="en-US" altLang="en-US" sz="3200" dirty="0" err="1"/>
              <a:t>perusahaan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tetapi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hanya</a:t>
            </a:r>
            <a:r>
              <a:rPr lang="en-US" altLang="en-US" sz="3200" dirty="0"/>
              <a:t> </a:t>
            </a:r>
            <a:r>
              <a:rPr lang="en-US" altLang="en-US" sz="3200" dirty="0" err="1" smtClean="0"/>
              <a:t>mengubah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struktur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modal </a:t>
            </a:r>
            <a:r>
              <a:rPr lang="en-US" altLang="en-US" sz="3200" dirty="0" err="1"/>
              <a:t>saja</a:t>
            </a:r>
            <a:r>
              <a:rPr lang="en-US" altLang="en-US" sz="3200" dirty="0" smtClean="0"/>
              <a:t>.</a:t>
            </a:r>
            <a:endParaRPr lang="en-US" altLang="en-US" sz="3200" dirty="0"/>
          </a:p>
        </p:txBody>
      </p:sp>
      <p:pic>
        <p:nvPicPr>
          <p:cNvPr id="4" name="Picture 2" descr="https://community.nasdaq.com/uploadedimages/author/martin-tillier/divide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57" y="1"/>
            <a:ext cx="2144146" cy="22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712" y="1"/>
            <a:ext cx="9720072" cy="1499616"/>
          </a:xfrm>
        </p:spPr>
        <p:txBody>
          <a:bodyPr/>
          <a:lstStyle/>
          <a:p>
            <a:r>
              <a:rPr lang="en-US" altLang="en-US" sz="4800" i="1" dirty="0"/>
              <a:t>Stock dividend</a:t>
            </a:r>
            <a:r>
              <a:rPr lang="en-US" altLang="en-US" sz="4800" dirty="0"/>
              <a:t> (</a:t>
            </a:r>
            <a:r>
              <a:rPr lang="en-US" altLang="en-US" sz="4800" dirty="0" err="1"/>
              <a:t>dividen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saham</a:t>
            </a:r>
            <a:r>
              <a:rPr lang="en-US" altLang="en-US" sz="48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274" y="1499617"/>
            <a:ext cx="9720073" cy="4448755"/>
          </a:xfrm>
        </p:spPr>
        <p:txBody>
          <a:bodyPr>
            <a:noAutofit/>
          </a:bodyPr>
          <a:lstStyle/>
          <a:p>
            <a:pPr marL="273050" indent="-273050">
              <a:buFont typeface="Wingdings" panose="05000000000000000000" pitchFamily="2" charset="2"/>
              <a:buChar char="Ø"/>
            </a:pPr>
            <a:r>
              <a:rPr lang="en-US" altLang="en-US" sz="2400" dirty="0" err="1"/>
              <a:t>Ditinjau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pandang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pemegang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saham</a:t>
            </a:r>
            <a:r>
              <a:rPr lang="en-US" altLang="en-US" sz="2400" dirty="0"/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pembagian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dividen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saham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secara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teoritis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tidak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bermanfaat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apapun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selain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hanya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bertambah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lembar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sahamnya</a:t>
            </a:r>
            <a:r>
              <a:rPr lang="en-US" altLang="en-US" sz="2400" dirty="0" smtClean="0"/>
              <a:t>. </a:t>
            </a:r>
            <a:r>
              <a:rPr lang="en-US" altLang="en-US" sz="2400" dirty="0" err="1" smtClean="0"/>
              <a:t>Sementara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itu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nilai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saham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proporsi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kepemilikan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berubah</a:t>
            </a:r>
            <a:r>
              <a:rPr lang="en-US" altLang="en-US" sz="2400" dirty="0"/>
              <a:t>.</a:t>
            </a: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en-US" altLang="en-US" sz="2400" dirty="0" err="1"/>
              <a:t>Contoh</a:t>
            </a:r>
            <a:r>
              <a:rPr lang="en-US" altLang="en-US" sz="2400" dirty="0"/>
              <a:t>, </a:t>
            </a:r>
            <a:r>
              <a:rPr lang="en-US" altLang="en-US" sz="2400" dirty="0" err="1" smtClean="0"/>
              <a:t>seseorang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mempunyai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100 </a:t>
            </a:r>
            <a:r>
              <a:rPr lang="en-US" altLang="en-US" sz="2400" dirty="0" err="1"/>
              <a:t>lembar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saham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dengan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harga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Rp</a:t>
            </a:r>
            <a:r>
              <a:rPr lang="en-US" altLang="en-US" sz="2400" dirty="0"/>
              <a:t> 2.500 per </a:t>
            </a:r>
            <a:r>
              <a:rPr lang="en-US" altLang="en-US" sz="2400" dirty="0" err="1"/>
              <a:t>lembar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saham</a:t>
            </a:r>
            <a:r>
              <a:rPr lang="en-US" altLang="en-US" sz="2400" dirty="0"/>
              <a:t>;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setara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dengan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Rp</a:t>
            </a:r>
            <a:r>
              <a:rPr lang="en-US" altLang="en-US" sz="2400" dirty="0"/>
              <a:t> 250.000 total </a:t>
            </a:r>
            <a:r>
              <a:rPr lang="en-US" altLang="en-US" sz="2400" dirty="0" err="1"/>
              <a:t>nilai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sahamnya</a:t>
            </a:r>
            <a:r>
              <a:rPr lang="en-US" altLang="en-US" sz="2400" dirty="0" smtClean="0"/>
              <a:t>. </a:t>
            </a:r>
            <a:r>
              <a:rPr lang="en-US" altLang="en-US" sz="2400" dirty="0" err="1"/>
              <a:t>Setelah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diumumkan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adanya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pembagian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dividen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saham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tiba-tiba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saham</a:t>
            </a:r>
            <a:r>
              <a:rPr lang="en-US" altLang="en-US" sz="2400" dirty="0"/>
              <a:t> yang </a:t>
            </a:r>
            <a:r>
              <a:rPr lang="en-US" altLang="en-US" sz="2400" dirty="0" err="1" smtClean="0"/>
              <a:t>ia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miliki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menjadi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105 </a:t>
            </a:r>
            <a:r>
              <a:rPr lang="en-US" altLang="en-US" sz="2400" dirty="0" err="1" smtClean="0"/>
              <a:t>lembar</a:t>
            </a:r>
            <a:r>
              <a:rPr lang="en-US" altLang="en-US" sz="2400" dirty="0" smtClean="0"/>
              <a:t>. </a:t>
            </a:r>
            <a:r>
              <a:rPr lang="en-US" altLang="en-US" sz="2400" dirty="0" err="1" smtClean="0"/>
              <a:t>Otomatis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harga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per </a:t>
            </a:r>
            <a:r>
              <a:rPr lang="en-US" altLang="en-US" sz="2400" dirty="0" err="1"/>
              <a:t>lembar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sahamnya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akan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turun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Rp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2.380,95 (=</a:t>
            </a:r>
            <a:r>
              <a:rPr lang="en-US" altLang="en-US" sz="2400" dirty="0" err="1" smtClean="0"/>
              <a:t>Rp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250.000 / </a:t>
            </a:r>
            <a:r>
              <a:rPr lang="en-US" altLang="en-US" sz="2400" dirty="0" smtClean="0"/>
              <a:t>105 </a:t>
            </a:r>
            <a:r>
              <a:rPr lang="en-US" altLang="en-US" sz="2400" dirty="0" err="1" smtClean="0"/>
              <a:t>lembar</a:t>
            </a:r>
            <a:r>
              <a:rPr lang="en-US" altLang="en-US" sz="2400" dirty="0" smtClean="0"/>
              <a:t>). </a:t>
            </a:r>
            <a:r>
              <a:rPr lang="en-US" altLang="en-US" sz="2400" dirty="0" err="1" smtClean="0"/>
              <a:t>Maka</a:t>
            </a:r>
            <a:r>
              <a:rPr lang="en-US" altLang="en-US" sz="2400" dirty="0" smtClean="0"/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secara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tidak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langsung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, investor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sudah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mengantongi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potensi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capital gain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sebesar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5%</a:t>
            </a:r>
            <a:endParaRPr lang="en-US" altLang="en-US" sz="2400" b="1" dirty="0">
              <a:solidFill>
                <a:srgbClr val="00B050"/>
              </a:solidFill>
            </a:endParaRP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en-US" altLang="en-US" sz="2400" dirty="0" err="1"/>
              <a:t>Alasan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perusahaan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membagikan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dividen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saham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biasanya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karena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(1)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perusahaan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sedang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mengalami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kesulitan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likuiditas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,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dan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atau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(2)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perusahaan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sedang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akan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melakukan</a:t>
            </a:r>
            <a:r>
              <a:rPr lang="en-US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</a:rPr>
              <a:t>investasi</a:t>
            </a:r>
            <a:r>
              <a:rPr lang="en-US" altLang="en-US" sz="2400" b="1" dirty="0">
                <a:solidFill>
                  <a:srgbClr val="00B05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</a:rPr>
              <a:t>baru</a:t>
            </a:r>
            <a:endParaRPr lang="en-US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https://community.nasdaq.com/uploadedimages/author/martin-tillier/divide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57" y="1"/>
            <a:ext cx="2144146" cy="22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i="1" dirty="0"/>
              <a:t>Stock splits</a:t>
            </a:r>
            <a:r>
              <a:rPr lang="en-US" altLang="en-US" sz="5400" dirty="0"/>
              <a:t> (</a:t>
            </a:r>
            <a:r>
              <a:rPr lang="en-US" altLang="en-US" sz="5400" dirty="0" err="1"/>
              <a:t>Pemecahan</a:t>
            </a:r>
            <a:r>
              <a:rPr lang="en-US" altLang="en-US" sz="5400" dirty="0"/>
              <a:t> </a:t>
            </a:r>
            <a:r>
              <a:rPr lang="en-US" altLang="en-US" sz="5400" dirty="0" err="1"/>
              <a:t>saham</a:t>
            </a:r>
            <a:r>
              <a:rPr lang="en-US" altLang="en-US" sz="5400" dirty="0"/>
              <a:t>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800" b="1" i="1" dirty="0"/>
              <a:t>Stock splits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merupakan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tindakan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perusahaan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memecah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satu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saham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menjadi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dua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atau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lebih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sehingga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menambah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jumlah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saham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beredar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diikuti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penurunan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nilai</a:t>
            </a:r>
            <a:r>
              <a:rPr lang="en-US" altLang="en-US" sz="2800" dirty="0"/>
              <a:t> nominal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harga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saham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secara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proporsional</a:t>
            </a:r>
            <a:r>
              <a:rPr lang="en-US" altLang="en-US" sz="2800" dirty="0"/>
              <a:t>.</a:t>
            </a:r>
          </a:p>
          <a:p>
            <a:pPr marL="355600" indent="-3556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800" i="1" dirty="0"/>
              <a:t>Stock splits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dilakukan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pada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saat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harga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saham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dianggap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sudah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terlalu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tinggi</a:t>
            </a:r>
            <a:r>
              <a:rPr lang="en-US" altLang="en-US" sz="2800" dirty="0" smtClean="0">
                <a:solidFill>
                  <a:srgbClr val="FF0000"/>
                </a:solidFill>
              </a:rPr>
              <a:t> /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kemahalan</a:t>
            </a:r>
            <a:r>
              <a:rPr lang="en-US" altLang="en-US" sz="2800" dirty="0" smtClean="0"/>
              <a:t>.</a:t>
            </a:r>
            <a:endParaRPr lang="en-US" altLang="en-US" sz="2800" dirty="0"/>
          </a:p>
          <a:p>
            <a:pPr marL="355600" indent="-3556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Alasan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perusahaan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melakukan</a:t>
            </a:r>
            <a:r>
              <a:rPr lang="en-US" altLang="en-US" sz="2800" dirty="0"/>
              <a:t> </a:t>
            </a:r>
            <a:r>
              <a:rPr lang="en-US" altLang="en-US" sz="2800" i="1" dirty="0"/>
              <a:t>stock splits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untuk</a:t>
            </a:r>
            <a:r>
              <a:rPr lang="en-US" altLang="en-US" sz="2800" dirty="0"/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menurunkan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harga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pasar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saham</a:t>
            </a:r>
            <a:r>
              <a:rPr lang="en-US" altLang="en-US" sz="2800" dirty="0"/>
              <a:t>,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diharapkan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meningkatkan</a:t>
            </a:r>
            <a:r>
              <a:rPr lang="en-US" altLang="en-US" sz="2800" dirty="0" smtClean="0"/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likuiditas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saham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karena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harga</a:t>
            </a:r>
            <a:r>
              <a:rPr lang="en-US" altLang="en-US" sz="2800" dirty="0" smtClean="0"/>
              <a:t> per </a:t>
            </a:r>
            <a:r>
              <a:rPr lang="en-US" altLang="en-US" sz="2800" dirty="0" err="1" smtClean="0"/>
              <a:t>lembar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sahamnya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semakin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terjangkau</a:t>
            </a:r>
            <a:r>
              <a:rPr lang="en-US" altLang="en-US" sz="2800" dirty="0" smtClean="0"/>
              <a:t> di </a:t>
            </a:r>
            <a:r>
              <a:rPr lang="en-US" altLang="en-US" sz="2800" dirty="0" err="1" smtClean="0"/>
              <a:t>mata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banyak</a:t>
            </a:r>
            <a:r>
              <a:rPr lang="en-US" altLang="en-US" sz="2800" dirty="0" smtClean="0"/>
              <a:t> investor </a:t>
            </a:r>
            <a:r>
              <a:rPr lang="en-US" altLang="en-US" sz="2800" dirty="0" err="1" smtClean="0"/>
              <a:t>ritel</a:t>
            </a:r>
            <a:r>
              <a:rPr lang="en-US" altLang="en-US" sz="2800" dirty="0" smtClean="0"/>
              <a:t>.</a:t>
            </a:r>
            <a:endParaRPr lang="en-US" altLang="en-US" sz="2800" dirty="0"/>
          </a:p>
        </p:txBody>
      </p:sp>
      <p:pic>
        <p:nvPicPr>
          <p:cNvPr id="4" name="Picture 2" descr="https://community.nasdaq.com/uploadedimages/author/martin-tillier/divide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57" y="1"/>
            <a:ext cx="2144146" cy="22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i="1" dirty="0"/>
              <a:t>Stock splits</a:t>
            </a:r>
            <a:r>
              <a:rPr lang="en-US" altLang="en-US" sz="5400" dirty="0"/>
              <a:t> (</a:t>
            </a:r>
            <a:r>
              <a:rPr lang="en-US" altLang="en-US" sz="5400" dirty="0" err="1"/>
              <a:t>Pemecahan</a:t>
            </a:r>
            <a:r>
              <a:rPr lang="en-US" altLang="en-US" sz="5400" dirty="0"/>
              <a:t> </a:t>
            </a:r>
            <a:r>
              <a:rPr lang="en-US" altLang="en-US" sz="5400" dirty="0" err="1"/>
              <a:t>saham</a:t>
            </a:r>
            <a:r>
              <a:rPr lang="en-US" altLang="en-US" sz="5400" dirty="0"/>
              <a:t>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000" i="1" dirty="0"/>
              <a:t>Stock splits</a:t>
            </a:r>
            <a:r>
              <a:rPr lang="en-US" altLang="en-US" sz="2000" dirty="0"/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tidak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memengaruhi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jumlah</a:t>
            </a:r>
            <a:r>
              <a:rPr lang="en-US" altLang="en-US" sz="2000" dirty="0">
                <a:solidFill>
                  <a:srgbClr val="FF0000"/>
                </a:solidFill>
              </a:rPr>
              <a:t> modal </a:t>
            </a:r>
            <a:r>
              <a:rPr lang="en-US" altLang="en-US" sz="2000" dirty="0" err="1">
                <a:solidFill>
                  <a:srgbClr val="FF0000"/>
                </a:solidFill>
              </a:rPr>
              <a:t>maupun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struktur</a:t>
            </a:r>
            <a:r>
              <a:rPr lang="en-US" altLang="en-US" sz="2000" dirty="0">
                <a:solidFill>
                  <a:srgbClr val="FF0000"/>
                </a:solidFill>
              </a:rPr>
              <a:t> modal </a:t>
            </a:r>
            <a:r>
              <a:rPr lang="en-US" altLang="en-US" sz="2000" dirty="0" err="1">
                <a:solidFill>
                  <a:srgbClr val="FF0000"/>
                </a:solidFill>
              </a:rPr>
              <a:t>perusahaan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tetapi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hanya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merubah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jumlah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saham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beredar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nilai</a:t>
            </a:r>
            <a:r>
              <a:rPr lang="en-US" altLang="en-US" sz="2000" dirty="0"/>
              <a:t> nominal </a:t>
            </a:r>
            <a:r>
              <a:rPr lang="en-US" altLang="en-US" sz="2000" dirty="0" err="1"/>
              <a:t>saham</a:t>
            </a:r>
            <a:r>
              <a:rPr lang="en-US" altLang="en-US" sz="2000" dirty="0" smtClean="0"/>
              <a:t>.</a:t>
            </a:r>
          </a:p>
          <a:p>
            <a:r>
              <a:rPr lang="en-US" altLang="en-US" sz="2000" dirty="0" err="1" smtClean="0"/>
              <a:t>Contoh</a:t>
            </a:r>
            <a:r>
              <a:rPr lang="en-US" altLang="en-US" sz="2000" dirty="0" smtClean="0"/>
              <a:t>: </a:t>
            </a:r>
            <a:r>
              <a:rPr lang="en-US" altLang="en-US" sz="2000" dirty="0" err="1"/>
              <a:t>sebelum</a:t>
            </a:r>
            <a:r>
              <a:rPr lang="en-US" altLang="en-US" sz="2000" dirty="0"/>
              <a:t> </a:t>
            </a:r>
            <a:r>
              <a:rPr lang="en-US" altLang="en-US" sz="2000" i="1" dirty="0"/>
              <a:t>stock splits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perusahaan</a:t>
            </a:r>
            <a:r>
              <a:rPr lang="en-US" altLang="en-US" sz="2000" dirty="0"/>
              <a:t> CITRA, </a:t>
            </a:r>
            <a:r>
              <a:rPr lang="en-US" altLang="en-US" sz="2000" dirty="0" err="1"/>
              <a:t>memiliki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struktur</a:t>
            </a:r>
            <a:r>
              <a:rPr lang="en-US" altLang="en-US" sz="2000" dirty="0"/>
              <a:t> modal </a:t>
            </a:r>
            <a:r>
              <a:rPr lang="en-US" altLang="en-US" sz="2000" dirty="0" err="1"/>
              <a:t>sebagai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berikut</a:t>
            </a:r>
            <a:r>
              <a:rPr lang="en-US" altLang="en-US" sz="2000" dirty="0"/>
              <a:t>:</a:t>
            </a:r>
          </a:p>
          <a:p>
            <a:pPr>
              <a:buNone/>
            </a:pPr>
            <a:r>
              <a:rPr lang="en-US" altLang="en-US" sz="2000" dirty="0"/>
              <a:t>	- </a:t>
            </a:r>
            <a:r>
              <a:rPr lang="en-US" altLang="en-US" sz="2000" dirty="0" err="1"/>
              <a:t>Saham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biasa</a:t>
            </a:r>
            <a:r>
              <a:rPr lang="en-US" altLang="en-US" sz="2000" dirty="0"/>
              <a:t> (40.000 </a:t>
            </a:r>
            <a:r>
              <a:rPr lang="en-US" altLang="en-US" sz="2000" dirty="0" err="1"/>
              <a:t>lbr</a:t>
            </a:r>
            <a:r>
              <a:rPr lang="en-US" altLang="en-US" sz="2000" dirty="0"/>
              <a:t> @ </a:t>
            </a:r>
            <a:r>
              <a:rPr lang="en-US" altLang="en-US" sz="2000" dirty="0" err="1"/>
              <a:t>Rp</a:t>
            </a:r>
            <a:r>
              <a:rPr lang="en-US" altLang="en-US" sz="2000" dirty="0"/>
              <a:t> 1.000</a:t>
            </a:r>
            <a:r>
              <a:rPr lang="en-US" altLang="en-US" sz="2000" dirty="0" smtClean="0"/>
              <a:t>)	= </a:t>
            </a:r>
            <a:r>
              <a:rPr lang="en-US" altLang="en-US" sz="2000" dirty="0" err="1" smtClean="0"/>
              <a:t>Rp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40.000.000</a:t>
            </a:r>
          </a:p>
          <a:p>
            <a:pPr>
              <a:buNone/>
            </a:pPr>
            <a:r>
              <a:rPr lang="en-US" altLang="en-US" sz="2000" dirty="0"/>
              <a:t>	- </a:t>
            </a:r>
            <a:r>
              <a:rPr lang="en-US" altLang="en-US" sz="2000" dirty="0" err="1"/>
              <a:t>Agio</a:t>
            </a:r>
            <a:r>
              <a:rPr lang="en-US" altLang="en-US" sz="2000" dirty="0"/>
              <a:t>					</a:t>
            </a:r>
            <a:r>
              <a:rPr lang="en-US" altLang="en-US" sz="2000" dirty="0" smtClean="0"/>
              <a:t>=      10.000.000</a:t>
            </a:r>
            <a:endParaRPr lang="en-US" altLang="en-US" sz="2000" dirty="0"/>
          </a:p>
          <a:p>
            <a:pPr>
              <a:buNone/>
            </a:pPr>
            <a:r>
              <a:rPr lang="en-US" altLang="en-US" sz="2000" dirty="0"/>
              <a:t>	- </a:t>
            </a:r>
            <a:r>
              <a:rPr lang="en-US" altLang="en-US" sz="2000" dirty="0" err="1"/>
              <a:t>Laba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ditahan</a:t>
            </a:r>
            <a:r>
              <a:rPr lang="en-US" altLang="en-US" sz="2000" dirty="0"/>
              <a:t>				</a:t>
            </a:r>
            <a:r>
              <a:rPr lang="en-US" altLang="en-US" sz="2000" dirty="0" smtClean="0"/>
              <a:t>=      50.000.000</a:t>
            </a:r>
            <a:endParaRPr lang="en-US" altLang="en-US" sz="2000" dirty="0"/>
          </a:p>
          <a:p>
            <a:pPr>
              <a:buNone/>
            </a:pPr>
            <a:r>
              <a:rPr lang="en-US" altLang="en-US" sz="2000" dirty="0"/>
              <a:t>	  Modal </a:t>
            </a:r>
            <a:r>
              <a:rPr lang="en-US" altLang="en-US" sz="2000" dirty="0" err="1"/>
              <a:t>sendiri</a:t>
            </a:r>
            <a:r>
              <a:rPr lang="en-US" altLang="en-US" sz="2000" dirty="0"/>
              <a:t>				   </a:t>
            </a:r>
            <a:r>
              <a:rPr lang="en-US" altLang="en-US" sz="2000" dirty="0" err="1"/>
              <a:t>Rp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100.000.000</a:t>
            </a:r>
          </a:p>
          <a:p>
            <a:pPr>
              <a:buNone/>
            </a:pPr>
            <a:endParaRPr lang="en-US" altLang="en-US" sz="2000" dirty="0"/>
          </a:p>
          <a:p>
            <a:pPr>
              <a:buNone/>
            </a:pPr>
            <a:r>
              <a:rPr lang="en-US" altLang="en-US" sz="2000" dirty="0" err="1" smtClean="0"/>
              <a:t>Lalu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perusahaan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melakukan</a:t>
            </a:r>
            <a:r>
              <a:rPr lang="en-US" altLang="en-US" sz="2000" dirty="0"/>
              <a:t> </a:t>
            </a:r>
            <a:r>
              <a:rPr lang="en-US" altLang="en-US" sz="2000" i="1" dirty="0"/>
              <a:t>stock split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yaitu</a:t>
            </a:r>
            <a:r>
              <a:rPr lang="en-US" altLang="en-US" sz="2000" dirty="0"/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satu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saham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dipecah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menjadi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dua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 smtClean="0">
                <a:solidFill>
                  <a:srgbClr val="FF0000"/>
                </a:solidFill>
              </a:rPr>
              <a:t>saham</a:t>
            </a:r>
            <a:r>
              <a:rPr lang="en-US" altLang="en-US" sz="2000" dirty="0" smtClean="0">
                <a:solidFill>
                  <a:srgbClr val="FF0000"/>
                </a:solidFill>
              </a:rPr>
              <a:t> (1:2)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24128" y="4775351"/>
            <a:ext cx="7150881" cy="259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75009" y="4482963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+</a:t>
            </a:r>
            <a:endParaRPr lang="en-US" sz="3200" b="1" dirty="0">
              <a:solidFill>
                <a:srgbClr val="92D050"/>
              </a:solidFill>
            </a:endParaRPr>
          </a:p>
        </p:txBody>
      </p:sp>
      <p:pic>
        <p:nvPicPr>
          <p:cNvPr id="6" name="Picture 2" descr="https://community.nasdaq.com/uploadedimages/author/martin-tillier/divide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57" y="1"/>
            <a:ext cx="2144146" cy="22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Tipe</a:t>
            </a:r>
            <a:r>
              <a:rPr lang="en-ID" dirty="0" smtClean="0"/>
              <a:t> </a:t>
            </a:r>
            <a:r>
              <a:rPr lang="en-ID" dirty="0" err="1" smtClean="0"/>
              <a:t>Pembayaran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902337"/>
              </p:ext>
            </p:extLst>
          </p:nvPr>
        </p:nvGraphicFramePr>
        <p:xfrm>
          <a:off x="1024128" y="2084832"/>
          <a:ext cx="10692657" cy="442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8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i="1" dirty="0"/>
              <a:t>Stock splits</a:t>
            </a:r>
            <a:r>
              <a:rPr lang="en-US" altLang="en-US" sz="5400" dirty="0"/>
              <a:t> (</a:t>
            </a:r>
            <a:r>
              <a:rPr lang="en-US" altLang="en-US" sz="5400" dirty="0" err="1"/>
              <a:t>Pemecahan</a:t>
            </a:r>
            <a:r>
              <a:rPr lang="en-US" altLang="en-US" sz="5400" dirty="0"/>
              <a:t> </a:t>
            </a:r>
            <a:r>
              <a:rPr lang="en-US" altLang="en-US" sz="5400" dirty="0" err="1"/>
              <a:t>saham</a:t>
            </a:r>
            <a:r>
              <a:rPr lang="en-US" altLang="en-US" sz="54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800" dirty="0" err="1" smtClean="0"/>
              <a:t>Setelah</a:t>
            </a:r>
            <a:r>
              <a:rPr lang="en-US" altLang="en-US" sz="2800" dirty="0" smtClean="0"/>
              <a:t> </a:t>
            </a:r>
            <a:r>
              <a:rPr lang="en-US" altLang="en-US" sz="2800" i="1" dirty="0"/>
              <a:t>stock splits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struktur</a:t>
            </a:r>
            <a:r>
              <a:rPr lang="en-US" altLang="en-US" sz="2800" dirty="0"/>
              <a:t> modal </a:t>
            </a:r>
            <a:r>
              <a:rPr lang="en-US" altLang="en-US" sz="2800" dirty="0" err="1" smtClean="0"/>
              <a:t>perusahaan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menjadi</a:t>
            </a:r>
            <a:r>
              <a:rPr lang="en-US" altLang="en-US" sz="2800" dirty="0" smtClean="0"/>
              <a:t>:</a:t>
            </a:r>
          </a:p>
          <a:p>
            <a:pPr>
              <a:buNone/>
            </a:pPr>
            <a:r>
              <a:rPr lang="en-US" altLang="en-US" sz="2800" dirty="0"/>
              <a:t>	- </a:t>
            </a:r>
            <a:r>
              <a:rPr lang="en-US" altLang="en-US" sz="2800" dirty="0" err="1"/>
              <a:t>Saham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biasa</a:t>
            </a:r>
            <a:r>
              <a:rPr lang="en-US" altLang="en-US" sz="2800" dirty="0"/>
              <a:t> (80.000 @ </a:t>
            </a:r>
            <a:r>
              <a:rPr lang="en-US" altLang="en-US" sz="2800" dirty="0" err="1"/>
              <a:t>Rp</a:t>
            </a:r>
            <a:r>
              <a:rPr lang="en-US" altLang="en-US" sz="2800" dirty="0"/>
              <a:t> 500)  </a:t>
            </a:r>
            <a:r>
              <a:rPr lang="en-US" altLang="en-US" sz="2800" dirty="0" smtClean="0"/>
              <a:t>=  </a:t>
            </a:r>
            <a:r>
              <a:rPr lang="en-US" altLang="en-US" sz="2800" dirty="0" err="1" smtClean="0"/>
              <a:t>Rp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	40.000.000</a:t>
            </a:r>
          </a:p>
          <a:p>
            <a:pPr>
              <a:buNone/>
            </a:pPr>
            <a:r>
              <a:rPr lang="en-US" altLang="en-US" sz="2800" dirty="0"/>
              <a:t>	- </a:t>
            </a:r>
            <a:r>
              <a:rPr lang="en-US" altLang="en-US" sz="2800" dirty="0" err="1"/>
              <a:t>Agio</a:t>
            </a:r>
            <a:r>
              <a:rPr lang="en-US" altLang="en-US" sz="2800" dirty="0"/>
              <a:t> 				         	 	10.000.000</a:t>
            </a:r>
          </a:p>
          <a:p>
            <a:pPr>
              <a:buNone/>
            </a:pPr>
            <a:r>
              <a:rPr lang="en-US" altLang="en-US" sz="2800" dirty="0"/>
              <a:t>	- </a:t>
            </a:r>
            <a:r>
              <a:rPr lang="en-US" altLang="en-US" sz="2800" dirty="0" err="1"/>
              <a:t>Laba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ditahan</a:t>
            </a:r>
            <a:r>
              <a:rPr lang="en-US" altLang="en-US" sz="2800" dirty="0"/>
              <a:t>				     	</a:t>
            </a:r>
            <a:r>
              <a:rPr lang="en-US" altLang="en-US" sz="2800" dirty="0" smtClean="0"/>
              <a:t>50.000.000</a:t>
            </a:r>
            <a:endParaRPr lang="en-US" altLang="en-US" sz="2800" dirty="0"/>
          </a:p>
          <a:p>
            <a:pPr>
              <a:buNone/>
            </a:pPr>
            <a:r>
              <a:rPr lang="en-US" altLang="en-US" sz="2800" dirty="0"/>
              <a:t>	   Modal </a:t>
            </a:r>
            <a:r>
              <a:rPr lang="en-US" altLang="en-US" sz="2800" dirty="0" err="1"/>
              <a:t>sendiri</a:t>
            </a:r>
            <a:r>
              <a:rPr lang="en-US" altLang="en-US" sz="2800" dirty="0"/>
              <a:t>			         	</a:t>
            </a:r>
            <a:r>
              <a:rPr lang="en-US" altLang="en-US" sz="2800" dirty="0" smtClean="0"/>
              <a:t>   </a:t>
            </a:r>
            <a:r>
              <a:rPr lang="en-US" altLang="en-US" sz="2800" dirty="0" err="1" smtClean="0"/>
              <a:t>Rp</a:t>
            </a:r>
            <a:r>
              <a:rPr lang="en-US" altLang="en-US" sz="2800" dirty="0" smtClean="0"/>
              <a:t> 100.000.000</a:t>
            </a:r>
            <a:endParaRPr lang="en-US" alt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24128" y="4496902"/>
            <a:ext cx="8665782" cy="314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58275" y="420451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+</a:t>
            </a:r>
            <a:endParaRPr lang="en-US" sz="3200" b="1" dirty="0">
              <a:solidFill>
                <a:srgbClr val="92D050"/>
              </a:solidFill>
            </a:endParaRPr>
          </a:p>
        </p:txBody>
      </p:sp>
      <p:pic>
        <p:nvPicPr>
          <p:cNvPr id="7" name="Picture 2" descr="https://community.nasdaq.com/uploadedimages/author/martin-tillier/divide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57" y="1"/>
            <a:ext cx="2144146" cy="22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3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i="1" dirty="0"/>
              <a:t>Reverse </a:t>
            </a:r>
            <a:r>
              <a:rPr lang="en-US" altLang="en-US" sz="5400" i="1" dirty="0" smtClean="0"/>
              <a:t>split </a:t>
            </a:r>
            <a:r>
              <a:rPr lang="en-US" altLang="en-US" sz="5400" dirty="0" smtClean="0"/>
              <a:t>(</a:t>
            </a:r>
            <a:r>
              <a:rPr lang="en-US" altLang="en-US" sz="5400" dirty="0" err="1" smtClean="0"/>
              <a:t>Penggabungan</a:t>
            </a:r>
            <a:r>
              <a:rPr lang="en-US" altLang="en-US" sz="5400" dirty="0" smtClean="0"/>
              <a:t> </a:t>
            </a:r>
            <a:r>
              <a:rPr lang="en-US" altLang="en-US" sz="5400" dirty="0" err="1" smtClean="0"/>
              <a:t>Saham</a:t>
            </a:r>
            <a:r>
              <a:rPr lang="en-US" altLang="en-US" sz="54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3050" indent="-273050">
              <a:buFont typeface="Wingdings" panose="05000000000000000000" pitchFamily="2" charset="2"/>
              <a:buChar char="Ø"/>
            </a:pPr>
            <a:r>
              <a:rPr lang="en-US" altLang="en-US" sz="3200" i="1" dirty="0" smtClean="0"/>
              <a:t>Reverse </a:t>
            </a:r>
            <a:r>
              <a:rPr lang="en-US" altLang="en-US" sz="3200" i="1" dirty="0"/>
              <a:t>split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merupakan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tindakan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perusahaan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untuk</a:t>
            </a:r>
            <a:r>
              <a:rPr lang="en-US" altLang="en-US" sz="3200" dirty="0"/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menggabungkan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dua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atau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lebih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saham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menjadi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satu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saham</a:t>
            </a:r>
            <a:r>
              <a:rPr lang="en-US" altLang="en-US" sz="3200" dirty="0"/>
              <a:t>. </a:t>
            </a:r>
            <a:endParaRPr lang="en-US" altLang="en-US" sz="3200" dirty="0" smtClean="0"/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en-US" altLang="en-US" sz="3200" i="1" dirty="0" err="1" smtClean="0"/>
              <a:t>Revese</a:t>
            </a:r>
            <a:r>
              <a:rPr lang="en-US" altLang="en-US" sz="3200" i="1" dirty="0" smtClean="0"/>
              <a:t> </a:t>
            </a:r>
            <a:r>
              <a:rPr lang="en-US" altLang="en-US" sz="3200" i="1" dirty="0"/>
              <a:t>split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dilakukan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pada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saat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harga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saham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rendah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dengan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tujuan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untuk</a:t>
            </a:r>
            <a:r>
              <a:rPr lang="en-US" altLang="en-US" sz="3200" dirty="0"/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meningkatkan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harga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saham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perusahaan</a:t>
            </a:r>
            <a:r>
              <a:rPr lang="en-US" altLang="en-US" sz="3200" dirty="0" smtClean="0"/>
              <a:t>, </a:t>
            </a:r>
            <a:r>
              <a:rPr lang="en-US" altLang="en-US" sz="3200" dirty="0" err="1" smtClean="0"/>
              <a:t>dengan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risiko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likuiditas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sahamnya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akan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semakin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mengecil</a:t>
            </a:r>
            <a:r>
              <a:rPr lang="en-US" altLang="en-US" sz="3200" dirty="0" smtClean="0"/>
              <a:t>.</a:t>
            </a: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en-ID" sz="3200" dirty="0" err="1" smtClean="0"/>
              <a:t>Seringkali</a:t>
            </a:r>
            <a:r>
              <a:rPr lang="en-ID" sz="3200" dirty="0" smtClean="0"/>
              <a:t> </a:t>
            </a:r>
            <a:r>
              <a:rPr lang="en-ID" sz="3200" dirty="0" err="1" smtClean="0"/>
              <a:t>dipandang</a:t>
            </a:r>
            <a:r>
              <a:rPr lang="en-ID" sz="3200" dirty="0" smtClean="0"/>
              <a:t> </a:t>
            </a:r>
            <a:r>
              <a:rPr lang="en-ID" sz="3200" dirty="0" err="1" smtClean="0"/>
              <a:t>sebagai</a:t>
            </a:r>
            <a:r>
              <a:rPr lang="en-ID" sz="3200" dirty="0" smtClean="0"/>
              <a:t> </a:t>
            </a:r>
            <a:r>
              <a:rPr lang="en-ID" sz="3200" dirty="0" err="1" smtClean="0"/>
              <a:t>sinyal</a:t>
            </a:r>
            <a:r>
              <a:rPr lang="en-ID" sz="3200" dirty="0" smtClean="0"/>
              <a:t> </a:t>
            </a:r>
            <a:r>
              <a:rPr lang="en-ID" sz="3200" dirty="0" err="1" smtClean="0"/>
              <a:t>negatif</a:t>
            </a:r>
            <a:r>
              <a:rPr lang="en-ID" sz="3200" dirty="0" smtClean="0"/>
              <a:t> </a:t>
            </a:r>
            <a:r>
              <a:rPr lang="en-ID" sz="3200" dirty="0" err="1" smtClean="0"/>
              <a:t>perusahaan</a:t>
            </a:r>
            <a:r>
              <a:rPr lang="en-ID" sz="3200" dirty="0" smtClean="0"/>
              <a:t> di </a:t>
            </a:r>
            <a:r>
              <a:rPr lang="en-ID" sz="3200" dirty="0" err="1" smtClean="0"/>
              <a:t>mata</a:t>
            </a:r>
            <a:r>
              <a:rPr lang="en-ID" sz="3200" dirty="0" smtClean="0"/>
              <a:t> investor; </a:t>
            </a:r>
            <a:r>
              <a:rPr lang="en-ID" sz="3200" dirty="0" err="1" smtClean="0"/>
              <a:t>berkebalikan</a:t>
            </a:r>
            <a:r>
              <a:rPr lang="en-ID" sz="3200" dirty="0" smtClean="0"/>
              <a:t> </a:t>
            </a:r>
            <a:r>
              <a:rPr lang="en-ID" sz="3200" dirty="0" err="1" smtClean="0"/>
              <a:t>dengan</a:t>
            </a:r>
            <a:r>
              <a:rPr lang="en-ID" sz="3200" dirty="0" smtClean="0"/>
              <a:t> stock split yang </a:t>
            </a:r>
            <a:r>
              <a:rPr lang="en-ID" sz="3200" dirty="0" err="1" smtClean="0"/>
              <a:t>sering</a:t>
            </a:r>
            <a:r>
              <a:rPr lang="en-ID" sz="3200" dirty="0" smtClean="0"/>
              <a:t> </a:t>
            </a:r>
            <a:r>
              <a:rPr lang="en-ID" sz="3200" dirty="0" err="1" smtClean="0"/>
              <a:t>dipandang</a:t>
            </a:r>
            <a:r>
              <a:rPr lang="en-ID" sz="3200" dirty="0" smtClean="0"/>
              <a:t> </a:t>
            </a:r>
            <a:r>
              <a:rPr lang="en-ID" sz="3200" dirty="0" err="1" smtClean="0"/>
              <a:t>sebagai</a:t>
            </a:r>
            <a:r>
              <a:rPr lang="en-ID" sz="3200" dirty="0" smtClean="0"/>
              <a:t> </a:t>
            </a:r>
            <a:r>
              <a:rPr lang="en-ID" sz="3200" dirty="0" err="1" smtClean="0"/>
              <a:t>sinyal</a:t>
            </a:r>
            <a:r>
              <a:rPr lang="en-ID" sz="3200" dirty="0" smtClean="0"/>
              <a:t> </a:t>
            </a:r>
            <a:r>
              <a:rPr lang="en-ID" sz="3200" dirty="0" err="1" smtClean="0"/>
              <a:t>positif</a:t>
            </a:r>
            <a:r>
              <a:rPr lang="en-ID" sz="3200" dirty="0" smtClean="0"/>
              <a:t>.</a:t>
            </a:r>
            <a:endParaRPr lang="en-US" sz="2800" dirty="0"/>
          </a:p>
        </p:txBody>
      </p:sp>
      <p:pic>
        <p:nvPicPr>
          <p:cNvPr id="4" name="Picture 2" descr="https://community.nasdaq.com/uploadedimages/author/martin-tillier/divide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57" y="1"/>
            <a:ext cx="2144146" cy="22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4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2v9y0dukr6mq2.cloudfront.net/video/thumbnail/0kjHIH6/the-end-sign-in-neon-style-turning-on_sbne-g7l__F0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4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Mekanisme</a:t>
            </a:r>
            <a:r>
              <a:rPr lang="en-ID" dirty="0" smtClean="0"/>
              <a:t> </a:t>
            </a:r>
            <a:r>
              <a:rPr lang="en-ID" dirty="0" err="1" smtClean="0"/>
              <a:t>Pembayaran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10535526" cy="4773168"/>
          </a:xfrm>
        </p:spPr>
        <p:txBody>
          <a:bodyPr>
            <a:normAutofit/>
          </a:bodyPr>
          <a:lstStyle/>
          <a:p>
            <a:r>
              <a:rPr lang="en-ID" dirty="0" err="1" smtClean="0"/>
              <a:t>Terdapat</a:t>
            </a:r>
            <a:r>
              <a:rPr lang="en-ID" dirty="0" smtClean="0"/>
              <a:t> </a:t>
            </a:r>
            <a:r>
              <a:rPr lang="en-ID" dirty="0" err="1" smtClean="0"/>
              <a:t>beberapa</a:t>
            </a:r>
            <a:r>
              <a:rPr lang="en-ID" dirty="0" smtClean="0"/>
              <a:t> </a:t>
            </a:r>
            <a:r>
              <a:rPr lang="en-ID" dirty="0" err="1" smtClean="0"/>
              <a:t>ketetapan</a:t>
            </a:r>
            <a:r>
              <a:rPr lang="en-ID" dirty="0" smtClean="0"/>
              <a:t> </a:t>
            </a:r>
            <a:r>
              <a:rPr lang="en-ID" dirty="0" err="1" smtClean="0"/>
              <a:t>tanggal</a:t>
            </a:r>
            <a:r>
              <a:rPr lang="en-ID" dirty="0" smtClean="0"/>
              <a:t> yang </a:t>
            </a:r>
            <a:r>
              <a:rPr lang="en-ID" dirty="0" err="1" smtClean="0"/>
              <a:t>harus</a:t>
            </a:r>
            <a:r>
              <a:rPr lang="en-ID" dirty="0" smtClean="0"/>
              <a:t> </a:t>
            </a:r>
            <a:r>
              <a:rPr lang="en-ID" dirty="0" err="1" smtClean="0"/>
              <a:t>diperhatikan</a:t>
            </a:r>
            <a:r>
              <a:rPr lang="en-ID" dirty="0"/>
              <a:t>;</a:t>
            </a:r>
            <a:r>
              <a:rPr lang="en-ID" dirty="0" smtClean="0"/>
              <a:t> </a:t>
            </a:r>
            <a:r>
              <a:rPr lang="en-ID" dirty="0" err="1" smtClean="0"/>
              <a:t>secara</a:t>
            </a:r>
            <a:r>
              <a:rPr lang="en-ID" dirty="0" smtClean="0"/>
              <a:t> </a:t>
            </a:r>
            <a:r>
              <a:rPr lang="en-ID" dirty="0" err="1" smtClean="0"/>
              <a:t>berurutan</a:t>
            </a:r>
            <a:r>
              <a:rPr lang="en-ID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en-ID" b="1" i="1" dirty="0" smtClean="0">
                <a:solidFill>
                  <a:srgbClr val="00B050"/>
                </a:solidFill>
              </a:rPr>
              <a:t>Announcement Date</a:t>
            </a:r>
            <a:r>
              <a:rPr lang="en-ID" dirty="0" smtClean="0"/>
              <a:t>: </a:t>
            </a:r>
            <a:r>
              <a:rPr lang="en-ID" dirty="0" err="1" smtClean="0"/>
              <a:t>Tanggal</a:t>
            </a:r>
            <a:r>
              <a:rPr lang="en-ID" dirty="0" smtClean="0"/>
              <a:t> </a:t>
            </a:r>
            <a:r>
              <a:rPr lang="en-ID" dirty="0" err="1" smtClean="0"/>
              <a:t>dimana</a:t>
            </a:r>
            <a:r>
              <a:rPr lang="en-ID" dirty="0" smtClean="0"/>
              <a:t> </a:t>
            </a:r>
            <a:r>
              <a:rPr lang="en-ID" dirty="0" err="1" smtClean="0"/>
              <a:t>perusahaan</a:t>
            </a:r>
            <a:r>
              <a:rPr lang="en-ID" dirty="0" smtClean="0"/>
              <a:t> </a:t>
            </a:r>
            <a:r>
              <a:rPr lang="en-ID" dirty="0" err="1" smtClean="0"/>
              <a:t>mengumumkan</a:t>
            </a:r>
            <a:r>
              <a:rPr lang="en-ID" dirty="0" smtClean="0"/>
              <a:t>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membagikan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r>
              <a:rPr lang="en-ID" dirty="0" smtClean="0"/>
              <a:t> </a:t>
            </a:r>
            <a:r>
              <a:rPr lang="en-ID" dirty="0" err="1" smtClean="0"/>
              <a:t>kepada</a:t>
            </a:r>
            <a:r>
              <a:rPr lang="en-ID" dirty="0" smtClean="0"/>
              <a:t> para investor </a:t>
            </a:r>
            <a:r>
              <a:rPr lang="en-ID" dirty="0" err="1" smtClean="0"/>
              <a:t>secara</a:t>
            </a:r>
            <a:r>
              <a:rPr lang="en-ID" dirty="0" smtClean="0"/>
              <a:t> </a:t>
            </a:r>
            <a:r>
              <a:rPr lang="en-ID" dirty="0" err="1" smtClean="0"/>
              <a:t>resmi</a:t>
            </a:r>
            <a:r>
              <a:rPr lang="en-ID" dirty="0" smtClean="0"/>
              <a:t> (</a:t>
            </a:r>
            <a:r>
              <a:rPr lang="en-ID" dirty="0" err="1" smtClean="0"/>
              <a:t>biasanya</a:t>
            </a:r>
            <a:r>
              <a:rPr lang="en-ID" dirty="0" smtClean="0"/>
              <a:t> </a:t>
            </a:r>
            <a:r>
              <a:rPr lang="en-ID" dirty="0" err="1" smtClean="0"/>
              <a:t>jika</a:t>
            </a:r>
            <a:r>
              <a:rPr lang="en-ID" dirty="0" smtClean="0"/>
              <a:t> </a:t>
            </a:r>
            <a:r>
              <a:rPr lang="en-ID" dirty="0" err="1" smtClean="0"/>
              <a:t>memang</a:t>
            </a:r>
            <a:r>
              <a:rPr lang="en-ID" dirty="0" smtClean="0"/>
              <a:t> </a:t>
            </a:r>
            <a:r>
              <a:rPr lang="en-ID" dirty="0" err="1" smtClean="0"/>
              <a:t>sudah</a:t>
            </a:r>
            <a:r>
              <a:rPr lang="en-ID" dirty="0" smtClean="0"/>
              <a:t> </a:t>
            </a:r>
            <a:r>
              <a:rPr lang="en-ID" dirty="0" err="1" smtClean="0"/>
              <a:t>disetujui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RUPS-LB,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disampaikan</a:t>
            </a:r>
            <a:r>
              <a:rPr lang="en-ID" dirty="0" smtClean="0"/>
              <a:t> </a:t>
            </a:r>
            <a:r>
              <a:rPr lang="en-ID" dirty="0" err="1" smtClean="0"/>
              <a:t>melalui</a:t>
            </a:r>
            <a:r>
              <a:rPr lang="en-ID" dirty="0" smtClean="0"/>
              <a:t> </a:t>
            </a:r>
            <a:r>
              <a:rPr lang="en-ID" dirty="0" err="1" smtClean="0"/>
              <a:t>rilis</a:t>
            </a:r>
            <a:r>
              <a:rPr lang="en-ID" dirty="0" smtClean="0"/>
              <a:t> </a:t>
            </a:r>
            <a:r>
              <a:rPr lang="en-ID" dirty="0" err="1" smtClean="0"/>
              <a:t>pers</a:t>
            </a:r>
            <a:r>
              <a:rPr lang="en-ID" dirty="0" smtClean="0"/>
              <a:t>)</a:t>
            </a:r>
          </a:p>
          <a:p>
            <a:pPr marL="457200" indent="-457200">
              <a:buFont typeface="+mj-lt"/>
              <a:buAutoNum type="arabicParenR"/>
            </a:pPr>
            <a:r>
              <a:rPr lang="en-ID" b="1" i="1" dirty="0" smtClean="0">
                <a:solidFill>
                  <a:srgbClr val="00B050"/>
                </a:solidFill>
              </a:rPr>
              <a:t>Cum Dividend Date</a:t>
            </a:r>
            <a:r>
              <a:rPr lang="en-ID" dirty="0" smtClean="0"/>
              <a:t>: </a:t>
            </a:r>
            <a:r>
              <a:rPr lang="en-ID" dirty="0" err="1" smtClean="0"/>
              <a:t>Tanggal</a:t>
            </a:r>
            <a:r>
              <a:rPr lang="en-ID" dirty="0" smtClean="0"/>
              <a:t> </a:t>
            </a:r>
            <a:r>
              <a:rPr lang="en-ID" dirty="0" err="1" smtClean="0"/>
              <a:t>dimana</a:t>
            </a:r>
            <a:r>
              <a:rPr lang="en-ID" dirty="0" smtClean="0"/>
              <a:t> investor </a:t>
            </a:r>
            <a:r>
              <a:rPr lang="en-ID" dirty="0" err="1" smtClean="0"/>
              <a:t>masih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memperoleh</a:t>
            </a:r>
            <a:r>
              <a:rPr lang="en-ID" dirty="0" smtClean="0"/>
              <a:t> </a:t>
            </a:r>
            <a:r>
              <a:rPr lang="en-ID" dirty="0" err="1" smtClean="0"/>
              <a:t>hak</a:t>
            </a:r>
            <a:r>
              <a:rPr lang="en-ID" dirty="0" smtClean="0"/>
              <a:t> </a:t>
            </a:r>
            <a:r>
              <a:rPr lang="en-ID" dirty="0" err="1" smtClean="0"/>
              <a:t>atas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r>
              <a:rPr lang="en-ID" dirty="0" smtClean="0"/>
              <a:t> </a:t>
            </a:r>
            <a:r>
              <a:rPr lang="en-ID" dirty="0" err="1" smtClean="0"/>
              <a:t>perusahaan</a:t>
            </a:r>
            <a:r>
              <a:rPr lang="en-ID" dirty="0" smtClean="0"/>
              <a:t>. </a:t>
            </a:r>
            <a:r>
              <a:rPr lang="en-ID" b="1" i="1" dirty="0" smtClean="0">
                <a:solidFill>
                  <a:srgbClr val="00B050"/>
                </a:solidFill>
              </a:rPr>
              <a:t>(Cum </a:t>
            </a:r>
            <a:r>
              <a:rPr lang="en-ID" b="1" i="1" dirty="0" err="1" smtClean="0">
                <a:solidFill>
                  <a:srgbClr val="00B050"/>
                </a:solidFill>
              </a:rPr>
              <a:t>singkatan</a:t>
            </a:r>
            <a:r>
              <a:rPr lang="en-ID" b="1" i="1" dirty="0" smtClean="0">
                <a:solidFill>
                  <a:srgbClr val="00B050"/>
                </a:solidFill>
              </a:rPr>
              <a:t> </a:t>
            </a:r>
            <a:r>
              <a:rPr lang="en-ID" b="1" i="1" dirty="0" err="1" smtClean="0">
                <a:solidFill>
                  <a:srgbClr val="00B050"/>
                </a:solidFill>
              </a:rPr>
              <a:t>dari</a:t>
            </a:r>
            <a:r>
              <a:rPr lang="en-ID" b="1" i="1" dirty="0" smtClean="0">
                <a:solidFill>
                  <a:srgbClr val="00B050"/>
                </a:solidFill>
              </a:rPr>
              <a:t> Cumulative</a:t>
            </a:r>
            <a:r>
              <a:rPr lang="en-ID" b="1" i="1" dirty="0">
                <a:solidFill>
                  <a:srgbClr val="00B050"/>
                </a:solidFill>
              </a:rPr>
              <a:t>) </a:t>
            </a:r>
            <a:endParaRPr lang="en-ID" dirty="0" smtClean="0"/>
          </a:p>
          <a:p>
            <a:pPr marL="457200" indent="-457200">
              <a:buFont typeface="+mj-lt"/>
              <a:buAutoNum type="arabicParenR"/>
            </a:pPr>
            <a:r>
              <a:rPr lang="en-ID" b="1" i="1" dirty="0" smtClean="0">
                <a:solidFill>
                  <a:srgbClr val="00B050"/>
                </a:solidFill>
              </a:rPr>
              <a:t>Ex Dividend Date</a:t>
            </a:r>
            <a:r>
              <a:rPr lang="en-ID" dirty="0" smtClean="0"/>
              <a:t>: </a:t>
            </a:r>
            <a:r>
              <a:rPr lang="en-ID" dirty="0" err="1" smtClean="0"/>
              <a:t>Tanggal</a:t>
            </a:r>
            <a:r>
              <a:rPr lang="en-ID" dirty="0" smtClean="0"/>
              <a:t> </a:t>
            </a:r>
            <a:r>
              <a:rPr lang="en-ID" dirty="0" err="1" smtClean="0"/>
              <a:t>dimana</a:t>
            </a:r>
            <a:r>
              <a:rPr lang="en-ID" dirty="0" smtClean="0"/>
              <a:t> investor </a:t>
            </a:r>
            <a:r>
              <a:rPr lang="en-ID" dirty="0" err="1" smtClean="0"/>
              <a:t>sudah</a:t>
            </a:r>
            <a:r>
              <a:rPr lang="en-ID" dirty="0" smtClean="0"/>
              <a:t>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 smtClean="0"/>
              <a:t>memiliki</a:t>
            </a:r>
            <a:r>
              <a:rPr lang="en-ID" dirty="0" smtClean="0"/>
              <a:t> </a:t>
            </a:r>
            <a:r>
              <a:rPr lang="en-ID" dirty="0" err="1" smtClean="0"/>
              <a:t>hak</a:t>
            </a:r>
            <a:r>
              <a:rPr lang="en-ID" dirty="0" smtClean="0"/>
              <a:t> </a:t>
            </a:r>
            <a:r>
              <a:rPr lang="en-ID" dirty="0" err="1" smtClean="0"/>
              <a:t>atas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r>
              <a:rPr lang="en-ID" dirty="0" smtClean="0"/>
              <a:t> </a:t>
            </a:r>
            <a:r>
              <a:rPr lang="en-ID" dirty="0" err="1" smtClean="0"/>
              <a:t>perusahaan</a:t>
            </a:r>
            <a:r>
              <a:rPr lang="en-ID" dirty="0" smtClean="0"/>
              <a:t>. </a:t>
            </a:r>
            <a:r>
              <a:rPr lang="en-ID" b="1" i="1" dirty="0" smtClean="0">
                <a:solidFill>
                  <a:srgbClr val="00B050"/>
                </a:solidFill>
              </a:rPr>
              <a:t>(Ex </a:t>
            </a:r>
            <a:r>
              <a:rPr lang="en-ID" b="1" i="1" dirty="0" err="1" smtClean="0">
                <a:solidFill>
                  <a:srgbClr val="00B050"/>
                </a:solidFill>
              </a:rPr>
              <a:t>singkatan</a:t>
            </a:r>
            <a:r>
              <a:rPr lang="en-ID" b="1" i="1" dirty="0" smtClean="0">
                <a:solidFill>
                  <a:srgbClr val="00B050"/>
                </a:solidFill>
              </a:rPr>
              <a:t> </a:t>
            </a:r>
            <a:r>
              <a:rPr lang="en-ID" b="1" i="1" dirty="0" err="1" smtClean="0">
                <a:solidFill>
                  <a:srgbClr val="00B050"/>
                </a:solidFill>
              </a:rPr>
              <a:t>dari</a:t>
            </a:r>
            <a:r>
              <a:rPr lang="en-ID" b="1" i="1" dirty="0" smtClean="0">
                <a:solidFill>
                  <a:srgbClr val="00B050"/>
                </a:solidFill>
              </a:rPr>
              <a:t> Expired</a:t>
            </a:r>
            <a:r>
              <a:rPr lang="en-ID" b="1" i="1" dirty="0">
                <a:solidFill>
                  <a:srgbClr val="00B050"/>
                </a:solidFill>
              </a:rPr>
              <a:t>) </a:t>
            </a:r>
            <a:endParaRPr lang="en-ID" dirty="0" smtClean="0"/>
          </a:p>
          <a:p>
            <a:pPr marL="457200" indent="-457200">
              <a:buFont typeface="+mj-lt"/>
              <a:buAutoNum type="arabicParenR"/>
            </a:pPr>
            <a:r>
              <a:rPr lang="en-ID" b="1" i="1" dirty="0" smtClean="0">
                <a:solidFill>
                  <a:srgbClr val="00B050"/>
                </a:solidFill>
              </a:rPr>
              <a:t>Recording Date</a:t>
            </a:r>
            <a:r>
              <a:rPr lang="en-ID" dirty="0" smtClean="0"/>
              <a:t>: </a:t>
            </a:r>
            <a:r>
              <a:rPr lang="en-ID" dirty="0" err="1" smtClean="0"/>
              <a:t>Tanggal</a:t>
            </a:r>
            <a:r>
              <a:rPr lang="en-ID" dirty="0" smtClean="0"/>
              <a:t> </a:t>
            </a:r>
            <a:r>
              <a:rPr lang="en-ID" dirty="0" err="1" smtClean="0"/>
              <a:t>dimana</a:t>
            </a:r>
            <a:r>
              <a:rPr lang="en-ID" dirty="0" smtClean="0"/>
              <a:t> </a:t>
            </a:r>
            <a:r>
              <a:rPr lang="en-ID" dirty="0" err="1" smtClean="0"/>
              <a:t>perusahaan</a:t>
            </a:r>
            <a:r>
              <a:rPr lang="en-ID" dirty="0" smtClean="0"/>
              <a:t> </a:t>
            </a:r>
            <a:r>
              <a:rPr lang="en-ID" dirty="0" err="1" smtClean="0"/>
              <a:t>melakukan</a:t>
            </a:r>
            <a:r>
              <a:rPr lang="en-ID" dirty="0" smtClean="0"/>
              <a:t> </a:t>
            </a:r>
            <a:r>
              <a:rPr lang="en-ID" dirty="0" err="1" smtClean="0"/>
              <a:t>pencatatan</a:t>
            </a:r>
            <a:r>
              <a:rPr lang="en-ID" dirty="0" smtClean="0"/>
              <a:t> </a:t>
            </a:r>
            <a:r>
              <a:rPr lang="en-ID" dirty="0" err="1" smtClean="0"/>
              <a:t>siapa-siapa</a:t>
            </a:r>
            <a:r>
              <a:rPr lang="en-ID" dirty="0" smtClean="0"/>
              <a:t> </a:t>
            </a:r>
            <a:r>
              <a:rPr lang="en-ID" dirty="0" err="1" smtClean="0"/>
              <a:t>saja</a:t>
            </a:r>
            <a:r>
              <a:rPr lang="en-ID" dirty="0" smtClean="0"/>
              <a:t> yang </a:t>
            </a:r>
            <a:r>
              <a:rPr lang="en-ID" dirty="0" err="1" smtClean="0"/>
              <a:t>berhak</a:t>
            </a:r>
            <a:r>
              <a:rPr lang="en-ID" dirty="0" smtClean="0"/>
              <a:t> </a:t>
            </a:r>
            <a:r>
              <a:rPr lang="en-ID" dirty="0" err="1" smtClean="0"/>
              <a:t>menerima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r>
              <a:rPr lang="en-ID" dirty="0" smtClean="0"/>
              <a:t>.</a:t>
            </a:r>
          </a:p>
          <a:p>
            <a:pPr marL="457200" indent="-457200">
              <a:buFont typeface="+mj-lt"/>
              <a:buAutoNum type="arabicParenR"/>
            </a:pPr>
            <a:r>
              <a:rPr lang="en-ID" b="1" i="1" dirty="0" smtClean="0">
                <a:solidFill>
                  <a:srgbClr val="00B050"/>
                </a:solidFill>
              </a:rPr>
              <a:t>Distribution Date</a:t>
            </a:r>
            <a:r>
              <a:rPr lang="en-ID" dirty="0" smtClean="0"/>
              <a:t>: </a:t>
            </a:r>
            <a:r>
              <a:rPr lang="en-ID" dirty="0" err="1" smtClean="0"/>
              <a:t>Tanggal</a:t>
            </a:r>
            <a:r>
              <a:rPr lang="en-ID" dirty="0" smtClean="0"/>
              <a:t> </a:t>
            </a:r>
            <a:r>
              <a:rPr lang="en-ID" dirty="0" err="1" smtClean="0"/>
              <a:t>dimana</a:t>
            </a:r>
            <a:r>
              <a:rPr lang="en-ID" dirty="0" smtClean="0"/>
              <a:t> </a:t>
            </a:r>
            <a:r>
              <a:rPr lang="en-ID" dirty="0" err="1" smtClean="0"/>
              <a:t>secara</a:t>
            </a:r>
            <a:r>
              <a:rPr lang="en-ID" dirty="0" smtClean="0"/>
              <a:t> </a:t>
            </a:r>
            <a:r>
              <a:rPr lang="en-ID" dirty="0" err="1" smtClean="0"/>
              <a:t>resmi</a:t>
            </a:r>
            <a:r>
              <a:rPr lang="en-ID" dirty="0" smtClean="0"/>
              <a:t> </a:t>
            </a:r>
            <a:r>
              <a:rPr lang="en-ID" dirty="0" err="1" smtClean="0"/>
              <a:t>perusahaan</a:t>
            </a:r>
            <a:r>
              <a:rPr lang="en-ID" dirty="0" smtClean="0"/>
              <a:t> </a:t>
            </a:r>
            <a:r>
              <a:rPr lang="en-ID" dirty="0" err="1" smtClean="0"/>
              <a:t>membagikan</a:t>
            </a:r>
            <a:r>
              <a:rPr lang="en-ID" dirty="0" smtClean="0"/>
              <a:t> </a:t>
            </a:r>
            <a:r>
              <a:rPr lang="en-ID" dirty="0" err="1" smtClean="0"/>
              <a:t>dividen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</a:t>
            </a:r>
            <a:r>
              <a:rPr lang="en-ID" dirty="0" err="1" smtClean="0"/>
              <a:t>Rekening</a:t>
            </a:r>
            <a:r>
              <a:rPr lang="en-ID" dirty="0" smtClean="0"/>
              <a:t> Dana </a:t>
            </a:r>
            <a:r>
              <a:rPr lang="en-ID" dirty="0" err="1" smtClean="0"/>
              <a:t>Nasabah</a:t>
            </a:r>
            <a:r>
              <a:rPr lang="en-ID" dirty="0" smtClean="0"/>
              <a:t> (RDN) </a:t>
            </a:r>
            <a:r>
              <a:rPr lang="en-ID" dirty="0" err="1" smtClean="0"/>
              <a:t>masing-masing</a:t>
            </a:r>
            <a:r>
              <a:rPr lang="en-ID" dirty="0" smtClean="0"/>
              <a:t> investor yang </a:t>
            </a:r>
            <a:r>
              <a:rPr lang="en-ID" dirty="0" err="1" smtClean="0"/>
              <a:t>terdaftar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Contoh</a:t>
            </a:r>
            <a:r>
              <a:rPr lang="en-ID" dirty="0" smtClean="0"/>
              <a:t>: Bank Rakyat Indonesia (BBRI) 2020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151571"/>
              </p:ext>
            </p:extLst>
          </p:nvPr>
        </p:nvGraphicFramePr>
        <p:xfrm>
          <a:off x="341076" y="1995936"/>
          <a:ext cx="11748389" cy="4862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Logo BRI (Bank Rakyat Indonesia) PNG Terbaru | DOWNLOAD - Psikol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88" y="4599296"/>
            <a:ext cx="2102446" cy="17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1764277" y="1828800"/>
            <a:ext cx="8652680" cy="429904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3600" dirty="0" smtClean="0"/>
              <a:t>MATERI DI MATA KULIAH INI MEMBAHAS SISI FILOSOFI DARI KEBIJAKAN DIVIDEN.</a:t>
            </a:r>
          </a:p>
          <a:p>
            <a:pPr algn="ctr"/>
            <a:endParaRPr lang="en-ID" sz="3600" dirty="0"/>
          </a:p>
          <a:p>
            <a:pPr algn="ctr"/>
            <a:r>
              <a:rPr lang="en-ID" sz="3600" dirty="0" smtClean="0"/>
              <a:t>SISI PRAKTIS DARI DIVIDEN AKAN DIBAHAS DI MATA KULIAH PASAR MODAL &amp; INVESTASI.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036209" y="682387"/>
            <a:ext cx="4108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800" b="1" dirty="0" smtClean="0">
                <a:latin typeface="Algerian" panose="04020705040A02060702" pitchFamily="82" charset="0"/>
              </a:rPr>
              <a:t>PERHATIAN !!</a:t>
            </a:r>
            <a:endParaRPr lang="en-US" sz="48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400" dirty="0" err="1" smtClean="0"/>
              <a:t>Konsep</a:t>
            </a:r>
            <a:r>
              <a:rPr lang="en-ID" sz="5400" dirty="0" smtClean="0"/>
              <a:t> </a:t>
            </a:r>
            <a:r>
              <a:rPr lang="en-ID" sz="5400" dirty="0" err="1" smtClean="0"/>
              <a:t>dasar</a:t>
            </a:r>
            <a:r>
              <a:rPr lang="en-ID" sz="5400" dirty="0" smtClean="0"/>
              <a:t> KEBIJAKAN DIVIDEN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3050" indent="-273050">
              <a:buFont typeface="Wingdings" panose="05000000000000000000" pitchFamily="2" charset="2"/>
              <a:buChar char="Ø"/>
            </a:pPr>
            <a:r>
              <a:rPr lang="en-ID" altLang="en-US" sz="2800" dirty="0" err="1" smtClean="0"/>
              <a:t>Pertanyaan</a:t>
            </a:r>
            <a:r>
              <a:rPr lang="en-ID" altLang="en-US" sz="2800" dirty="0" smtClean="0"/>
              <a:t> </a:t>
            </a:r>
            <a:r>
              <a:rPr lang="en-ID" altLang="en-US" sz="2800" dirty="0" err="1" smtClean="0"/>
              <a:t>penting</a:t>
            </a:r>
            <a:r>
              <a:rPr lang="en-ID" altLang="en-US" sz="2800" dirty="0" smtClean="0"/>
              <a:t>: </a:t>
            </a:r>
            <a:r>
              <a:rPr lang="en-ID" altLang="en-US" sz="2800" b="1" dirty="0" err="1" smtClean="0">
                <a:solidFill>
                  <a:srgbClr val="FF0000"/>
                </a:solidFill>
              </a:rPr>
              <a:t>Apakah</a:t>
            </a:r>
            <a:r>
              <a:rPr lang="en-ID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ID" altLang="en-US" sz="2800" b="1" dirty="0" err="1" smtClean="0">
                <a:solidFill>
                  <a:srgbClr val="FF0000"/>
                </a:solidFill>
              </a:rPr>
              <a:t>kebijakan</a:t>
            </a:r>
            <a:r>
              <a:rPr lang="en-ID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ID" altLang="en-US" sz="2800" b="1" dirty="0" err="1" smtClean="0">
                <a:solidFill>
                  <a:srgbClr val="FF0000"/>
                </a:solidFill>
              </a:rPr>
              <a:t>pembagian</a:t>
            </a:r>
            <a:r>
              <a:rPr lang="en-ID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ID" altLang="en-US" sz="2800" b="1" dirty="0" err="1" smtClean="0">
                <a:solidFill>
                  <a:srgbClr val="FF0000"/>
                </a:solidFill>
              </a:rPr>
              <a:t>dividen</a:t>
            </a:r>
            <a:r>
              <a:rPr lang="en-ID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ID" altLang="en-US" sz="2800" b="1" dirty="0" err="1" smtClean="0">
                <a:solidFill>
                  <a:srgbClr val="FF0000"/>
                </a:solidFill>
              </a:rPr>
              <a:t>itu</a:t>
            </a:r>
            <a:r>
              <a:rPr lang="en-ID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ID" altLang="en-US" sz="2800" b="1" dirty="0" err="1" smtClean="0">
                <a:solidFill>
                  <a:srgbClr val="FF0000"/>
                </a:solidFill>
              </a:rPr>
              <a:t>relevan</a:t>
            </a:r>
            <a:r>
              <a:rPr lang="en-ID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ID" altLang="en-US" sz="2800" b="1" dirty="0" err="1" smtClean="0">
                <a:solidFill>
                  <a:srgbClr val="FF0000"/>
                </a:solidFill>
              </a:rPr>
              <a:t>atau</a:t>
            </a:r>
            <a:r>
              <a:rPr lang="en-ID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ID" altLang="en-US" sz="2800" b="1" dirty="0" err="1" smtClean="0">
                <a:solidFill>
                  <a:srgbClr val="FF0000"/>
                </a:solidFill>
              </a:rPr>
              <a:t>tidak</a:t>
            </a:r>
            <a:r>
              <a:rPr lang="en-ID" altLang="en-US" sz="2800" b="1" dirty="0" smtClean="0">
                <a:solidFill>
                  <a:srgbClr val="FF0000"/>
                </a:solidFill>
              </a:rPr>
              <a:t>?</a:t>
            </a:r>
            <a:endParaRPr lang="en-US" altLang="en-US" sz="2800" b="1" dirty="0" smtClean="0">
              <a:solidFill>
                <a:srgbClr val="FF0000"/>
              </a:solidFill>
            </a:endParaRP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en-US" altLang="en-US" sz="2800" dirty="0" err="1" smtClean="0"/>
              <a:t>Bila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relevan</a:t>
            </a:r>
            <a:r>
              <a:rPr lang="en-US" altLang="en-US" sz="2800" dirty="0" smtClean="0"/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Apakah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dividen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perlu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dibayar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dalam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jumlah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besar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atau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sedikit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?</a:t>
            </a:r>
            <a:r>
              <a:rPr lang="en-US" altLang="en-US" sz="2800" dirty="0" smtClean="0"/>
              <a:t> </a:t>
            </a: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en-US" altLang="en-US" sz="2800" dirty="0" err="1" smtClean="0"/>
              <a:t>Kebijakan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dividen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berhubungan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penentuan</a:t>
            </a:r>
            <a:r>
              <a:rPr lang="en-US" altLang="en-US" sz="2800" dirty="0"/>
              <a:t>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DPR (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Dividend Payout Ratio)</a:t>
            </a:r>
            <a:r>
              <a:rPr lang="en-US" altLang="en-US" sz="2800" dirty="0" smtClean="0"/>
              <a:t>, </a:t>
            </a:r>
            <a:r>
              <a:rPr lang="en-US" altLang="en-US" sz="2800" dirty="0" err="1"/>
              <a:t>yaitu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besarnya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persentase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laba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bersih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setelah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pajak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dibagikan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kepada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pemegang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saham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sebagai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dividen</a:t>
            </a:r>
            <a:r>
              <a:rPr lang="en-US" altLang="en-US" sz="2800" dirty="0" smtClean="0"/>
              <a:t>.</a:t>
            </a: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en-US" altLang="en-US" sz="2800" dirty="0" err="1" smtClean="0"/>
              <a:t>Kontroversi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kebijakan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dividen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adalah</a:t>
            </a:r>
            <a:r>
              <a:rPr lang="en-US" altLang="en-US" sz="2800" dirty="0"/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</a:rPr>
              <a:t>Apakah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kebijakan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dividen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dapat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mempengaruhi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nilai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perusahaan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atau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harga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pasar</a:t>
            </a:r>
            <a:r>
              <a:rPr lang="en-US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</a:rPr>
              <a:t>saham</a:t>
            </a:r>
            <a:r>
              <a:rPr lang="en-US" altLang="en-US" sz="2800" b="1" dirty="0"/>
              <a:t> </a:t>
            </a:r>
            <a:r>
              <a:rPr lang="en-US" altLang="en-US" sz="2800" dirty="0" smtClean="0"/>
              <a:t>?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485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400" dirty="0"/>
              <a:t>KONTROVERSI </a:t>
            </a:r>
            <a:r>
              <a:rPr lang="en-ID" sz="5400" dirty="0" err="1"/>
              <a:t>KEBIJAKAn</a:t>
            </a:r>
            <a:r>
              <a:rPr lang="en-ID" sz="5400" dirty="0"/>
              <a:t> DIVIDEN</a:t>
            </a:r>
            <a:endParaRPr lang="en-US" sz="5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133310" y="3068546"/>
            <a:ext cx="3318135" cy="2323409"/>
            <a:chOff x="1733811" y="3682695"/>
            <a:chExt cx="3318135" cy="2323409"/>
          </a:xfrm>
        </p:grpSpPr>
        <p:pic>
          <p:nvPicPr>
            <p:cNvPr id="1026" name="Picture 2" descr="https://www.nobelprize.org/images/modigliani-13370-content-portrait-table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811" y="3682695"/>
              <a:ext cx="1659578" cy="2323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www.nobelprize.org/images/miller-13421-content-portrait-mobile-tin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389" y="3682695"/>
              <a:ext cx="1658557" cy="2323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073058" y="5391955"/>
            <a:ext cx="343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Franco Modigliani – Merton Miller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0123" y="2468381"/>
            <a:ext cx="3805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b="1" dirty="0" smtClean="0">
                <a:solidFill>
                  <a:srgbClr val="FF0000"/>
                </a:solidFill>
              </a:rPr>
              <a:t>Dividend Irrelevance Theory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15" y="3068545"/>
            <a:ext cx="1493621" cy="2323410"/>
          </a:xfrm>
          <a:prstGeom prst="rect">
            <a:avLst/>
          </a:prstGeom>
        </p:spPr>
      </p:pic>
      <p:pic>
        <p:nvPicPr>
          <p:cNvPr id="1034" name="Picture 10" descr="https://www.library.hbs.edu/hc/polaroid/assets/imgs/thumbs/2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036" y="3068545"/>
            <a:ext cx="2323410" cy="232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84494" y="5391955"/>
            <a:ext cx="2864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b="1" dirty="0" smtClean="0"/>
              <a:t>Myron </a:t>
            </a:r>
            <a:r>
              <a:rPr lang="en-ID" b="1" dirty="0" err="1" smtClean="0"/>
              <a:t>Gordn</a:t>
            </a:r>
            <a:r>
              <a:rPr lang="en-ID" b="1" dirty="0" smtClean="0"/>
              <a:t> – John </a:t>
            </a:r>
            <a:r>
              <a:rPr lang="en-ID" b="1" dirty="0" err="1" smtClean="0"/>
              <a:t>Lintner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27583" y="2468381"/>
            <a:ext cx="2778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b="1" dirty="0" smtClean="0">
                <a:solidFill>
                  <a:srgbClr val="FF0000"/>
                </a:solidFill>
              </a:rPr>
              <a:t>Bird-In-Hand Theory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874</TotalTime>
  <Words>2474</Words>
  <Application>Microsoft Office PowerPoint</Application>
  <PresentationFormat>Widescreen</PresentationFormat>
  <Paragraphs>263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Algerian</vt:lpstr>
      <vt:lpstr>Arial</vt:lpstr>
      <vt:lpstr>Cambria Math</vt:lpstr>
      <vt:lpstr>Century Gothic</vt:lpstr>
      <vt:lpstr>Tw Cen MT</vt:lpstr>
      <vt:lpstr>Tw Cen MT Condensed</vt:lpstr>
      <vt:lpstr>Wingdings</vt:lpstr>
      <vt:lpstr>Wingdings 3</vt:lpstr>
      <vt:lpstr>Integral</vt:lpstr>
      <vt:lpstr>Kebijakan Dividen (Dividend Policy)</vt:lpstr>
      <vt:lpstr>Materi Pembelajaran</vt:lpstr>
      <vt:lpstr>Tentang Dividen</vt:lpstr>
      <vt:lpstr>Tipe Pembayaran Dividen</vt:lpstr>
      <vt:lpstr>Mekanisme Pembayaran Dividen</vt:lpstr>
      <vt:lpstr>Contoh: Bank Rakyat Indonesia (BBRI) 2020</vt:lpstr>
      <vt:lpstr>PowerPoint Presentation</vt:lpstr>
      <vt:lpstr>Konsep dasar KEBIJAKAN DIVIDEN</vt:lpstr>
      <vt:lpstr>KONTROVERSI KEBIJAKAn DIVIDEN</vt:lpstr>
      <vt:lpstr>Dividend Irrelevance theory (Modigliani &amp; Miller)</vt:lpstr>
      <vt:lpstr>Dividend Irrelevance theory (Modigliani &amp; Miller)</vt:lpstr>
      <vt:lpstr>Dividend Irrelevance theory (Modigliani &amp; Miller)</vt:lpstr>
      <vt:lpstr>Dividend Irrelevance theory (Modigliani &amp; Miller)</vt:lpstr>
      <vt:lpstr>Dividend Irrelevance theory (Modigliani &amp; Miller)</vt:lpstr>
      <vt:lpstr>Bird in-the-Hand Theory (Myron Gordon dan John Lintner)</vt:lpstr>
      <vt:lpstr>PowerPoint Presentation</vt:lpstr>
      <vt:lpstr>Bird in-the-Hand Theory (Myron Gordon dan John Lintner)</vt:lpstr>
      <vt:lpstr>Tax Preference Theory</vt:lpstr>
      <vt:lpstr>Tax Preference Theory</vt:lpstr>
      <vt:lpstr>Cara Menghindari Pajak Atas Dividen</vt:lpstr>
      <vt:lpstr>Cara Menghindari Pajak Atas Dividen</vt:lpstr>
      <vt:lpstr>Grafik Perbandingan 3 teori</vt:lpstr>
      <vt:lpstr>Faktor-Faktor Dividend Payout</vt:lpstr>
      <vt:lpstr>NILAI Informasi Dividen &amp; Respon investor</vt:lpstr>
      <vt:lpstr>Teori Dividen Residual</vt:lpstr>
      <vt:lpstr>Teori Dividen Residual</vt:lpstr>
      <vt:lpstr>Teori Dividen Residual: Contoh</vt:lpstr>
      <vt:lpstr>Teori Dividen Residual: Contoh</vt:lpstr>
      <vt:lpstr>Aspek Aspek Lain Dalam Kebijakan DIviden</vt:lpstr>
      <vt:lpstr>Beberapa Faktor Praktis Dalam Penentuan Kebijakan Dividen</vt:lpstr>
      <vt:lpstr>Pembelian Saham Kembali (Buyback / Repurchase)</vt:lpstr>
      <vt:lpstr>Pembelian Saham Kembali (Buyback / Repurchase)</vt:lpstr>
      <vt:lpstr>Pembelian Saham Kembali (Buyback / Repurchase)</vt:lpstr>
      <vt:lpstr>Pembelian Saham Kembali (Buyback / Repurchase)</vt:lpstr>
      <vt:lpstr>Pembelian Saham Kembali (Buyback / Repurchase)</vt:lpstr>
      <vt:lpstr>Stock dividend (dividen saham)</vt:lpstr>
      <vt:lpstr>Stock dividend (dividen saham)</vt:lpstr>
      <vt:lpstr>Stock splits (Pemecahan saham)</vt:lpstr>
      <vt:lpstr>Stock splits (Pemecahan saham)</vt:lpstr>
      <vt:lpstr>Stock splits (Pemecahan saham)</vt:lpstr>
      <vt:lpstr>Reverse split (Penggabungan Saham)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Keputusan Dividen (Dividend Policy)</dc:title>
  <dc:creator>Vinko SP</dc:creator>
  <cp:lastModifiedBy>herry subagyo</cp:lastModifiedBy>
  <cp:revision>58</cp:revision>
  <dcterms:created xsi:type="dcterms:W3CDTF">2018-11-22T06:34:53Z</dcterms:created>
  <dcterms:modified xsi:type="dcterms:W3CDTF">2020-11-03T02:32:28Z</dcterms:modified>
</cp:coreProperties>
</file>