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8"/>
  </p:handoutMasterIdLst>
  <p:sldIdLst>
    <p:sldId id="259" r:id="rId2"/>
    <p:sldId id="261" r:id="rId3"/>
    <p:sldId id="263" r:id="rId4"/>
    <p:sldId id="275" r:id="rId5"/>
    <p:sldId id="276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9947275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3513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B16EB6-6427-408E-94C5-1E5E8C758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EFA9-EA4B-483A-A091-E80B26DE5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FB4C2-8527-4E8D-8B71-0F97B056C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3F5-B5D4-4D18-BAA8-3CE32433A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D9AF1-7AD4-4CFA-8158-D583AA83D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A0BA-8C59-4B9C-961C-8A2556590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6C2B-5C14-46E3-B60B-D772A6365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F550-33FE-4F74-A73B-FF37ED790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E7F3B-9F0E-40B4-B492-FAB3E70D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3A29-3AF8-4646-9D65-89C27FFE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1B48-CDB2-4E59-BB7A-29F9779D9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4C62-8E0A-45F1-B559-4DF91580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DC58B3-8AA6-499E-8D3C-1B4A63DD1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 BELIEF MODEL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(Teori Kepercayaan Kesehatan)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  <a:solidFill>
            <a:srgbClr val="99CCFF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/>
            <a:r>
              <a:rPr lang="id-ID" smtClean="0"/>
              <a:t>Susceptibility to illness</a:t>
            </a:r>
            <a:endParaRPr lang="en-US" smtClean="0"/>
          </a:p>
          <a:p>
            <a:pPr algn="ctr" eaLnBrk="1" hangingPunct="1"/>
            <a:r>
              <a:rPr lang="en-US" smtClean="0"/>
              <a:t>T</a:t>
            </a:r>
            <a:r>
              <a:rPr lang="id-ID" smtClean="0"/>
              <a:t>he severity of the illness</a:t>
            </a:r>
            <a:endParaRPr lang="en-US" smtClean="0"/>
          </a:p>
          <a:p>
            <a:pPr algn="ctr" eaLnBrk="1" hangingPunct="1"/>
            <a:r>
              <a:rPr lang="en-US" smtClean="0"/>
              <a:t>T</a:t>
            </a:r>
            <a:r>
              <a:rPr lang="id-ID" smtClean="0"/>
              <a:t>he cost</a:t>
            </a:r>
            <a:endParaRPr 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4724400"/>
            <a:ext cx="5638800" cy="1169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Percieved of Threats </a:t>
            </a:r>
          </a:p>
          <a:p>
            <a:pPr algn="ctr">
              <a:spcBef>
                <a:spcPct val="50000"/>
              </a:spcBef>
            </a:pPr>
            <a:r>
              <a:rPr lang="en-US" sz="2800"/>
              <a:t>(Persepsi tentang Ancaman)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886200" y="3657600"/>
            <a:ext cx="10668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Threats</a:t>
            </a:r>
            <a:r>
              <a:rPr lang="en-US" smtClean="0"/>
              <a:t> (ancaman)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Ancaman mendorong individu melakukan tindakan pencegahan atau penyembuhan penyakit</a:t>
            </a:r>
          </a:p>
          <a:p>
            <a:pPr eaLnBrk="1" hangingPunct="1"/>
            <a:r>
              <a:rPr lang="en-US" smtClean="0"/>
              <a:t>Namun ancaman yang terlalu besar malah menimbulkan ketakutan yang menghambat melakukan tindakan karena merasa tidak berdaya (pasrah)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Guna mengurangi ancaman, ditawarkan suatu alternatif tindakan oleh petugas kesehatan</a:t>
            </a:r>
          </a:p>
          <a:p>
            <a:pPr eaLnBrk="1" hangingPunct="1"/>
            <a:r>
              <a:rPr lang="en-US" smtClean="0"/>
              <a:t>Apakah individu menyetujui atau tidak alternatif tindakan tersebut tergantung persepsi tentang </a:t>
            </a:r>
            <a:r>
              <a:rPr lang="en-US" u="sng" smtClean="0"/>
              <a:t>manfaat</a:t>
            </a:r>
            <a:r>
              <a:rPr lang="en-US" smtClean="0"/>
              <a:t> dan </a:t>
            </a:r>
            <a:r>
              <a:rPr lang="en-US" u="sng" smtClean="0"/>
              <a:t>hambatan</a:t>
            </a:r>
            <a:r>
              <a:rPr lang="en-US" smtClean="0"/>
              <a:t> pelaksanaannya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2054225"/>
          </a:xfrm>
        </p:spPr>
        <p:txBody>
          <a:bodyPr/>
          <a:lstStyle/>
          <a:p>
            <a:pPr eaLnBrk="1" hangingPunct="1"/>
            <a:r>
              <a:rPr lang="id-ID" sz="3400" b="1" i="1" smtClean="0"/>
              <a:t>The </a:t>
            </a:r>
            <a:r>
              <a:rPr lang="en-US" sz="3400" b="1" i="1" smtClean="0"/>
              <a:t>B</a:t>
            </a:r>
            <a:r>
              <a:rPr lang="id-ID" sz="3400" b="1" i="1" smtClean="0"/>
              <a:t>enefits </a:t>
            </a:r>
            <a:r>
              <a:rPr lang="en-US" sz="3400" b="1" i="1" smtClean="0"/>
              <a:t>I</a:t>
            </a:r>
            <a:r>
              <a:rPr lang="id-ID" sz="3400" b="1" i="1" smtClean="0"/>
              <a:t>nvolved</a:t>
            </a:r>
            <a:r>
              <a:rPr lang="en-US" sz="3400" b="1" i="1" smtClean="0"/>
              <a:t> </a:t>
            </a:r>
            <a:r>
              <a:rPr lang="id-ID" sz="3400" b="1" i="1" smtClean="0"/>
              <a:t>in </a:t>
            </a:r>
            <a:r>
              <a:rPr lang="en-US" sz="3400" b="1" i="1" smtClean="0"/>
              <a:t>C</a:t>
            </a:r>
            <a:r>
              <a:rPr lang="id-ID" sz="3400" b="1" i="1" smtClean="0"/>
              <a:t>arrying </a:t>
            </a:r>
            <a:r>
              <a:rPr lang="en-US" sz="3400" b="1" i="1" smtClean="0"/>
              <a:t>O</a:t>
            </a:r>
            <a:r>
              <a:rPr lang="id-ID" sz="3400" b="1" i="1" smtClean="0"/>
              <a:t>ut the </a:t>
            </a:r>
            <a:r>
              <a:rPr lang="en-US" sz="3400" b="1" i="1" smtClean="0"/>
              <a:t>B</a:t>
            </a:r>
            <a:r>
              <a:rPr lang="id-ID" sz="3400" b="1" i="1" smtClean="0"/>
              <a:t>ehaviour</a:t>
            </a:r>
            <a:r>
              <a:rPr lang="en-US" sz="3400" smtClean="0"/>
              <a:t> </a:t>
            </a:r>
            <a:r>
              <a:rPr lang="en-US" sz="2800" smtClean="0"/>
              <a:t>(persepsi tentang manfaat yang dirasakan jika berubah perilakunya)</a:t>
            </a:r>
            <a:r>
              <a:rPr lang="en-US" sz="3400" smtClean="0"/>
              <a:t> </a:t>
            </a:r>
            <a:endParaRPr lang="en-US" sz="3400" b="1" i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110538" cy="3962400"/>
          </a:xfrm>
        </p:spPr>
        <p:txBody>
          <a:bodyPr/>
          <a:lstStyle/>
          <a:p>
            <a:pPr eaLnBrk="1" hangingPunct="1"/>
            <a:r>
              <a:rPr lang="en-US" sz="3200" smtClean="0"/>
              <a:t>Seseorang tidak akan menerima tindakan kesehatan yang dianjurkan kepadanya kecuali bila ia yakin bahwa tindakan tersebut dapat mengurangi ancaman penyakit atau menguntungkan.</a:t>
            </a:r>
          </a:p>
          <a:p>
            <a:pPr eaLnBrk="1" hangingPunct="1"/>
            <a:r>
              <a:rPr lang="id-ID" sz="3200" i="1" smtClean="0"/>
              <a:t>Stopping smoking will save me money</a:t>
            </a:r>
            <a:endParaRPr lang="en-US" sz="32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400" b="1" i="1" smtClean="0"/>
              <a:t>Cues to action</a:t>
            </a:r>
            <a:r>
              <a:rPr lang="en-US" sz="3400" smtClean="0"/>
              <a:t> </a:t>
            </a:r>
            <a:br>
              <a:rPr lang="en-US" sz="3400" smtClean="0"/>
            </a:br>
            <a:r>
              <a:rPr lang="en-US" sz="3400" smtClean="0"/>
              <a:t>(Isyarat terhadap Tindakan</a:t>
            </a:r>
            <a:endParaRPr lang="en-US" sz="3400" b="1" i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72462" cy="4572000"/>
          </a:xfrm>
        </p:spPr>
        <p:txBody>
          <a:bodyPr/>
          <a:lstStyle/>
          <a:p>
            <a:pPr eaLnBrk="1" hangingPunct="1"/>
            <a:r>
              <a:rPr lang="en-US" sz="2700" smtClean="0"/>
              <a:t>Mempengaruhi seseorang dalam mendapatkan pengertian yang benar tantang kerentanan, kegawatan, dan kerugian dari tindakan pencegahan dan pengobatan yang dilakukan, bisa berasal dari faktor internal maupun eksternal.</a:t>
            </a:r>
          </a:p>
          <a:p>
            <a:pPr eaLnBrk="1" hangingPunct="1"/>
            <a:r>
              <a:rPr lang="id-ID" sz="2700" b="1" i="1" smtClean="0"/>
              <a:t>Cues to action</a:t>
            </a:r>
            <a:endParaRPr lang="en-US" sz="2700" b="1" i="1" smtClean="0"/>
          </a:p>
          <a:p>
            <a:pPr lvl="1" eaLnBrk="1" hangingPunct="1"/>
            <a:r>
              <a:rPr lang="id-ID" sz="2700" i="1" smtClean="0"/>
              <a:t>Internal ( The symptom of breathlessness)</a:t>
            </a:r>
            <a:endParaRPr lang="en-US" sz="2700" i="1" smtClean="0"/>
          </a:p>
          <a:p>
            <a:pPr lvl="1" eaLnBrk="1" hangingPunct="1"/>
            <a:r>
              <a:rPr lang="id-ID" sz="2700" i="1" smtClean="0"/>
              <a:t>External ( Information from leaflet) </a:t>
            </a:r>
            <a:endParaRPr lang="en-GB" sz="2700" i="1" smtClean="0"/>
          </a:p>
          <a:p>
            <a:pPr eaLnBrk="1" hangingPunct="1"/>
            <a:endParaRPr lang="en-US" sz="27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Kesiapan Individu untuk Melakukan Tindakan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Kesiapan individu tinggi bila </a:t>
            </a:r>
          </a:p>
          <a:p>
            <a:pPr lvl="1" eaLnBrk="1" hangingPunct="1"/>
            <a:r>
              <a:rPr lang="en-US" smtClean="0"/>
              <a:t>Manfaat &gt; hambatan</a:t>
            </a:r>
          </a:p>
          <a:p>
            <a:pPr eaLnBrk="1" hangingPunct="1"/>
            <a:r>
              <a:rPr lang="en-US" smtClean="0"/>
              <a:t>Kesiapan individu rendah bila</a:t>
            </a:r>
          </a:p>
          <a:p>
            <a:pPr lvl="1" eaLnBrk="1" hangingPunct="1"/>
            <a:r>
              <a:rPr lang="en-US" smtClean="0"/>
              <a:t>Manfaat &lt; hambatan</a:t>
            </a:r>
          </a:p>
          <a:p>
            <a:pPr eaLnBrk="1" hangingPunct="1"/>
            <a:r>
              <a:rPr lang="en-US" smtClean="0"/>
              <a:t>Jika manfaat dan hambatan tinggi, konflik akan sulit dipecahkan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Variabel lain: Demografi, Psikologi Sosial dan Struktural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667000"/>
            <a:ext cx="8001000" cy="3352800"/>
          </a:xfrm>
        </p:spPr>
        <p:txBody>
          <a:bodyPr/>
          <a:lstStyle/>
          <a:p>
            <a:pPr eaLnBrk="1" hangingPunct="1"/>
            <a:r>
              <a:rPr lang="en-US" smtClean="0"/>
              <a:t>Peran : Menyiapkan kondisi, baik persepsi individu maupun manfaat yang dirasakan dari tindakan preventif.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 BELIEF MODEL (HBM)</a:t>
            </a:r>
            <a:br>
              <a:rPr lang="en-US" smtClean="0"/>
            </a:br>
            <a:r>
              <a:rPr lang="en-US" sz="2800" smtClean="0"/>
              <a:t>Rosenstock 1966, Becker 1970, 1980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HBM dikemukakan pertama oleh Rosenstock, 1966 kemudian disempurnakan oleh Becker, dkk 1970 dan 1980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HBM digunakan untuk memprediksi perilaku kesehatan preventif dan juga respon perilaku untuk pengobatan pasien dengan penyakit akut dan kronis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Namun akhir-akhir ini HBM digunakan untuk memprediksi berbagai perilaku yang berhubungan dengan kesehatan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475" y="609600"/>
            <a:ext cx="6745288" cy="625475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200" smtClean="0">
                <a:solidFill>
                  <a:schemeClr val="bg1"/>
                </a:solidFill>
              </a:rPr>
              <a:t>Basics of Health Belief Model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284663" y="1985963"/>
            <a:ext cx="1816100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d-ID" sz="2000">
                <a:latin typeface="Arial" charset="0"/>
              </a:rPr>
              <a:t>Cues to action</a:t>
            </a:r>
            <a:endParaRPr lang="en-GB" sz="2000"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84663" y="2778125"/>
            <a:ext cx="16779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Susceptibility</a:t>
            </a:r>
            <a:endParaRPr lang="en-GB" sz="200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84663" y="3500438"/>
            <a:ext cx="1582737" cy="406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Severity</a:t>
            </a:r>
            <a:endParaRPr lang="en-GB" sz="2000"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56100" y="4292600"/>
            <a:ext cx="15113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Benefits</a:t>
            </a:r>
            <a:endParaRPr lang="en-GB" sz="2000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56100" y="5013325"/>
            <a:ext cx="158432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Costs</a:t>
            </a:r>
            <a:endParaRPr lang="en-GB" sz="2000">
              <a:latin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659563" y="3422650"/>
            <a:ext cx="1620837" cy="711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solidFill>
                  <a:schemeClr val="bg1"/>
                </a:solidFill>
                <a:latin typeface="Arial" charset="0"/>
              </a:rPr>
              <a:t>Likelihood of</a:t>
            </a:r>
          </a:p>
          <a:p>
            <a:pPr algn="ctr" eaLnBrk="1" hangingPunct="1"/>
            <a:r>
              <a:rPr lang="id-ID" sz="2000">
                <a:solidFill>
                  <a:schemeClr val="bg1"/>
                </a:solidFill>
                <a:latin typeface="Arial" charset="0"/>
              </a:rPr>
              <a:t>Behaviour</a:t>
            </a:r>
            <a:endParaRPr lang="en-GB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11275" y="3279775"/>
            <a:ext cx="1704975" cy="711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Demographic</a:t>
            </a:r>
          </a:p>
          <a:p>
            <a:pPr algn="ctr" eaLnBrk="1" hangingPunct="1"/>
            <a:r>
              <a:rPr lang="id-ID" sz="2000">
                <a:latin typeface="Arial" charset="0"/>
              </a:rPr>
              <a:t>Variable</a:t>
            </a:r>
            <a:endParaRPr lang="en-GB" sz="2000">
              <a:latin typeface="Arial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2771775" y="2205038"/>
            <a:ext cx="15128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048000" y="2924175"/>
            <a:ext cx="123666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048000" y="3789363"/>
            <a:ext cx="123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048000" y="4021138"/>
            <a:ext cx="130810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700338" y="4005263"/>
            <a:ext cx="16557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096000" y="2209800"/>
            <a:ext cx="7080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019800" y="3048000"/>
            <a:ext cx="63976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867400" y="3716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5867400" y="3860800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5940425" y="4149725"/>
            <a:ext cx="7191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475" y="609600"/>
            <a:ext cx="6745288" cy="625475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200" smtClean="0">
                <a:solidFill>
                  <a:schemeClr val="bg1"/>
                </a:solidFill>
              </a:rPr>
              <a:t>Basics of Health Belief Model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84663" y="1985963"/>
            <a:ext cx="2068512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Isyarat bertindak</a:t>
            </a:r>
            <a:endParaRPr lang="en-GB" sz="2000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11663" y="2827338"/>
            <a:ext cx="1433512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>
                <a:latin typeface="Arial" charset="0"/>
              </a:rPr>
              <a:t>Kemungkinan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kena</a:t>
            </a:r>
            <a:endParaRPr lang="en-GB" sz="1600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84663" y="3500438"/>
            <a:ext cx="1582737" cy="406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>
                <a:latin typeface="Arial" charset="0"/>
              </a:rPr>
              <a:t>Keparahan</a:t>
            </a:r>
            <a:endParaRPr lang="en-GB" sz="2000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356100" y="4292600"/>
            <a:ext cx="1511300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latin typeface="Arial" charset="0"/>
              </a:rPr>
              <a:t>Keuntungan</a:t>
            </a:r>
            <a:endParaRPr lang="en-GB">
              <a:latin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56100" y="5013325"/>
            <a:ext cx="1584325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>
                <a:latin typeface="Arial" charset="0"/>
              </a:rPr>
              <a:t>Biaya/pengorbanan</a:t>
            </a:r>
            <a:endParaRPr lang="en-GB" sz="2000">
              <a:latin typeface="Arial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931025" y="3422650"/>
            <a:ext cx="108426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Arial" charset="0"/>
              </a:rPr>
              <a:t>perilaku</a:t>
            </a:r>
            <a:endParaRPr lang="en-GB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11275" y="3279775"/>
            <a:ext cx="1704975" cy="711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latin typeface="Arial" charset="0"/>
              </a:rPr>
              <a:t>Demographic</a:t>
            </a:r>
          </a:p>
          <a:p>
            <a:pPr algn="ctr" eaLnBrk="1" hangingPunct="1"/>
            <a:r>
              <a:rPr lang="id-ID" sz="2000">
                <a:latin typeface="Arial" charset="0"/>
              </a:rPr>
              <a:t>Variable</a:t>
            </a:r>
            <a:endParaRPr lang="en-GB" sz="2000">
              <a:latin typeface="Arial" charset="0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771775" y="2205038"/>
            <a:ext cx="15128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3048000" y="2924175"/>
            <a:ext cx="123666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048000" y="3789363"/>
            <a:ext cx="123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048000" y="4021138"/>
            <a:ext cx="130810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700338" y="4005263"/>
            <a:ext cx="16557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096000" y="2209800"/>
            <a:ext cx="7080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019800" y="3048000"/>
            <a:ext cx="63976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867400" y="3716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5867400" y="3860800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5940425" y="4149725"/>
            <a:ext cx="7191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/>
          <p:cNvSpPr>
            <a:spLocks noChangeAspect="1" noChangeArrowheads="1"/>
          </p:cNvSpPr>
          <p:nvPr/>
        </p:nvSpPr>
        <p:spPr bwMode="auto">
          <a:xfrm>
            <a:off x="1116013" y="1989138"/>
            <a:ext cx="7029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554413" y="1844675"/>
            <a:ext cx="1435100" cy="966788"/>
          </a:xfrm>
          <a:prstGeom prst="rect">
            <a:avLst/>
          </a:prstGeom>
          <a:solidFill>
            <a:srgbClr val="00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Variabel kependudukan</a:t>
            </a:r>
          </a:p>
          <a:p>
            <a:r>
              <a:rPr lang="en-US" sz="1200"/>
              <a:t>Variabel </a:t>
            </a:r>
          </a:p>
          <a:p>
            <a:r>
              <a:rPr lang="en-US" sz="1200"/>
              <a:t>Perilaku sosial</a:t>
            </a: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5705475" y="1844675"/>
            <a:ext cx="2179638" cy="966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d-ID" sz="1200"/>
              <a:t>Persepsi hambatan mengenai pencegahan</a:t>
            </a:r>
            <a:endParaRPr lang="en-US" sz="1200"/>
          </a:p>
          <a:p>
            <a:r>
              <a:rPr lang="id-ID" sz="1200"/>
              <a:t>Persepsi  merasakan manfaat dari sebuah pencegahan</a:t>
            </a:r>
            <a:endParaRPr lang="en-US" sz="1200"/>
          </a:p>
          <a:p>
            <a:endParaRPr lang="en-US" sz="1200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276600" y="3644900"/>
            <a:ext cx="1712913" cy="633413"/>
          </a:xfrm>
          <a:prstGeom prst="rect">
            <a:avLst/>
          </a:prstGeom>
          <a:solidFill>
            <a:srgbClr val="00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Persepsi terhadap ancaman penyakit ‘ x ‘</a:t>
            </a: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539750" y="3573463"/>
            <a:ext cx="2152650" cy="119538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Persepsi/pandangan kerentanan trhadap penyakit ‘ x ‘</a:t>
            </a:r>
          </a:p>
          <a:p>
            <a:r>
              <a:rPr lang="en-US" sz="1200"/>
              <a:t>Persepsi/pandangan keseriusan terhadap penyakit ‘ x ‘</a:t>
            </a:r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5705475" y="3602038"/>
            <a:ext cx="2179638" cy="835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d-ID" sz="1200"/>
              <a:t>Kemungkinan mengambil tindakan preventif kesehatan telah direkomendasikan</a:t>
            </a:r>
            <a:endParaRPr lang="en-US" sz="1200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4989513" y="2471738"/>
            <a:ext cx="715962" cy="15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2119313" y="2471738"/>
            <a:ext cx="1587" cy="11303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2119313" y="2471738"/>
            <a:ext cx="1435100" cy="15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>
            <a:off x="2700338" y="3940175"/>
            <a:ext cx="57467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4989513" y="3940175"/>
            <a:ext cx="71596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4271963" y="2811463"/>
            <a:ext cx="0" cy="9032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 flipV="1">
            <a:off x="4271963" y="4278313"/>
            <a:ext cx="0" cy="6778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>
            <a:off x="6710363" y="2811463"/>
            <a:ext cx="1587" cy="7905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20"/>
          <p:cNvSpPr>
            <a:spLocks noChangeArrowheads="1"/>
          </p:cNvSpPr>
          <p:nvPr/>
        </p:nvSpPr>
        <p:spPr bwMode="auto">
          <a:xfrm>
            <a:off x="2771775" y="4941888"/>
            <a:ext cx="3024188" cy="1079500"/>
          </a:xfrm>
          <a:prstGeom prst="rect">
            <a:avLst/>
          </a:prstGeom>
          <a:solidFill>
            <a:srgbClr val="00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Isyarat untuk bertindak :</a:t>
            </a:r>
          </a:p>
          <a:p>
            <a:r>
              <a:rPr lang="en-US" sz="1200"/>
              <a:t>  Iklan</a:t>
            </a:r>
          </a:p>
          <a:p>
            <a:r>
              <a:rPr lang="en-US" sz="1200"/>
              <a:t>  Saran dari orang lain</a:t>
            </a:r>
          </a:p>
          <a:p>
            <a:r>
              <a:rPr lang="en-US" sz="1200"/>
              <a:t>  Artikel koran dan majalah</a:t>
            </a:r>
          </a:p>
          <a:p>
            <a:r>
              <a:rPr lang="en-US" sz="1200"/>
              <a:t>  Pengalaman dari keluarga</a:t>
            </a:r>
          </a:p>
        </p:txBody>
      </p:sp>
      <p:sp>
        <p:nvSpPr>
          <p:cNvPr id="718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2232025" cy="287338"/>
          </a:xfr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sz="1500" smtClean="0"/>
              <a:t>PERSEPSI INDIVIDU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sz="900" smtClean="0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3189288" y="1412875"/>
            <a:ext cx="2103437" cy="30003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500"/>
              <a:t>FAKTOR PERUBAH</a:t>
            </a:r>
          </a:p>
        </p:txBody>
      </p:sp>
      <p:sp>
        <p:nvSpPr>
          <p:cNvPr id="7187" name="Rectangle 23"/>
          <p:cNvSpPr>
            <a:spLocks noChangeArrowheads="1"/>
          </p:cNvSpPr>
          <p:nvPr/>
        </p:nvSpPr>
        <p:spPr bwMode="auto">
          <a:xfrm>
            <a:off x="5724525" y="1412875"/>
            <a:ext cx="3024188" cy="300038"/>
          </a:xfrm>
          <a:prstGeom prst="rect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500"/>
              <a:t>KEMUNGKINAN MELAKUKAN</a:t>
            </a:r>
          </a:p>
        </p:txBody>
      </p:sp>
      <p:sp>
        <p:nvSpPr>
          <p:cNvPr id="718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475" y="609600"/>
            <a:ext cx="6745288" cy="625475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200" smtClean="0">
                <a:solidFill>
                  <a:schemeClr val="bg1"/>
                </a:solidFill>
              </a:rPr>
              <a:t>Health Belief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HBM memperkirakan perilaku sebagai hasil keyakinan/kepercayaan yang merupakan persepsi individu terhadap 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Susceptibility to illness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The severity of the illness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The cost involved in carrying out the behaviour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The benefits involved</a:t>
            </a:r>
            <a:r>
              <a:rPr lang="en-US" smtClean="0"/>
              <a:t> </a:t>
            </a:r>
            <a:r>
              <a:rPr lang="id-ID" smtClean="0"/>
              <a:t>in carrying out the behaviour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Cues to action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Internal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External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400" b="1" i="1" smtClean="0"/>
              <a:t>Susceptibility to illness</a:t>
            </a:r>
            <a:r>
              <a:rPr lang="en-US" sz="3400" smtClean="0"/>
              <a:t> </a:t>
            </a:r>
            <a:r>
              <a:rPr lang="en-US" sz="2800" smtClean="0"/>
              <a:t>(Kepercayaan ttg kerentanan terhadap penyakit)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persepsi seseorang tentang resiko terkena penyakit</a:t>
            </a:r>
          </a:p>
          <a:p>
            <a:pPr eaLnBrk="1" hangingPunct="1"/>
            <a:r>
              <a:rPr lang="en-US" smtClean="0"/>
              <a:t>Seseorang yang merasa mungkin terkena penyakit akan lebih merasa terancam</a:t>
            </a:r>
          </a:p>
          <a:p>
            <a:pPr eaLnBrk="1" hangingPunct="1"/>
            <a:r>
              <a:rPr lang="id-ID" i="1" smtClean="0"/>
              <a:t>My chances of getting lung cancer are high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400" b="1" i="1" smtClean="0"/>
              <a:t>The severity of the illness</a:t>
            </a:r>
            <a:r>
              <a:rPr lang="en-US" sz="3400" smtClean="0"/>
              <a:t> </a:t>
            </a:r>
            <a:r>
              <a:rPr lang="en-US" sz="2800" smtClean="0"/>
              <a:t>(kepercayaan tentang keparahan penyakit)</a:t>
            </a:r>
            <a:endParaRPr lang="en-US" sz="2800" b="1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Persepsi seseorang tentang tingkat keparahan suatu penyakit akibat perilaku tertentu</a:t>
            </a:r>
          </a:p>
          <a:p>
            <a:pPr eaLnBrk="1" hangingPunct="1"/>
            <a:r>
              <a:rPr lang="en-US" smtClean="0"/>
              <a:t>Jika seseorang yakin  penyakit makin berat akibatnya maka akan makin merasa terancam</a:t>
            </a:r>
          </a:p>
          <a:p>
            <a:pPr eaLnBrk="1" hangingPunct="1"/>
            <a:r>
              <a:rPr lang="id-ID" i="1" smtClean="0"/>
              <a:t>Lung cancer is a serious illness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228600"/>
            <a:ext cx="8569325" cy="1828800"/>
          </a:xfrm>
        </p:spPr>
        <p:txBody>
          <a:bodyPr/>
          <a:lstStyle/>
          <a:p>
            <a:pPr eaLnBrk="1" hangingPunct="1"/>
            <a:r>
              <a:rPr lang="id-ID" sz="3400" b="1" i="1" smtClean="0"/>
              <a:t>The cost involved in carrying out the behaviour</a:t>
            </a:r>
            <a:r>
              <a:rPr lang="en-US" sz="3400" b="1" i="1" smtClean="0"/>
              <a:t> </a:t>
            </a:r>
            <a:r>
              <a:rPr lang="en-US" sz="2800" b="1" i="1" smtClean="0"/>
              <a:t>(Pengorbanan yang dikeluarkan untuk berubah perilakunya)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362200"/>
            <a:ext cx="8001000" cy="3657600"/>
          </a:xfrm>
        </p:spPr>
        <p:txBody>
          <a:bodyPr/>
          <a:lstStyle/>
          <a:p>
            <a:pPr eaLnBrk="1" hangingPunct="1"/>
            <a:r>
              <a:rPr lang="en-US" smtClean="0"/>
              <a:t>Pengorbanan yang dikeluarkan tidak hanya finansial tapi juga hal-hal yang bersifat psikologis seperti khawatir, malu, rasa sakit, dll</a:t>
            </a:r>
          </a:p>
          <a:p>
            <a:pPr eaLnBrk="1" hangingPunct="1"/>
            <a:r>
              <a:rPr lang="id-ID" i="1" smtClean="0"/>
              <a:t>Stopping smoking will make me irritable</a:t>
            </a:r>
            <a:endParaRPr lang="id-ID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304</TotalTime>
  <Words>557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Profile</vt:lpstr>
      <vt:lpstr>HEALTH BELIEF MODEL</vt:lpstr>
      <vt:lpstr>HEALTH BELIEF MODEL (HBM) Rosenstock 1966, Becker 1970, 1980</vt:lpstr>
      <vt:lpstr>Basics of Health Belief Model</vt:lpstr>
      <vt:lpstr>Basics of Health Belief Model</vt:lpstr>
      <vt:lpstr>Health Belief Model</vt:lpstr>
      <vt:lpstr>HBM memperkirakan perilaku sebagai hasil keyakinan/kepercayaan yang merupakan persepsi individu terhadap :</vt:lpstr>
      <vt:lpstr>Susceptibility to illness (Kepercayaan ttg kerentanan terhadap penyakit)</vt:lpstr>
      <vt:lpstr>The severity of the illness (kepercayaan tentang keparahan penyakit)</vt:lpstr>
      <vt:lpstr>The cost involved in carrying out the behaviour (Pengorbanan yang dikeluarkan untuk berubah perilakunya)</vt:lpstr>
      <vt:lpstr>Slide 10</vt:lpstr>
      <vt:lpstr>Threats (ancaman)</vt:lpstr>
      <vt:lpstr>Slide 12</vt:lpstr>
      <vt:lpstr>The Benefits Involved in Carrying Out the Behaviour (persepsi tentang manfaat yang dirasakan jika berubah perilakunya) </vt:lpstr>
      <vt:lpstr>Cues to action  (Isyarat terhadap Tindakan</vt:lpstr>
      <vt:lpstr>Kesiapan Individu untuk Melakukan Tindakan </vt:lpstr>
      <vt:lpstr>Variabel lain: Demografi, Psikologi Sosial dan Struktural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Health Belief Model</dc:title>
  <dc:creator>a</dc:creator>
  <cp:lastModifiedBy>user</cp:lastModifiedBy>
  <cp:revision>10</cp:revision>
  <dcterms:created xsi:type="dcterms:W3CDTF">2008-03-06T07:46:46Z</dcterms:created>
  <dcterms:modified xsi:type="dcterms:W3CDTF">2016-10-24T04:35:24Z</dcterms:modified>
</cp:coreProperties>
</file>